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tmp" ContentType="image/png"/>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4"/>
  </p:sldMasterIdLst>
  <p:notesMasterIdLst>
    <p:notesMasterId r:id="rId44"/>
  </p:notesMasterIdLst>
  <p:sldIdLst>
    <p:sldId id="288" r:id="rId5"/>
    <p:sldId id="256" r:id="rId6"/>
    <p:sldId id="296" r:id="rId7"/>
    <p:sldId id="258" r:id="rId8"/>
    <p:sldId id="259" r:id="rId9"/>
    <p:sldId id="260" r:id="rId10"/>
    <p:sldId id="261" r:id="rId11"/>
    <p:sldId id="262" r:id="rId12"/>
    <p:sldId id="263" r:id="rId13"/>
    <p:sldId id="264" r:id="rId14"/>
    <p:sldId id="265" r:id="rId15"/>
    <p:sldId id="266" r:id="rId16"/>
    <p:sldId id="267" r:id="rId17"/>
    <p:sldId id="290" r:id="rId18"/>
    <p:sldId id="268" r:id="rId19"/>
    <p:sldId id="269" r:id="rId20"/>
    <p:sldId id="270" r:id="rId21"/>
    <p:sldId id="271" r:id="rId22"/>
    <p:sldId id="272" r:id="rId23"/>
    <p:sldId id="291" r:id="rId24"/>
    <p:sldId id="292" r:id="rId25"/>
    <p:sldId id="273" r:id="rId26"/>
    <p:sldId id="274" r:id="rId27"/>
    <p:sldId id="275" r:id="rId28"/>
    <p:sldId id="276" r:id="rId29"/>
    <p:sldId id="293" r:id="rId30"/>
    <p:sldId id="277" r:id="rId31"/>
    <p:sldId id="278" r:id="rId32"/>
    <p:sldId id="279" r:id="rId33"/>
    <p:sldId id="280" r:id="rId34"/>
    <p:sldId id="281" r:id="rId35"/>
    <p:sldId id="294" r:id="rId36"/>
    <p:sldId id="295" r:id="rId37"/>
    <p:sldId id="283" r:id="rId38"/>
    <p:sldId id="284" r:id="rId39"/>
    <p:sldId id="285" r:id="rId40"/>
    <p:sldId id="297" r:id="rId41"/>
    <p:sldId id="286" r:id="rId42"/>
    <p:sldId id="287" r:id="rId43"/>
  </p:sldIdLst>
  <p:sldSz cx="8293100" cy="8293100"/>
  <p:notesSz cx="8293100" cy="82931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01F3C"/>
    <a:srgbClr val="801327"/>
    <a:srgbClr val="FFA300"/>
    <a:srgbClr val="E88118"/>
    <a:srgbClr val="CE0058"/>
    <a:srgbClr val="7A434D"/>
    <a:srgbClr val="BA0C2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8824" autoAdjust="0"/>
    <p:restoredTop sz="94660"/>
  </p:normalViewPr>
  <p:slideViewPr>
    <p:cSldViewPr snapToGrid="0">
      <p:cViewPr varScale="1">
        <p:scale>
          <a:sx n="52" d="100"/>
          <a:sy n="52" d="100"/>
        </p:scale>
        <p:origin x="2096" y="48"/>
      </p:cViewPr>
      <p:guideLst>
        <p:guide orient="horz" pos="2880"/>
        <p:guide pos="216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slide" Target="slides/slide38.xml"/><Relationship Id="rId47" Type="http://schemas.openxmlformats.org/officeDocument/2006/relationships/theme" Target="theme/theme1.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presProps" Target="pres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slide" Target="slides/slide39.xml"/><Relationship Id="rId48" Type="http://schemas.openxmlformats.org/officeDocument/2006/relationships/tableStyles" Target="tableStyles.xml"/><Relationship Id="rId8" Type="http://schemas.openxmlformats.org/officeDocument/2006/relationships/slide" Target="slides/slide4.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viewProps" Target="viewProps.xml"/><Relationship Id="rId20" Type="http://schemas.openxmlformats.org/officeDocument/2006/relationships/slide" Target="slides/slide16.xml"/><Relationship Id="rId41" Type="http://schemas.openxmlformats.org/officeDocument/2006/relationships/slide" Target="slides/slide3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3594100" cy="415925"/>
          </a:xfrm>
          <a:prstGeom prst="rect">
            <a:avLst/>
          </a:prstGeom>
        </p:spPr>
        <p:txBody>
          <a:bodyPr vert="horz" lIns="91440" tIns="45720" rIns="91440" bIns="45720" rtlCol="0"/>
          <a:lstStyle>
            <a:lvl1pPr algn="l">
              <a:defRPr sz="1200"/>
            </a:lvl1pPr>
          </a:lstStyle>
          <a:p>
            <a:endParaRPr lang="es-CO"/>
          </a:p>
        </p:txBody>
      </p:sp>
      <p:sp>
        <p:nvSpPr>
          <p:cNvPr id="3" name="Marcador de fecha 2"/>
          <p:cNvSpPr>
            <a:spLocks noGrp="1"/>
          </p:cNvSpPr>
          <p:nvPr>
            <p:ph type="dt" idx="1"/>
          </p:nvPr>
        </p:nvSpPr>
        <p:spPr>
          <a:xfrm>
            <a:off x="4697413" y="0"/>
            <a:ext cx="3594100" cy="415925"/>
          </a:xfrm>
          <a:prstGeom prst="rect">
            <a:avLst/>
          </a:prstGeom>
        </p:spPr>
        <p:txBody>
          <a:bodyPr vert="horz" lIns="91440" tIns="45720" rIns="91440" bIns="45720" rtlCol="0"/>
          <a:lstStyle>
            <a:lvl1pPr algn="r">
              <a:defRPr sz="1200"/>
            </a:lvl1pPr>
          </a:lstStyle>
          <a:p>
            <a:fld id="{3E060EA2-4B06-404C-A369-2475A9A155B9}" type="datetimeFigureOut">
              <a:rPr lang="es-CO" smtClean="0"/>
              <a:t>13/04/2021</a:t>
            </a:fld>
            <a:endParaRPr lang="es-CO"/>
          </a:p>
        </p:txBody>
      </p:sp>
      <p:sp>
        <p:nvSpPr>
          <p:cNvPr id="4" name="Marcador de imagen de diapositiva 3"/>
          <p:cNvSpPr>
            <a:spLocks noGrp="1" noRot="1" noChangeAspect="1"/>
          </p:cNvSpPr>
          <p:nvPr>
            <p:ph type="sldImg" idx="2"/>
          </p:nvPr>
        </p:nvSpPr>
        <p:spPr>
          <a:xfrm>
            <a:off x="2746375" y="1036638"/>
            <a:ext cx="2800350" cy="2798762"/>
          </a:xfrm>
          <a:prstGeom prst="rect">
            <a:avLst/>
          </a:prstGeom>
          <a:noFill/>
          <a:ln w="12700">
            <a:solidFill>
              <a:prstClr val="black"/>
            </a:solidFill>
          </a:ln>
        </p:spPr>
        <p:txBody>
          <a:bodyPr vert="horz" lIns="91440" tIns="45720" rIns="91440" bIns="45720" rtlCol="0" anchor="ctr"/>
          <a:lstStyle/>
          <a:p>
            <a:endParaRPr lang="es-CO"/>
          </a:p>
        </p:txBody>
      </p:sp>
      <p:sp>
        <p:nvSpPr>
          <p:cNvPr id="5" name="Marcador de notas 4"/>
          <p:cNvSpPr>
            <a:spLocks noGrp="1"/>
          </p:cNvSpPr>
          <p:nvPr>
            <p:ph type="body" sz="quarter" idx="3"/>
          </p:nvPr>
        </p:nvSpPr>
        <p:spPr>
          <a:xfrm>
            <a:off x="828675" y="3990975"/>
            <a:ext cx="6635750" cy="3265488"/>
          </a:xfrm>
          <a:prstGeom prst="rect">
            <a:avLst/>
          </a:prstGeom>
        </p:spPr>
        <p:txBody>
          <a:bodyPr vert="horz" lIns="91440" tIns="45720" rIns="91440" bIns="45720" rtlCol="0"/>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6" name="Marcador de pie de página 5"/>
          <p:cNvSpPr>
            <a:spLocks noGrp="1"/>
          </p:cNvSpPr>
          <p:nvPr>
            <p:ph type="ftr" sz="quarter" idx="4"/>
          </p:nvPr>
        </p:nvSpPr>
        <p:spPr>
          <a:xfrm>
            <a:off x="0" y="7877175"/>
            <a:ext cx="3594100" cy="415925"/>
          </a:xfrm>
          <a:prstGeom prst="rect">
            <a:avLst/>
          </a:prstGeom>
        </p:spPr>
        <p:txBody>
          <a:bodyPr vert="horz" lIns="91440" tIns="45720" rIns="91440" bIns="45720" rtlCol="0" anchor="b"/>
          <a:lstStyle>
            <a:lvl1pPr algn="l">
              <a:defRPr sz="1200"/>
            </a:lvl1pPr>
          </a:lstStyle>
          <a:p>
            <a:endParaRPr lang="es-CO"/>
          </a:p>
        </p:txBody>
      </p:sp>
      <p:sp>
        <p:nvSpPr>
          <p:cNvPr id="7" name="Marcador de número de diapositiva 6"/>
          <p:cNvSpPr>
            <a:spLocks noGrp="1"/>
          </p:cNvSpPr>
          <p:nvPr>
            <p:ph type="sldNum" sz="quarter" idx="5"/>
          </p:nvPr>
        </p:nvSpPr>
        <p:spPr>
          <a:xfrm>
            <a:off x="4697413" y="7877175"/>
            <a:ext cx="3594100" cy="415925"/>
          </a:xfrm>
          <a:prstGeom prst="rect">
            <a:avLst/>
          </a:prstGeom>
        </p:spPr>
        <p:txBody>
          <a:bodyPr vert="horz" lIns="91440" tIns="45720" rIns="91440" bIns="45720" rtlCol="0" anchor="b"/>
          <a:lstStyle>
            <a:lvl1pPr algn="r">
              <a:defRPr sz="1200"/>
            </a:lvl1pPr>
          </a:lstStyle>
          <a:p>
            <a:fld id="{BEE8A709-6A57-487F-B943-8384C79078C1}" type="slidenum">
              <a:rPr lang="es-CO" smtClean="0"/>
              <a:t>‹Nº›</a:t>
            </a:fld>
            <a:endParaRPr lang="es-CO"/>
          </a:p>
        </p:txBody>
      </p:sp>
    </p:spTree>
    <p:extLst>
      <p:ext uri="{BB962C8B-B14F-4D97-AF65-F5344CB8AC3E}">
        <p14:creationId xmlns:p14="http://schemas.microsoft.com/office/powerpoint/2010/main" val="88816954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CO" dirty="0"/>
          </a:p>
        </p:txBody>
      </p:sp>
      <p:sp>
        <p:nvSpPr>
          <p:cNvPr id="4" name="Marcador de número de diapositiva 3"/>
          <p:cNvSpPr>
            <a:spLocks noGrp="1"/>
          </p:cNvSpPr>
          <p:nvPr>
            <p:ph type="sldNum" sz="quarter" idx="5"/>
          </p:nvPr>
        </p:nvSpPr>
        <p:spPr/>
        <p:txBody>
          <a:bodyPr/>
          <a:lstStyle/>
          <a:p>
            <a:fld id="{BEE8A709-6A57-487F-B943-8384C79078C1}" type="slidenum">
              <a:rPr lang="es-CO" smtClean="0"/>
              <a:t>30</a:t>
            </a:fld>
            <a:endParaRPr lang="es-CO"/>
          </a:p>
        </p:txBody>
      </p:sp>
    </p:spTree>
    <p:extLst>
      <p:ext uri="{BB962C8B-B14F-4D97-AF65-F5344CB8AC3E}">
        <p14:creationId xmlns:p14="http://schemas.microsoft.com/office/powerpoint/2010/main" val="210253172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621030" y="2566924"/>
            <a:ext cx="7038340" cy="1738884"/>
          </a:xfrm>
          <a:prstGeom prst="rect">
            <a:avLst/>
          </a:prstGeom>
        </p:spPr>
        <p:txBody>
          <a:bodyPr wrap="square" lIns="0" tIns="0" rIns="0" bIns="0">
            <a:spAutoFit/>
          </a:bodyPr>
          <a:lstStyle>
            <a:lvl1pPr>
              <a:defRPr/>
            </a:lvl1pPr>
          </a:lstStyle>
          <a:p>
            <a:endParaRPr/>
          </a:p>
        </p:txBody>
      </p:sp>
      <p:sp>
        <p:nvSpPr>
          <p:cNvPr id="3" name="Holder 3"/>
          <p:cNvSpPr>
            <a:spLocks noGrp="1"/>
          </p:cNvSpPr>
          <p:nvPr>
            <p:ph type="subTitle" idx="4"/>
          </p:nvPr>
        </p:nvSpPr>
        <p:spPr>
          <a:xfrm>
            <a:off x="1242060" y="4637024"/>
            <a:ext cx="5796280" cy="2070100"/>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4/13/2021</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‹Nº›</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3200" b="1" i="0">
                <a:solidFill>
                  <a:srgbClr val="C01F3C"/>
                </a:solidFill>
                <a:latin typeface="Lato-Black"/>
                <a:cs typeface="Lato-Black"/>
              </a:defRPr>
            </a:lvl1pPr>
          </a:lstStyle>
          <a:p>
            <a:endParaRPr/>
          </a:p>
        </p:txBody>
      </p:sp>
      <p:sp>
        <p:nvSpPr>
          <p:cNvPr id="3" name="Holder 3"/>
          <p:cNvSpPr>
            <a:spLocks noGrp="1"/>
          </p:cNvSpPr>
          <p:nvPr>
            <p:ph type="body" idx="1"/>
          </p:nvPr>
        </p:nvSpPr>
        <p:spPr/>
        <p:txBody>
          <a:bodyPr lIns="0" tIns="0" rIns="0" bIns="0"/>
          <a:lstStyle>
            <a:lvl1pPr>
              <a:defRPr sz="2200" b="1" i="0">
                <a:solidFill>
                  <a:srgbClr val="00AEEF"/>
                </a:solidFill>
                <a:latin typeface="Lato"/>
                <a:cs typeface="Lato"/>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4/13/2021</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‹Nº›</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3200" b="1" i="0">
                <a:solidFill>
                  <a:srgbClr val="C01F3C"/>
                </a:solidFill>
                <a:latin typeface="Lato-Black"/>
                <a:cs typeface="Lato-Black"/>
              </a:defRPr>
            </a:lvl1pPr>
          </a:lstStyle>
          <a:p>
            <a:endParaRPr/>
          </a:p>
        </p:txBody>
      </p:sp>
      <p:sp>
        <p:nvSpPr>
          <p:cNvPr id="3" name="Holder 3"/>
          <p:cNvSpPr>
            <a:spLocks noGrp="1"/>
          </p:cNvSpPr>
          <p:nvPr>
            <p:ph sz="half" idx="2"/>
          </p:nvPr>
        </p:nvSpPr>
        <p:spPr>
          <a:xfrm>
            <a:off x="669813" y="3082072"/>
            <a:ext cx="3339465" cy="4558665"/>
          </a:xfrm>
          <a:prstGeom prst="rect">
            <a:avLst/>
          </a:prstGeom>
        </p:spPr>
        <p:txBody>
          <a:bodyPr wrap="square" lIns="0" tIns="0" rIns="0" bIns="0">
            <a:spAutoFit/>
          </a:bodyPr>
          <a:lstStyle>
            <a:lvl1pPr>
              <a:defRPr sz="2200" b="1" i="0">
                <a:solidFill>
                  <a:srgbClr val="801327"/>
                </a:solidFill>
                <a:latin typeface="Lato-Black"/>
                <a:cs typeface="Lato-Black"/>
              </a:defRPr>
            </a:lvl1pPr>
          </a:lstStyle>
          <a:p>
            <a:endParaRPr/>
          </a:p>
        </p:txBody>
      </p:sp>
      <p:sp>
        <p:nvSpPr>
          <p:cNvPr id="4" name="Holder 4"/>
          <p:cNvSpPr>
            <a:spLocks noGrp="1"/>
          </p:cNvSpPr>
          <p:nvPr>
            <p:ph sz="half" idx="3"/>
          </p:nvPr>
        </p:nvSpPr>
        <p:spPr>
          <a:xfrm>
            <a:off x="4271304" y="3189148"/>
            <a:ext cx="3336925" cy="4424680"/>
          </a:xfrm>
          <a:prstGeom prst="rect">
            <a:avLst/>
          </a:prstGeom>
        </p:spPr>
        <p:txBody>
          <a:bodyPr wrap="square" lIns="0" tIns="0" rIns="0" bIns="0">
            <a:spAutoFit/>
          </a:bodyPr>
          <a:lstStyle>
            <a:lvl1pPr>
              <a:defRPr sz="1200" b="0" i="0">
                <a:solidFill>
                  <a:srgbClr val="6D6E71"/>
                </a:solidFill>
                <a:latin typeface="Arial"/>
                <a:cs typeface="Arial"/>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4/13/2021</a:t>
            </a:fld>
            <a:endParaRPr lang="en-US"/>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‹Nº›</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3200" b="1" i="0">
                <a:solidFill>
                  <a:srgbClr val="C01F3C"/>
                </a:solidFill>
                <a:latin typeface="Lato-Black"/>
                <a:cs typeface="Lato-Black"/>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4/13/2021</a:t>
            </a:fld>
            <a:endParaRPr lang="en-US"/>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‹Nº›</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4/13/2021</a:t>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‹Nº›</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older 2"/>
          <p:cNvSpPr>
            <a:spLocks noGrp="1"/>
          </p:cNvSpPr>
          <p:nvPr>
            <p:ph type="title"/>
          </p:nvPr>
        </p:nvSpPr>
        <p:spPr>
          <a:xfrm>
            <a:off x="969994" y="2880615"/>
            <a:ext cx="6340411" cy="513079"/>
          </a:xfrm>
          <a:prstGeom prst="rect">
            <a:avLst/>
          </a:prstGeom>
        </p:spPr>
        <p:txBody>
          <a:bodyPr wrap="square" lIns="0" tIns="0" rIns="0" bIns="0">
            <a:spAutoFit/>
          </a:bodyPr>
          <a:lstStyle>
            <a:lvl1pPr>
              <a:defRPr sz="3200" b="1" i="0">
                <a:solidFill>
                  <a:srgbClr val="C01F3C"/>
                </a:solidFill>
                <a:latin typeface="Lato-Black"/>
                <a:cs typeface="Lato-Black"/>
              </a:defRPr>
            </a:lvl1pPr>
          </a:lstStyle>
          <a:p>
            <a:endParaRPr/>
          </a:p>
        </p:txBody>
      </p:sp>
      <p:sp>
        <p:nvSpPr>
          <p:cNvPr id="3" name="Holder 3"/>
          <p:cNvSpPr>
            <a:spLocks noGrp="1"/>
          </p:cNvSpPr>
          <p:nvPr>
            <p:ph type="body" idx="1"/>
          </p:nvPr>
        </p:nvSpPr>
        <p:spPr>
          <a:xfrm>
            <a:off x="2474695" y="3825402"/>
            <a:ext cx="3331009" cy="2053589"/>
          </a:xfrm>
          <a:prstGeom prst="rect">
            <a:avLst/>
          </a:prstGeom>
        </p:spPr>
        <p:txBody>
          <a:bodyPr wrap="square" lIns="0" tIns="0" rIns="0" bIns="0">
            <a:spAutoFit/>
          </a:bodyPr>
          <a:lstStyle>
            <a:lvl1pPr>
              <a:defRPr sz="2200" b="1" i="0">
                <a:solidFill>
                  <a:srgbClr val="00AEEF"/>
                </a:solidFill>
                <a:latin typeface="Lato"/>
                <a:cs typeface="Lato"/>
              </a:defRPr>
            </a:lvl1pPr>
          </a:lstStyle>
          <a:p>
            <a:endParaRPr/>
          </a:p>
        </p:txBody>
      </p:sp>
      <p:sp>
        <p:nvSpPr>
          <p:cNvPr id="4" name="Holder 4"/>
          <p:cNvSpPr>
            <a:spLocks noGrp="1"/>
          </p:cNvSpPr>
          <p:nvPr>
            <p:ph type="ftr" sz="quarter" idx="5"/>
          </p:nvPr>
        </p:nvSpPr>
        <p:spPr>
          <a:xfrm>
            <a:off x="2815336" y="7700772"/>
            <a:ext cx="2649728" cy="414020"/>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414020" y="7700772"/>
            <a:ext cx="1904492" cy="414020"/>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4/13/2021</a:t>
            </a:fld>
            <a:endParaRPr lang="en-US"/>
          </a:p>
        </p:txBody>
      </p:sp>
      <p:sp>
        <p:nvSpPr>
          <p:cNvPr id="6" name="Holder 6"/>
          <p:cNvSpPr>
            <a:spLocks noGrp="1"/>
          </p:cNvSpPr>
          <p:nvPr>
            <p:ph type="sldNum" sz="quarter" idx="7"/>
          </p:nvPr>
        </p:nvSpPr>
        <p:spPr>
          <a:xfrm>
            <a:off x="5961888" y="7700772"/>
            <a:ext cx="1904492" cy="414020"/>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t>‹Nº›</a:t>
            </a:fld>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5.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5.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5.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5.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4.xml.rels><?xml version="1.0" encoding="UTF-8" standalone="yes"?>
<Relationships xmlns="http://schemas.openxmlformats.org/package/2006/relationships"><Relationship Id="rId3" Type="http://schemas.openxmlformats.org/officeDocument/2006/relationships/hyperlink" Target="http://lineaetica.ecopetrol.com.co/" TargetMode="External"/><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5.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9.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2" Type="http://schemas.openxmlformats.org/officeDocument/2006/relationships/image" Target="../media/image4.tmp"/><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object 4">
            <a:extLst>
              <a:ext uri="{FF2B5EF4-FFF2-40B4-BE49-F238E27FC236}">
                <a16:creationId xmlns:a16="http://schemas.microsoft.com/office/drawing/2014/main" id="{25E8813C-6D6C-477C-A28E-6456FA6E01AB}"/>
              </a:ext>
            </a:extLst>
          </p:cNvPr>
          <p:cNvSpPr txBox="1">
            <a:spLocks noGrp="1"/>
          </p:cNvSpPr>
          <p:nvPr>
            <p:ph type="ftr" sz="quarter" idx="5"/>
          </p:nvPr>
        </p:nvSpPr>
        <p:spPr>
          <a:xfrm>
            <a:off x="4528184" y="9722749"/>
            <a:ext cx="2571750" cy="228600"/>
          </a:xfrm>
          <a:prstGeom prst="rect">
            <a:avLst/>
          </a:prstGeom>
        </p:spPr>
        <p:txBody>
          <a:bodyPr vert="horz" wrap="square" lIns="0" tIns="24765" rIns="0" bIns="0" rtlCol="0">
            <a:spAutoFit/>
          </a:bodyPr>
          <a:lstStyle/>
          <a:p>
            <a:pPr marL="12700" marR="0" lvl="0" indent="0" algn="ctr" defTabSz="914400" rtl="0" eaLnBrk="1" fontAlgn="auto" latinLnBrk="0" hangingPunct="1">
              <a:lnSpc>
                <a:spcPct val="100000"/>
              </a:lnSpc>
              <a:spcBef>
                <a:spcPts val="195"/>
              </a:spcBef>
              <a:spcAft>
                <a:spcPts val="0"/>
              </a:spcAft>
              <a:buClrTx/>
              <a:buSzTx/>
              <a:buFontTx/>
              <a:buNone/>
              <a:tabLst/>
              <a:defRPr/>
            </a:pPr>
            <a:r>
              <a:rPr kumimoji="0" sz="1800" b="0" i="0" u="none" strike="noStrike" kern="1200" cap="none" spc="-120" normalizeH="0" baseline="0" noProof="0" dirty="0">
                <a:ln>
                  <a:noFill/>
                </a:ln>
                <a:solidFill>
                  <a:prstClr val="black">
                    <a:tint val="75000"/>
                  </a:prstClr>
                </a:solidFill>
                <a:effectLst/>
                <a:uLnTx/>
                <a:uFillTx/>
                <a:latin typeface="Calibri"/>
                <a:ea typeface="+mn-ea"/>
                <a:cs typeface="+mn-cs"/>
              </a:rPr>
              <a:t>https://app.legops.com/cumplimiento</a:t>
            </a:r>
          </a:p>
        </p:txBody>
      </p:sp>
      <p:graphicFrame>
        <p:nvGraphicFramePr>
          <p:cNvPr id="6" name="3 Marcador de contenido">
            <a:extLst>
              <a:ext uri="{FF2B5EF4-FFF2-40B4-BE49-F238E27FC236}">
                <a16:creationId xmlns:a16="http://schemas.microsoft.com/office/drawing/2014/main" id="{6F8D09EE-4A7A-42BE-A71D-F56BB7924C1F}"/>
              </a:ext>
            </a:extLst>
          </p:cNvPr>
          <p:cNvGraphicFramePr>
            <a:graphicFrameLocks/>
          </p:cNvGraphicFramePr>
          <p:nvPr>
            <p:extLst>
              <p:ext uri="{D42A27DB-BD31-4B8C-83A1-F6EECF244321}">
                <p14:modId xmlns:p14="http://schemas.microsoft.com/office/powerpoint/2010/main" val="3960397381"/>
              </p:ext>
            </p:extLst>
          </p:nvPr>
        </p:nvGraphicFramePr>
        <p:xfrm>
          <a:off x="529209" y="990599"/>
          <a:ext cx="6840759" cy="793749"/>
        </p:xfrm>
        <a:graphic>
          <a:graphicData uri="http://schemas.openxmlformats.org/drawingml/2006/table">
            <a:tbl>
              <a:tblPr firstRow="1" firstCol="1" lastRow="1" lastCol="1" bandRow="1" bandCol="1"/>
              <a:tblGrid>
                <a:gridCol w="1551070">
                  <a:extLst>
                    <a:ext uri="{9D8B030D-6E8A-4147-A177-3AD203B41FA5}">
                      <a16:colId xmlns:a16="http://schemas.microsoft.com/office/drawing/2014/main" val="20000"/>
                    </a:ext>
                  </a:extLst>
                </a:gridCol>
                <a:gridCol w="3492899">
                  <a:extLst>
                    <a:ext uri="{9D8B030D-6E8A-4147-A177-3AD203B41FA5}">
                      <a16:colId xmlns:a16="http://schemas.microsoft.com/office/drawing/2014/main" val="20001"/>
                    </a:ext>
                  </a:extLst>
                </a:gridCol>
                <a:gridCol w="1796790">
                  <a:extLst>
                    <a:ext uri="{9D8B030D-6E8A-4147-A177-3AD203B41FA5}">
                      <a16:colId xmlns:a16="http://schemas.microsoft.com/office/drawing/2014/main" val="20002"/>
                    </a:ext>
                  </a:extLst>
                </a:gridCol>
              </a:tblGrid>
              <a:tr h="793749">
                <a:tc>
                  <a:txBody>
                    <a:bodyPr/>
                    <a:lstStyle/>
                    <a:p>
                      <a:pPr algn="ctr">
                        <a:spcAft>
                          <a:spcPts val="0"/>
                        </a:spcAft>
                      </a:pPr>
                      <a:r>
                        <a:rPr lang="es-CO" sz="1200" dirty="0">
                          <a:effectLst/>
                          <a:latin typeface="Times New Roman"/>
                          <a:ea typeface="Times New Roman"/>
                        </a:rPr>
                        <a:t> </a:t>
                      </a:r>
                      <a:endParaRPr lang="es-MX" sz="1200" dirty="0">
                        <a:effectLst/>
                        <a:latin typeface="Times New Roman"/>
                        <a:ea typeface="Times New Roman"/>
                      </a:endParaRPr>
                    </a:p>
                    <a:p>
                      <a:pPr algn="ctr">
                        <a:spcAft>
                          <a:spcPts val="0"/>
                        </a:spcAft>
                      </a:pPr>
                      <a:r>
                        <a:rPr lang="es-ES" sz="750" dirty="0">
                          <a:solidFill>
                            <a:srgbClr val="000000"/>
                          </a:solidFill>
                          <a:effectLst/>
                          <a:latin typeface="Verdana"/>
                          <a:ea typeface="Times New Roman"/>
                          <a:cs typeface="Arial"/>
                        </a:rPr>
                        <a:t> </a:t>
                      </a:r>
                      <a:endParaRPr lang="es-MX" sz="1200" dirty="0">
                        <a:effectLst/>
                        <a:latin typeface="Times New Roman"/>
                        <a:ea typeface="Times New Roman"/>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tabLst>
                          <a:tab pos="1356360" algn="ctr"/>
                          <a:tab pos="2713355" algn="r"/>
                        </a:tabLst>
                      </a:pPr>
                      <a:r>
                        <a:rPr lang="es-ES" sz="1600" b="1" dirty="0">
                          <a:solidFill>
                            <a:srgbClr val="000000"/>
                          </a:solidFill>
                          <a:effectLst/>
                          <a:latin typeface="Lato"/>
                          <a:ea typeface="Times New Roman"/>
                          <a:cs typeface="Arial"/>
                        </a:rPr>
                        <a:t>CÓDIGO</a:t>
                      </a:r>
                      <a:endParaRPr lang="es-MX" sz="1200" dirty="0">
                        <a:effectLst/>
                        <a:latin typeface="Times New Roman"/>
                        <a:ea typeface="Times New Roman"/>
                      </a:endParaRPr>
                    </a:p>
                    <a:p>
                      <a:pPr algn="ctr">
                        <a:spcAft>
                          <a:spcPts val="0"/>
                        </a:spcAft>
                        <a:tabLst>
                          <a:tab pos="1356360" algn="ctr"/>
                          <a:tab pos="2713355" algn="r"/>
                        </a:tabLst>
                      </a:pPr>
                      <a:r>
                        <a:rPr lang="es-ES" sz="1400" b="1" dirty="0">
                          <a:solidFill>
                            <a:srgbClr val="000000"/>
                          </a:solidFill>
                          <a:effectLst/>
                          <a:latin typeface="Lato"/>
                          <a:ea typeface="Times New Roman"/>
                          <a:cs typeface="Arial"/>
                        </a:rPr>
                        <a:t>DE</a:t>
                      </a:r>
                      <a:r>
                        <a:rPr lang="es-ES" sz="1400" b="1" baseline="0" dirty="0">
                          <a:solidFill>
                            <a:srgbClr val="000000"/>
                          </a:solidFill>
                          <a:effectLst/>
                          <a:latin typeface="Lato"/>
                          <a:ea typeface="Times New Roman"/>
                          <a:cs typeface="Arial"/>
                        </a:rPr>
                        <a:t> ÉTICA Y CONDUCTA</a:t>
                      </a:r>
                      <a:endParaRPr lang="es-MX" sz="1200" dirty="0">
                        <a:effectLst/>
                        <a:latin typeface="Times New Roman"/>
                        <a:ea typeface="Times New Roman"/>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tabLst>
                          <a:tab pos="1356360" algn="ctr"/>
                          <a:tab pos="2713355" algn="r"/>
                        </a:tabLst>
                      </a:pPr>
                      <a:r>
                        <a:rPr lang="es-ES" sz="1000" b="1" dirty="0">
                          <a:solidFill>
                            <a:srgbClr val="000000"/>
                          </a:solidFill>
                          <a:effectLst/>
                          <a:latin typeface="Lato"/>
                          <a:ea typeface="Times New Roman"/>
                          <a:cs typeface="Arial"/>
                        </a:rPr>
                        <a:t>Código: ESE-AEC-CO-001</a:t>
                      </a:r>
                      <a:endParaRPr lang="es-MX" sz="1200" dirty="0">
                        <a:effectLst/>
                        <a:latin typeface="Times New Roman"/>
                        <a:ea typeface="Times New Roman"/>
                      </a:endParaRPr>
                    </a:p>
                    <a:p>
                      <a:pPr>
                        <a:spcAft>
                          <a:spcPts val="0"/>
                        </a:spcAft>
                        <a:tabLst>
                          <a:tab pos="1356360" algn="ctr"/>
                          <a:tab pos="2713355" algn="r"/>
                        </a:tabLst>
                      </a:pPr>
                      <a:r>
                        <a:rPr lang="es-ES" sz="1000" b="1" dirty="0">
                          <a:solidFill>
                            <a:srgbClr val="000000"/>
                          </a:solidFill>
                          <a:effectLst/>
                          <a:latin typeface="Lato"/>
                          <a:ea typeface="Times New Roman"/>
                          <a:cs typeface="Arial"/>
                        </a:rPr>
                        <a:t>Versión: 05</a:t>
                      </a:r>
                      <a:endParaRPr lang="es-MX" sz="1200" dirty="0">
                        <a:effectLst/>
                        <a:latin typeface="Times New Roman"/>
                        <a:ea typeface="Times New Roman"/>
                      </a:endParaRPr>
                    </a:p>
                    <a:p>
                      <a:pPr>
                        <a:spcAft>
                          <a:spcPts val="0"/>
                        </a:spcAft>
                        <a:tabLst>
                          <a:tab pos="1356360" algn="ctr"/>
                          <a:tab pos="2713355" algn="r"/>
                        </a:tabLst>
                      </a:pPr>
                      <a:r>
                        <a:rPr lang="es-ES" sz="1000" b="1" dirty="0">
                          <a:solidFill>
                            <a:srgbClr val="000000"/>
                          </a:solidFill>
                          <a:effectLst/>
                          <a:latin typeface="Lato"/>
                          <a:ea typeface="Times New Roman"/>
                          <a:cs typeface="Arial"/>
                        </a:rPr>
                        <a:t>Vigencia: 13/04/2021</a:t>
                      </a:r>
                      <a:endParaRPr lang="es-MX" sz="1200" dirty="0">
                        <a:effectLst/>
                        <a:latin typeface="Times New Roman"/>
                        <a:ea typeface="Times New Roman"/>
                      </a:endParaRPr>
                    </a:p>
                    <a:p>
                      <a:pPr>
                        <a:spcAft>
                          <a:spcPts val="0"/>
                        </a:spcAft>
                        <a:tabLst>
                          <a:tab pos="1356360" algn="ctr"/>
                          <a:tab pos="2713355" algn="r"/>
                        </a:tabLst>
                      </a:pPr>
                      <a:r>
                        <a:rPr lang="es-ES" sz="1000" b="1" dirty="0">
                          <a:solidFill>
                            <a:srgbClr val="000000"/>
                          </a:solidFill>
                          <a:effectLst/>
                          <a:latin typeface="Lato"/>
                          <a:ea typeface="Times New Roman"/>
                          <a:cs typeface="Arial"/>
                        </a:rPr>
                        <a:t>Página: 1 DE 20</a:t>
                      </a:r>
                      <a:endParaRPr lang="es-MX" sz="1200" dirty="0">
                        <a:effectLst/>
                        <a:latin typeface="Times New Roman"/>
                        <a:ea typeface="Times New Roman"/>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bl>
          </a:graphicData>
        </a:graphic>
      </p:graphicFrame>
      <p:graphicFrame>
        <p:nvGraphicFramePr>
          <p:cNvPr id="7" name="4 Tabla">
            <a:extLst>
              <a:ext uri="{FF2B5EF4-FFF2-40B4-BE49-F238E27FC236}">
                <a16:creationId xmlns:a16="http://schemas.microsoft.com/office/drawing/2014/main" id="{4FD2F447-B0D3-48D4-AAB6-A22E3C3A6D3F}"/>
              </a:ext>
            </a:extLst>
          </p:cNvPr>
          <p:cNvGraphicFramePr>
            <a:graphicFrameLocks noGrp="1"/>
          </p:cNvGraphicFramePr>
          <p:nvPr>
            <p:extLst>
              <p:ext uri="{D42A27DB-BD31-4B8C-83A1-F6EECF244321}">
                <p14:modId xmlns:p14="http://schemas.microsoft.com/office/powerpoint/2010/main" val="560904361"/>
              </p:ext>
            </p:extLst>
          </p:nvPr>
        </p:nvGraphicFramePr>
        <p:xfrm>
          <a:off x="457200" y="2193404"/>
          <a:ext cx="6984777" cy="5675041"/>
        </p:xfrm>
        <a:graphic>
          <a:graphicData uri="http://schemas.openxmlformats.org/drawingml/2006/table">
            <a:tbl>
              <a:tblPr/>
              <a:tblGrid>
                <a:gridCol w="1385015">
                  <a:extLst>
                    <a:ext uri="{9D8B030D-6E8A-4147-A177-3AD203B41FA5}">
                      <a16:colId xmlns:a16="http://schemas.microsoft.com/office/drawing/2014/main" val="20000"/>
                    </a:ext>
                  </a:extLst>
                </a:gridCol>
                <a:gridCol w="856681">
                  <a:extLst>
                    <a:ext uri="{9D8B030D-6E8A-4147-A177-3AD203B41FA5}">
                      <a16:colId xmlns:a16="http://schemas.microsoft.com/office/drawing/2014/main" val="20001"/>
                    </a:ext>
                  </a:extLst>
                </a:gridCol>
                <a:gridCol w="1720822">
                  <a:extLst>
                    <a:ext uri="{9D8B030D-6E8A-4147-A177-3AD203B41FA5}">
                      <a16:colId xmlns:a16="http://schemas.microsoft.com/office/drawing/2014/main" val="20002"/>
                    </a:ext>
                  </a:extLst>
                </a:gridCol>
                <a:gridCol w="1276065">
                  <a:extLst>
                    <a:ext uri="{9D8B030D-6E8A-4147-A177-3AD203B41FA5}">
                      <a16:colId xmlns:a16="http://schemas.microsoft.com/office/drawing/2014/main" val="20003"/>
                    </a:ext>
                  </a:extLst>
                </a:gridCol>
                <a:gridCol w="1746194">
                  <a:extLst>
                    <a:ext uri="{9D8B030D-6E8A-4147-A177-3AD203B41FA5}">
                      <a16:colId xmlns:a16="http://schemas.microsoft.com/office/drawing/2014/main" val="20004"/>
                    </a:ext>
                  </a:extLst>
                </a:gridCol>
              </a:tblGrid>
              <a:tr h="436566">
                <a:tc>
                  <a:txBody>
                    <a:bodyPr/>
                    <a:lstStyle/>
                    <a:p>
                      <a:pPr algn="ctr">
                        <a:spcAft>
                          <a:spcPts val="0"/>
                        </a:spcAft>
                      </a:pPr>
                      <a:r>
                        <a:rPr lang="es-ES" sz="1000" b="1" dirty="0">
                          <a:effectLst/>
                          <a:latin typeface="+mj-lt"/>
                          <a:ea typeface="Times New Roman"/>
                          <a:cs typeface="Arial"/>
                        </a:rPr>
                        <a:t>Fecha Actualización</a:t>
                      </a:r>
                      <a:endParaRPr lang="es-MX" sz="1000" dirty="0">
                        <a:effectLst/>
                        <a:latin typeface="+mj-lt"/>
                        <a:ea typeface="Times New Roman"/>
                      </a:endParaRPr>
                    </a:p>
                  </a:txBody>
                  <a:tcPr marL="68580" marR="6858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6A6A6"/>
                    </a:solidFill>
                  </a:tcPr>
                </a:tc>
                <a:tc>
                  <a:txBody>
                    <a:bodyPr/>
                    <a:lstStyle/>
                    <a:p>
                      <a:pPr algn="ctr">
                        <a:spcAft>
                          <a:spcPts val="0"/>
                        </a:spcAft>
                      </a:pPr>
                      <a:r>
                        <a:rPr lang="es-ES" sz="1000" b="1" dirty="0">
                          <a:effectLst/>
                          <a:latin typeface="+mj-lt"/>
                          <a:ea typeface="Times New Roman"/>
                          <a:cs typeface="Arial"/>
                        </a:rPr>
                        <a:t>Versión</a:t>
                      </a:r>
                      <a:endParaRPr lang="es-MX" sz="1000" dirty="0">
                        <a:effectLst/>
                        <a:latin typeface="+mj-lt"/>
                        <a:ea typeface="Times New Roman"/>
                      </a:endParaRPr>
                    </a:p>
                  </a:txBody>
                  <a:tcPr marL="68580" marR="6858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6A6A6"/>
                    </a:solidFill>
                  </a:tcPr>
                </a:tc>
                <a:tc>
                  <a:txBody>
                    <a:bodyPr/>
                    <a:lstStyle/>
                    <a:p>
                      <a:pPr algn="ctr">
                        <a:spcAft>
                          <a:spcPts val="0"/>
                        </a:spcAft>
                      </a:pPr>
                      <a:r>
                        <a:rPr lang="es-ES" sz="1000" b="1" dirty="0">
                          <a:effectLst/>
                          <a:latin typeface="+mj-lt"/>
                          <a:ea typeface="Times New Roman"/>
                          <a:cs typeface="Arial"/>
                        </a:rPr>
                        <a:t>Elaborado / Modificado Por</a:t>
                      </a:r>
                      <a:endParaRPr lang="es-MX" sz="1000" dirty="0">
                        <a:effectLst/>
                        <a:latin typeface="+mj-lt"/>
                        <a:ea typeface="Times New Roman"/>
                      </a:endParaRPr>
                    </a:p>
                  </a:txBody>
                  <a:tcPr marL="68580" marR="6858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6A6A6"/>
                    </a:solidFill>
                  </a:tcPr>
                </a:tc>
                <a:tc>
                  <a:txBody>
                    <a:bodyPr/>
                    <a:lstStyle/>
                    <a:p>
                      <a:pPr algn="ctr">
                        <a:spcAft>
                          <a:spcPts val="0"/>
                        </a:spcAft>
                      </a:pPr>
                      <a:r>
                        <a:rPr lang="es-ES" sz="1000" b="1" dirty="0">
                          <a:effectLst/>
                          <a:latin typeface="+mj-lt"/>
                          <a:ea typeface="Times New Roman"/>
                          <a:cs typeface="Arial"/>
                        </a:rPr>
                        <a:t>Revisado / Aprobado Por</a:t>
                      </a:r>
                      <a:endParaRPr lang="es-MX" sz="1000" dirty="0">
                        <a:effectLst/>
                        <a:latin typeface="+mj-lt"/>
                        <a:ea typeface="Times New Roman"/>
                      </a:endParaRPr>
                    </a:p>
                  </a:txBody>
                  <a:tcPr marL="68580" marR="6858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6A6A6"/>
                    </a:solidFill>
                  </a:tcPr>
                </a:tc>
                <a:tc>
                  <a:txBody>
                    <a:bodyPr/>
                    <a:lstStyle/>
                    <a:p>
                      <a:pPr algn="ctr">
                        <a:spcAft>
                          <a:spcPts val="0"/>
                        </a:spcAft>
                      </a:pPr>
                      <a:r>
                        <a:rPr lang="es-ES" sz="1000" b="1" dirty="0">
                          <a:effectLst/>
                          <a:latin typeface="+mj-lt"/>
                          <a:ea typeface="Times New Roman"/>
                          <a:cs typeface="Arial"/>
                        </a:rPr>
                        <a:t>Comentarios</a:t>
                      </a:r>
                      <a:endParaRPr lang="es-MX" sz="1000" dirty="0">
                        <a:effectLst/>
                        <a:latin typeface="+mj-lt"/>
                        <a:ea typeface="Times New Roman"/>
                      </a:endParaRPr>
                    </a:p>
                  </a:txBody>
                  <a:tcPr marL="68580" marR="6858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6A6A6"/>
                    </a:solidFill>
                  </a:tcPr>
                </a:tc>
                <a:extLst>
                  <a:ext uri="{0D108BD9-81ED-4DB2-BD59-A6C34878D82A}">
                    <a16:rowId xmlns:a16="http://schemas.microsoft.com/office/drawing/2014/main" val="10000"/>
                  </a:ext>
                </a:extLst>
              </a:tr>
              <a:tr h="209275">
                <a:tc>
                  <a:txBody>
                    <a:bodyPr/>
                    <a:lstStyle/>
                    <a:p>
                      <a:pPr algn="ctr">
                        <a:spcAft>
                          <a:spcPts val="0"/>
                        </a:spcAft>
                      </a:pPr>
                      <a:r>
                        <a:rPr lang="es-CO" sz="1000" dirty="0">
                          <a:effectLst/>
                          <a:latin typeface="+mj-lt"/>
                          <a:ea typeface="Arial Black" panose="020B0A04020102020204" pitchFamily="34" charset="0"/>
                          <a:cs typeface="Arial" panose="020B0604020202020204" pitchFamily="34" charset="0"/>
                        </a:rPr>
                        <a:t>27/01/2016</a:t>
                      </a:r>
                      <a:endParaRPr lang="es-CO" sz="1000" dirty="0">
                        <a:effectLst/>
                        <a:latin typeface="+mj-lt"/>
                        <a:ea typeface="Arial Black" panose="020B0A04020102020204" pitchFamily="34" charset="0"/>
                        <a:cs typeface="Arial Black" panose="020B0A04020102020204" pitchFamily="34" charset="0"/>
                      </a:endParaRPr>
                    </a:p>
                  </a:txBody>
                  <a:tcPr marL="68580" marR="6858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tc>
                  <a:txBody>
                    <a:bodyPr/>
                    <a:lstStyle/>
                    <a:p>
                      <a:pPr algn="ctr">
                        <a:spcAft>
                          <a:spcPts val="0"/>
                        </a:spcAft>
                      </a:pPr>
                      <a:r>
                        <a:rPr lang="es-CO" sz="1000" dirty="0">
                          <a:effectLst/>
                          <a:latin typeface="+mj-lt"/>
                          <a:ea typeface="Arial Black" panose="020B0A04020102020204" pitchFamily="34" charset="0"/>
                          <a:cs typeface="Arial" panose="020B0604020202020204" pitchFamily="34" charset="0"/>
                        </a:rPr>
                        <a:t>01</a:t>
                      </a:r>
                      <a:endParaRPr lang="es-CO" sz="1000" dirty="0">
                        <a:effectLst/>
                        <a:latin typeface="+mj-lt"/>
                        <a:ea typeface="Arial Black" panose="020B0A04020102020204" pitchFamily="34" charset="0"/>
                        <a:cs typeface="Arial Black" panose="020B0A04020102020204" pitchFamily="34" charset="0"/>
                      </a:endParaRPr>
                    </a:p>
                  </a:txBody>
                  <a:tcPr marL="68580" marR="6858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tc>
                  <a:txBody>
                    <a:bodyPr/>
                    <a:lstStyle/>
                    <a:p>
                      <a:pPr algn="ctr">
                        <a:spcAft>
                          <a:spcPts val="0"/>
                        </a:spcAft>
                      </a:pPr>
                      <a:r>
                        <a:rPr lang="es-CO" sz="1000" dirty="0">
                          <a:effectLst/>
                          <a:latin typeface="+mj-lt"/>
                          <a:ea typeface="Arial Black" panose="020B0A04020102020204" pitchFamily="34" charset="0"/>
                          <a:cs typeface="Arial" panose="020B0604020202020204" pitchFamily="34" charset="0"/>
                        </a:rPr>
                        <a:t>Pedro Ballestas</a:t>
                      </a:r>
                      <a:endParaRPr lang="es-CO" sz="1000" dirty="0">
                        <a:effectLst/>
                        <a:latin typeface="+mj-lt"/>
                        <a:ea typeface="Arial Black" panose="020B0A04020102020204" pitchFamily="34" charset="0"/>
                        <a:cs typeface="Arial Black" panose="020B0A04020102020204" pitchFamily="34" charset="0"/>
                      </a:endParaRPr>
                    </a:p>
                  </a:txBody>
                  <a:tcPr marL="68580" marR="6858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tc>
                  <a:txBody>
                    <a:bodyPr/>
                    <a:lstStyle/>
                    <a:p>
                      <a:pPr algn="ctr">
                        <a:spcAft>
                          <a:spcPts val="0"/>
                        </a:spcAft>
                      </a:pPr>
                      <a:r>
                        <a:rPr lang="es-CO" sz="1000" dirty="0">
                          <a:effectLst/>
                          <a:latin typeface="+mj-lt"/>
                          <a:ea typeface="Arial Black" panose="020B0A04020102020204" pitchFamily="34" charset="0"/>
                          <a:cs typeface="Arial" panose="020B0604020202020204" pitchFamily="34" charset="0"/>
                        </a:rPr>
                        <a:t>Maria Inés Hurtado / Amaury De La Espriella / Andrés Restrepo</a:t>
                      </a:r>
                      <a:endParaRPr lang="es-CO" sz="1000" dirty="0">
                        <a:effectLst/>
                        <a:latin typeface="+mj-lt"/>
                        <a:ea typeface="Arial Black" panose="020B0A04020102020204" pitchFamily="34" charset="0"/>
                        <a:cs typeface="Arial Black" panose="020B0A04020102020204" pitchFamily="34" charset="0"/>
                      </a:endParaRPr>
                    </a:p>
                  </a:txBody>
                  <a:tcPr marL="68580" marR="68580"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tc>
                  <a:txBody>
                    <a:bodyPr/>
                    <a:lstStyle/>
                    <a:p>
                      <a:pPr algn="just">
                        <a:spcAft>
                          <a:spcPts val="0"/>
                        </a:spcAft>
                      </a:pPr>
                      <a:r>
                        <a:rPr lang="es-CO" sz="1000" dirty="0">
                          <a:effectLst/>
                          <a:latin typeface="+mj-lt"/>
                          <a:ea typeface="Arial Black" panose="020B0A04020102020204" pitchFamily="34" charset="0"/>
                          <a:cs typeface="Arial" panose="020B0604020202020204" pitchFamily="34" charset="0"/>
                        </a:rPr>
                        <a:t>Acta número 215</a:t>
                      </a:r>
                      <a:endParaRPr lang="es-CO" sz="1000" dirty="0">
                        <a:effectLst/>
                        <a:latin typeface="+mj-lt"/>
                        <a:ea typeface="Arial Black" panose="020B0A04020102020204" pitchFamily="34" charset="0"/>
                        <a:cs typeface="Arial Black" panose="020B0A04020102020204" pitchFamily="34" charset="0"/>
                      </a:endParaRPr>
                    </a:p>
                  </a:txBody>
                  <a:tcPr marL="68580" marR="6858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extLst>
                  <a:ext uri="{0D108BD9-81ED-4DB2-BD59-A6C34878D82A}">
                    <a16:rowId xmlns:a16="http://schemas.microsoft.com/office/drawing/2014/main" val="10001"/>
                  </a:ext>
                </a:extLst>
              </a:tr>
              <a:tr h="209275">
                <a:tc>
                  <a:txBody>
                    <a:bodyPr/>
                    <a:lstStyle/>
                    <a:p>
                      <a:pPr algn="ctr">
                        <a:spcAft>
                          <a:spcPts val="0"/>
                        </a:spcAft>
                      </a:pPr>
                      <a:r>
                        <a:rPr lang="es-CO" sz="1000" dirty="0">
                          <a:effectLst/>
                          <a:latin typeface="+mj-lt"/>
                          <a:ea typeface="Arial Black" panose="020B0A04020102020204" pitchFamily="34" charset="0"/>
                          <a:cs typeface="Arial" panose="020B0604020202020204" pitchFamily="34" charset="0"/>
                        </a:rPr>
                        <a:t>22/01/2018</a:t>
                      </a:r>
                      <a:endParaRPr lang="es-CO" sz="1000" dirty="0">
                        <a:effectLst/>
                        <a:latin typeface="+mj-lt"/>
                        <a:ea typeface="Arial Black" panose="020B0A04020102020204" pitchFamily="34" charset="0"/>
                        <a:cs typeface="Arial Black" panose="020B0A04020102020204" pitchFamily="34" charset="0"/>
                      </a:endParaRPr>
                    </a:p>
                  </a:txBody>
                  <a:tcPr marL="68580" marR="6858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CCCCC"/>
                    </a:solidFill>
                  </a:tcPr>
                </a:tc>
                <a:tc>
                  <a:txBody>
                    <a:bodyPr/>
                    <a:lstStyle/>
                    <a:p>
                      <a:pPr algn="ctr">
                        <a:spcAft>
                          <a:spcPts val="0"/>
                        </a:spcAft>
                      </a:pPr>
                      <a:r>
                        <a:rPr lang="es-CO" sz="1000" dirty="0">
                          <a:effectLst/>
                          <a:latin typeface="+mj-lt"/>
                          <a:ea typeface="Arial Black" panose="020B0A04020102020204" pitchFamily="34" charset="0"/>
                          <a:cs typeface="Arial" panose="020B0604020202020204" pitchFamily="34" charset="0"/>
                        </a:rPr>
                        <a:t>02</a:t>
                      </a:r>
                      <a:endParaRPr lang="es-CO" sz="1000" dirty="0">
                        <a:effectLst/>
                        <a:latin typeface="+mj-lt"/>
                        <a:ea typeface="Arial Black" panose="020B0A04020102020204" pitchFamily="34" charset="0"/>
                        <a:cs typeface="Arial Black" panose="020B0A04020102020204" pitchFamily="34" charset="0"/>
                      </a:endParaRPr>
                    </a:p>
                  </a:txBody>
                  <a:tcPr marL="68580" marR="6858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CCCCC"/>
                    </a:solidFill>
                  </a:tcPr>
                </a:tc>
                <a:tc>
                  <a:txBody>
                    <a:bodyPr/>
                    <a:lstStyle/>
                    <a:p>
                      <a:pPr algn="ctr">
                        <a:spcAft>
                          <a:spcPts val="0"/>
                        </a:spcAft>
                      </a:pPr>
                      <a:r>
                        <a:rPr lang="es-CO" sz="1000" dirty="0">
                          <a:effectLst/>
                          <a:latin typeface="+mj-lt"/>
                          <a:ea typeface="Arial Black" panose="020B0A04020102020204" pitchFamily="34" charset="0"/>
                          <a:cs typeface="Arial" panose="020B0604020202020204" pitchFamily="34" charset="0"/>
                        </a:rPr>
                        <a:t>Pedro Ballestas</a:t>
                      </a:r>
                      <a:endParaRPr lang="es-CO" sz="1000" dirty="0">
                        <a:effectLst/>
                        <a:latin typeface="+mj-lt"/>
                        <a:ea typeface="Arial Black" panose="020B0A04020102020204" pitchFamily="34" charset="0"/>
                        <a:cs typeface="Arial Black" panose="020B0A04020102020204" pitchFamily="34" charset="0"/>
                      </a:endParaRPr>
                    </a:p>
                  </a:txBody>
                  <a:tcPr marL="68580" marR="6858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CCCCC"/>
                    </a:solidFill>
                  </a:tcPr>
                </a:tc>
                <a:tc>
                  <a:txBody>
                    <a:bodyPr/>
                    <a:lstStyle/>
                    <a:p>
                      <a:pPr algn="ctr">
                        <a:spcAft>
                          <a:spcPts val="0"/>
                        </a:spcAft>
                      </a:pPr>
                      <a:r>
                        <a:rPr lang="es-CO" sz="1000" dirty="0">
                          <a:effectLst/>
                          <a:latin typeface="+mj-lt"/>
                          <a:ea typeface="Arial Black" panose="020B0A04020102020204" pitchFamily="34" charset="0"/>
                          <a:cs typeface="Arial" panose="020B0604020202020204" pitchFamily="34" charset="0"/>
                        </a:rPr>
                        <a:t>Juan Diego Mejía / Amaury De La Espriella</a:t>
                      </a:r>
                      <a:endParaRPr lang="es-CO" sz="1000" dirty="0">
                        <a:effectLst/>
                        <a:latin typeface="+mj-lt"/>
                        <a:ea typeface="Arial Black" panose="020B0A04020102020204" pitchFamily="34" charset="0"/>
                        <a:cs typeface="Arial Black" panose="020B0A04020102020204" pitchFamily="34" charset="0"/>
                      </a:endParaRPr>
                    </a:p>
                  </a:txBody>
                  <a:tcPr marL="68580" marR="6858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CCCCC"/>
                    </a:solidFill>
                  </a:tcPr>
                </a:tc>
                <a:tc>
                  <a:txBody>
                    <a:bodyPr/>
                    <a:lstStyle/>
                    <a:p>
                      <a:pPr algn="just">
                        <a:spcAft>
                          <a:spcPts val="0"/>
                        </a:spcAft>
                      </a:pPr>
                      <a:r>
                        <a:rPr lang="es-CO" sz="1000" dirty="0">
                          <a:effectLst/>
                          <a:latin typeface="+mj-lt"/>
                          <a:ea typeface="Arial Black" panose="020B0A04020102020204" pitchFamily="34" charset="0"/>
                          <a:cs typeface="Arial" panose="020B0604020202020204" pitchFamily="34" charset="0"/>
                        </a:rPr>
                        <a:t>Cambios en introducción, divulgación de la información (Cambios por ajustes en estructura), uso adecuado de recursos informáticos (Ajustado conforme a política de TI) e investigación de actos indebidos</a:t>
                      </a:r>
                      <a:endParaRPr lang="es-CO" sz="1000" dirty="0">
                        <a:effectLst/>
                        <a:latin typeface="+mj-lt"/>
                        <a:ea typeface="Arial Black" panose="020B0A04020102020204" pitchFamily="34" charset="0"/>
                        <a:cs typeface="Arial Black" panose="020B0A04020102020204" pitchFamily="34" charset="0"/>
                      </a:endParaRPr>
                    </a:p>
                  </a:txBody>
                  <a:tcPr marL="68580" marR="6858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CCCCC"/>
                    </a:solidFill>
                  </a:tcPr>
                </a:tc>
                <a:extLst>
                  <a:ext uri="{0D108BD9-81ED-4DB2-BD59-A6C34878D82A}">
                    <a16:rowId xmlns:a16="http://schemas.microsoft.com/office/drawing/2014/main" val="10002"/>
                  </a:ext>
                </a:extLst>
              </a:tr>
              <a:tr h="209275">
                <a:tc>
                  <a:txBody>
                    <a:bodyPr/>
                    <a:lstStyle/>
                    <a:p>
                      <a:pPr algn="ctr">
                        <a:spcAft>
                          <a:spcPts val="0"/>
                        </a:spcAft>
                      </a:pPr>
                      <a:r>
                        <a:rPr lang="es-CO" sz="1000" dirty="0">
                          <a:effectLst/>
                          <a:latin typeface="+mj-lt"/>
                          <a:ea typeface="Arial Black" panose="020B0A04020102020204" pitchFamily="34" charset="0"/>
                          <a:cs typeface="Arial" panose="020B0604020202020204" pitchFamily="34" charset="0"/>
                        </a:rPr>
                        <a:t>23/11/2018</a:t>
                      </a:r>
                      <a:endParaRPr lang="es-CO" sz="1000" dirty="0">
                        <a:effectLst/>
                        <a:latin typeface="+mj-lt"/>
                        <a:ea typeface="Arial Black" panose="020B0A04020102020204" pitchFamily="34" charset="0"/>
                        <a:cs typeface="Arial Black" panose="020B0A04020102020204" pitchFamily="34" charset="0"/>
                      </a:endParaRPr>
                    </a:p>
                  </a:txBody>
                  <a:tcPr marL="68580" marR="6858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tc>
                  <a:txBody>
                    <a:bodyPr/>
                    <a:lstStyle/>
                    <a:p>
                      <a:pPr algn="ctr">
                        <a:spcAft>
                          <a:spcPts val="0"/>
                        </a:spcAft>
                      </a:pPr>
                      <a:r>
                        <a:rPr lang="es-CO" sz="1000" dirty="0">
                          <a:effectLst/>
                          <a:latin typeface="+mj-lt"/>
                          <a:ea typeface="Arial Black" panose="020B0A04020102020204" pitchFamily="34" charset="0"/>
                          <a:cs typeface="Arial" panose="020B0604020202020204" pitchFamily="34" charset="0"/>
                        </a:rPr>
                        <a:t>03</a:t>
                      </a:r>
                      <a:endParaRPr lang="es-CO" sz="1000" dirty="0">
                        <a:effectLst/>
                        <a:latin typeface="+mj-lt"/>
                        <a:ea typeface="Arial Black" panose="020B0A04020102020204" pitchFamily="34" charset="0"/>
                        <a:cs typeface="Arial Black" panose="020B0A04020102020204" pitchFamily="34" charset="0"/>
                      </a:endParaRPr>
                    </a:p>
                  </a:txBody>
                  <a:tcPr marL="68580" marR="6858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tc>
                  <a:txBody>
                    <a:bodyPr/>
                    <a:lstStyle/>
                    <a:p>
                      <a:pPr algn="ctr">
                        <a:spcAft>
                          <a:spcPts val="0"/>
                        </a:spcAft>
                      </a:pPr>
                      <a:r>
                        <a:rPr lang="es-CO" sz="1000" dirty="0">
                          <a:effectLst/>
                          <a:latin typeface="+mj-lt"/>
                          <a:ea typeface="Arial Black" panose="020B0A04020102020204" pitchFamily="34" charset="0"/>
                          <a:cs typeface="Arial" panose="020B0604020202020204" pitchFamily="34" charset="0"/>
                        </a:rPr>
                        <a:t>Junta Directiva de ECOPETROL</a:t>
                      </a:r>
                      <a:endParaRPr lang="es-CO" sz="1000" dirty="0">
                        <a:effectLst/>
                        <a:latin typeface="+mj-lt"/>
                        <a:ea typeface="Arial Black" panose="020B0A04020102020204" pitchFamily="34" charset="0"/>
                        <a:cs typeface="Arial Black" panose="020B0A04020102020204" pitchFamily="34" charset="0"/>
                      </a:endParaRPr>
                    </a:p>
                  </a:txBody>
                  <a:tcPr marL="68580" marR="6858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tc>
                  <a:txBody>
                    <a:bodyPr/>
                    <a:lstStyle/>
                    <a:p>
                      <a:pPr algn="ctr">
                        <a:spcAft>
                          <a:spcPts val="0"/>
                        </a:spcAft>
                      </a:pPr>
                      <a:r>
                        <a:rPr lang="es-CO" sz="1000" dirty="0">
                          <a:effectLst/>
                          <a:latin typeface="+mj-lt"/>
                          <a:ea typeface="Arial Black" panose="020B0A04020102020204" pitchFamily="34" charset="0"/>
                          <a:cs typeface="Arial" panose="020B0604020202020204" pitchFamily="34" charset="0"/>
                        </a:rPr>
                        <a:t>Junta Directiva de ECOPETROL</a:t>
                      </a:r>
                      <a:endParaRPr lang="es-CO" sz="1000" dirty="0">
                        <a:effectLst/>
                        <a:latin typeface="+mj-lt"/>
                        <a:ea typeface="Arial Black" panose="020B0A04020102020204" pitchFamily="34" charset="0"/>
                        <a:cs typeface="Arial Black" panose="020B0A04020102020204" pitchFamily="34" charset="0"/>
                      </a:endParaRPr>
                    </a:p>
                  </a:txBody>
                  <a:tcPr marL="68580" marR="6858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tc>
                  <a:txBody>
                    <a:bodyPr/>
                    <a:lstStyle/>
                    <a:p>
                      <a:pPr algn="just">
                        <a:spcAft>
                          <a:spcPts val="0"/>
                        </a:spcAft>
                      </a:pPr>
                      <a:r>
                        <a:rPr lang="es-CO" sz="1000" dirty="0">
                          <a:effectLst/>
                          <a:latin typeface="+mj-lt"/>
                          <a:ea typeface="Arial Black" panose="020B0A04020102020204" pitchFamily="34" charset="0"/>
                          <a:cs typeface="Arial" panose="020B0604020202020204" pitchFamily="34" charset="0"/>
                        </a:rPr>
                        <a:t>El Código de ética y conducta de ECOPETROL reemplaza el Código de conducta de ESENTTIA. Además, cambio de Código del documento.</a:t>
                      </a:r>
                      <a:endParaRPr lang="es-CO" sz="1000" dirty="0">
                        <a:effectLst/>
                        <a:latin typeface="+mj-lt"/>
                        <a:ea typeface="Arial Black" panose="020B0A04020102020204" pitchFamily="34" charset="0"/>
                        <a:cs typeface="Arial Black" panose="020B0A04020102020204" pitchFamily="34" charset="0"/>
                      </a:endParaRPr>
                    </a:p>
                  </a:txBody>
                  <a:tcPr marL="68580" marR="6858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extLst>
                  <a:ext uri="{0D108BD9-81ED-4DB2-BD59-A6C34878D82A}">
                    <a16:rowId xmlns:a16="http://schemas.microsoft.com/office/drawing/2014/main" val="10003"/>
                  </a:ext>
                </a:extLst>
              </a:tr>
              <a:tr h="241482">
                <a:tc>
                  <a:txBody>
                    <a:bodyPr/>
                    <a:lstStyle/>
                    <a:p>
                      <a:pPr algn="ctr">
                        <a:spcAft>
                          <a:spcPts val="0"/>
                        </a:spcAft>
                      </a:pPr>
                      <a:r>
                        <a:rPr lang="es-ES" sz="1000" dirty="0">
                          <a:effectLst/>
                          <a:latin typeface="+mj-lt"/>
                          <a:ea typeface="Times New Roman"/>
                          <a:cs typeface="Arial"/>
                        </a:rPr>
                        <a:t> 05/11/2019</a:t>
                      </a:r>
                      <a:endParaRPr lang="es-MX" sz="1000" dirty="0">
                        <a:effectLst/>
                        <a:latin typeface="+mj-lt"/>
                        <a:ea typeface="Times New Roman"/>
                      </a:endParaRPr>
                    </a:p>
                  </a:txBody>
                  <a:tcPr marL="68580" marR="6858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CCCCC"/>
                    </a:solidFill>
                  </a:tcPr>
                </a:tc>
                <a:tc>
                  <a:txBody>
                    <a:bodyPr/>
                    <a:lstStyle/>
                    <a:p>
                      <a:pPr algn="ctr">
                        <a:spcAft>
                          <a:spcPts val="0"/>
                        </a:spcAft>
                      </a:pPr>
                      <a:r>
                        <a:rPr lang="es-ES" sz="1000" dirty="0">
                          <a:effectLst/>
                          <a:latin typeface="+mj-lt"/>
                          <a:ea typeface="Times New Roman"/>
                          <a:cs typeface="Arial"/>
                        </a:rPr>
                        <a:t>04</a:t>
                      </a:r>
                      <a:endParaRPr lang="es-MX" sz="1000" dirty="0">
                        <a:effectLst/>
                        <a:latin typeface="+mj-lt"/>
                        <a:ea typeface="Times New Roman"/>
                      </a:endParaRPr>
                    </a:p>
                  </a:txBody>
                  <a:tcPr marL="68580" marR="6858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CCCCC"/>
                    </a:solidFill>
                  </a:tcPr>
                </a:tc>
                <a:tc>
                  <a:txBody>
                    <a:bodyPr/>
                    <a:lstStyle/>
                    <a:p>
                      <a:pPr algn="ctr">
                        <a:spcAft>
                          <a:spcPts val="0"/>
                        </a:spcAft>
                      </a:pPr>
                      <a:r>
                        <a:rPr lang="es-ES" sz="1000" dirty="0">
                          <a:effectLst/>
                          <a:latin typeface="+mj-lt"/>
                          <a:ea typeface="Times New Roman"/>
                          <a:cs typeface="Arial"/>
                        </a:rPr>
                        <a:t>Pedro Ballestas</a:t>
                      </a:r>
                      <a:endParaRPr lang="es-MX" sz="1000" dirty="0">
                        <a:effectLst/>
                        <a:latin typeface="+mj-lt"/>
                        <a:ea typeface="Times New Roman"/>
                      </a:endParaRPr>
                    </a:p>
                  </a:txBody>
                  <a:tcPr marL="68580" marR="6858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CCCCC"/>
                    </a:solidFill>
                  </a:tcPr>
                </a:tc>
                <a:tc>
                  <a:txBody>
                    <a:bodyPr/>
                    <a:lstStyle/>
                    <a:p>
                      <a:pPr algn="ctr">
                        <a:spcAft>
                          <a:spcPts val="0"/>
                        </a:spcAft>
                      </a:pPr>
                      <a:r>
                        <a:rPr lang="es-ES" sz="1000" dirty="0">
                          <a:effectLst/>
                          <a:latin typeface="+mj-lt"/>
                          <a:ea typeface="Times New Roman"/>
                          <a:cs typeface="Arial"/>
                        </a:rPr>
                        <a:t>Junta Directiva de ECOPETROL</a:t>
                      </a:r>
                      <a:endParaRPr lang="es-MX" sz="1000" dirty="0">
                        <a:effectLst/>
                        <a:latin typeface="+mj-lt"/>
                        <a:ea typeface="Times New Roman"/>
                      </a:endParaRPr>
                    </a:p>
                  </a:txBody>
                  <a:tcPr marL="68580" marR="6858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CCCCC"/>
                    </a:solidFill>
                  </a:tcPr>
                </a:tc>
                <a:tc>
                  <a:txBody>
                    <a:bodyPr/>
                    <a:lstStyle/>
                    <a:p>
                      <a:pPr algn="just">
                        <a:spcAft>
                          <a:spcPts val="0"/>
                        </a:spcAft>
                      </a:pPr>
                      <a:r>
                        <a:rPr lang="es-ES" sz="1000" dirty="0">
                          <a:effectLst/>
                          <a:latin typeface="+mj-lt"/>
                          <a:ea typeface="Times New Roman"/>
                          <a:cs typeface="Arial"/>
                        </a:rPr>
                        <a:t>Se cambia plantilla de código de ética y conducta y se añade mensaje de presidente y de la Junta Directiva de Esenttia</a:t>
                      </a:r>
                      <a:endParaRPr lang="es-MX" sz="1000" dirty="0">
                        <a:effectLst/>
                        <a:latin typeface="+mj-lt"/>
                        <a:ea typeface="Times New Roman"/>
                      </a:endParaRPr>
                    </a:p>
                  </a:txBody>
                  <a:tcPr marL="68580" marR="68580"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CCCCC"/>
                    </a:solidFill>
                  </a:tcPr>
                </a:tc>
                <a:extLst>
                  <a:ext uri="{0D108BD9-81ED-4DB2-BD59-A6C34878D82A}">
                    <a16:rowId xmlns:a16="http://schemas.microsoft.com/office/drawing/2014/main" val="10004"/>
                  </a:ext>
                </a:extLst>
              </a:tr>
              <a:tr h="209275">
                <a:tc>
                  <a:txBody>
                    <a:bodyPr/>
                    <a:lstStyle/>
                    <a:p>
                      <a:pPr marL="0" algn="ctr">
                        <a:spcAft>
                          <a:spcPts val="0"/>
                        </a:spcAft>
                      </a:pPr>
                      <a:r>
                        <a:rPr lang="es-MX" sz="1000" dirty="0">
                          <a:solidFill>
                            <a:schemeClr val="tx1"/>
                          </a:solidFill>
                          <a:effectLst/>
                          <a:latin typeface="+mj-lt"/>
                          <a:ea typeface="Times New Roman"/>
                          <a:cs typeface="Arial" panose="020B0604020202020204" pitchFamily="34" charset="0"/>
                        </a:rPr>
                        <a:t>13/04/2021</a:t>
                      </a:r>
                    </a:p>
                  </a:txBody>
                  <a:tcPr marL="68580" marR="6858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tc>
                  <a:txBody>
                    <a:bodyPr/>
                    <a:lstStyle/>
                    <a:p>
                      <a:pPr marL="0" algn="ctr">
                        <a:spcAft>
                          <a:spcPts val="0"/>
                        </a:spcAft>
                      </a:pPr>
                      <a:r>
                        <a:rPr lang="es-MX" sz="1000" dirty="0">
                          <a:solidFill>
                            <a:schemeClr val="tx1"/>
                          </a:solidFill>
                          <a:effectLst/>
                          <a:latin typeface="+mj-lt"/>
                          <a:ea typeface="Times New Roman"/>
                          <a:cs typeface="Arial" panose="020B0604020202020204" pitchFamily="34" charset="0"/>
                        </a:rPr>
                        <a:t>05</a:t>
                      </a:r>
                    </a:p>
                  </a:txBody>
                  <a:tcPr marL="68580" marR="6858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tc>
                  <a:txBody>
                    <a:bodyPr/>
                    <a:lstStyle/>
                    <a:p>
                      <a:pPr marL="0" algn="ctr">
                        <a:spcAft>
                          <a:spcPts val="0"/>
                        </a:spcAft>
                      </a:pPr>
                      <a:endParaRPr lang="es-MX" sz="1000" u="none" dirty="0">
                        <a:solidFill>
                          <a:schemeClr val="tx1"/>
                        </a:solidFill>
                        <a:effectLst/>
                        <a:latin typeface="+mj-lt"/>
                        <a:ea typeface="Times New Roman"/>
                        <a:cs typeface="Arial" panose="020B0604020202020204" pitchFamily="34" charset="0"/>
                      </a:endParaRPr>
                    </a:p>
                    <a:p>
                      <a:pPr marL="0" algn="ctr">
                        <a:spcAft>
                          <a:spcPts val="0"/>
                        </a:spcAft>
                      </a:pPr>
                      <a:endParaRPr lang="es-MX" sz="1000" u="none" dirty="0">
                        <a:solidFill>
                          <a:schemeClr val="tx1"/>
                        </a:solidFill>
                        <a:effectLst/>
                        <a:latin typeface="+mj-lt"/>
                        <a:ea typeface="Times New Roman"/>
                        <a:cs typeface="Arial" panose="020B0604020202020204" pitchFamily="34" charset="0"/>
                      </a:endParaRPr>
                    </a:p>
                    <a:p>
                      <a:pPr marL="0" algn="ctr">
                        <a:spcAft>
                          <a:spcPts val="0"/>
                        </a:spcAft>
                      </a:pPr>
                      <a:endParaRPr lang="es-MX" sz="1000" u="none" dirty="0">
                        <a:solidFill>
                          <a:schemeClr val="tx1"/>
                        </a:solidFill>
                        <a:effectLst/>
                        <a:latin typeface="+mj-lt"/>
                        <a:ea typeface="Times New Roman"/>
                        <a:cs typeface="Arial" panose="020B0604020202020204" pitchFamily="34" charset="0"/>
                      </a:endParaRPr>
                    </a:p>
                    <a:p>
                      <a:pPr marL="0" algn="ctr">
                        <a:spcAft>
                          <a:spcPts val="0"/>
                        </a:spcAft>
                      </a:pPr>
                      <a:endParaRPr lang="es-MX" sz="1000" u="none" dirty="0">
                        <a:solidFill>
                          <a:schemeClr val="tx1"/>
                        </a:solidFill>
                        <a:effectLst/>
                        <a:latin typeface="+mj-lt"/>
                        <a:ea typeface="Times New Roman"/>
                        <a:cs typeface="Arial" panose="020B0604020202020204" pitchFamily="34" charset="0"/>
                      </a:endParaRPr>
                    </a:p>
                    <a:p>
                      <a:pPr marL="0" algn="ctr">
                        <a:spcAft>
                          <a:spcPts val="0"/>
                        </a:spcAft>
                      </a:pPr>
                      <a:r>
                        <a:rPr lang="es-MX" sz="1000" u="none" dirty="0">
                          <a:solidFill>
                            <a:schemeClr val="tx1"/>
                          </a:solidFill>
                          <a:effectLst/>
                          <a:latin typeface="+mj-lt"/>
                          <a:ea typeface="Times New Roman"/>
                          <a:cs typeface="Arial" panose="020B0604020202020204" pitchFamily="34" charset="0"/>
                        </a:rPr>
                        <a:t>Gabriel Cruz</a:t>
                      </a:r>
                    </a:p>
                  </a:txBody>
                  <a:tcPr marL="68580" marR="68580"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tc>
                  <a:txBody>
                    <a:bodyPr/>
                    <a:lstStyle/>
                    <a:p>
                      <a:pPr marL="0" algn="ctr">
                        <a:spcAft>
                          <a:spcPts val="0"/>
                        </a:spcAft>
                      </a:pPr>
                      <a:r>
                        <a:rPr lang="es-ES" sz="1000" dirty="0">
                          <a:solidFill>
                            <a:schemeClr val="tx1"/>
                          </a:solidFill>
                          <a:effectLst/>
                          <a:latin typeface="+mj-lt"/>
                          <a:ea typeface="Times New Roman"/>
                          <a:cs typeface="Arial" panose="020B0604020202020204" pitchFamily="34" charset="0"/>
                        </a:rPr>
                        <a:t>Pedro Ballestas</a:t>
                      </a:r>
                    </a:p>
                    <a:p>
                      <a:pPr marL="0" algn="ctr">
                        <a:spcAft>
                          <a:spcPts val="0"/>
                        </a:spcAft>
                      </a:pPr>
                      <a:r>
                        <a:rPr lang="es-ES" sz="1000" dirty="0">
                          <a:solidFill>
                            <a:schemeClr val="tx1"/>
                          </a:solidFill>
                          <a:effectLst/>
                          <a:latin typeface="+mj-lt"/>
                          <a:ea typeface="Times New Roman"/>
                          <a:cs typeface="Arial" panose="020B0604020202020204" pitchFamily="34" charset="0"/>
                        </a:rPr>
                        <a:t>Juan Diego Mejía </a:t>
                      </a:r>
                      <a:endParaRPr lang="es-MX" sz="1000" dirty="0">
                        <a:solidFill>
                          <a:schemeClr val="tx1"/>
                        </a:solidFill>
                        <a:effectLst/>
                        <a:latin typeface="+mj-lt"/>
                        <a:ea typeface="Times New Roman"/>
                        <a:cs typeface="Arial" panose="020B0604020202020204" pitchFamily="34" charset="0"/>
                      </a:endParaRPr>
                    </a:p>
                  </a:txBody>
                  <a:tcPr marL="68580" marR="6858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tc>
                  <a:txBody>
                    <a:bodyPr/>
                    <a:lstStyle/>
                    <a:p>
                      <a:pPr marL="0" algn="just">
                        <a:spcAft>
                          <a:spcPts val="0"/>
                        </a:spcAft>
                      </a:pPr>
                      <a:r>
                        <a:rPr lang="es-ES" sz="1000" dirty="0">
                          <a:solidFill>
                            <a:schemeClr val="tx1"/>
                          </a:solidFill>
                          <a:effectLst/>
                          <a:latin typeface="+mj-lt"/>
                          <a:ea typeface="Times New Roman"/>
                          <a:cs typeface="Arial" panose="020B0604020202020204" pitchFamily="34" charset="0"/>
                        </a:rPr>
                        <a:t>Cambios relacionados con el Mensaje del Presidente y  declaración de la J.D., Prohibición Uso </a:t>
                      </a:r>
                      <a:r>
                        <a:rPr lang="es-ES" sz="1000" dirty="0" err="1">
                          <a:solidFill>
                            <a:schemeClr val="tx1"/>
                          </a:solidFill>
                          <a:effectLst/>
                          <a:latin typeface="+mj-lt"/>
                          <a:ea typeface="Times New Roman"/>
                          <a:cs typeface="Arial" panose="020B0604020202020204" pitchFamily="34" charset="0"/>
                        </a:rPr>
                        <a:t>inf</a:t>
                      </a:r>
                      <a:r>
                        <a:rPr lang="es-ES" sz="1000" dirty="0">
                          <a:solidFill>
                            <a:schemeClr val="tx1"/>
                          </a:solidFill>
                          <a:effectLst/>
                          <a:latin typeface="+mj-lt"/>
                          <a:ea typeface="Times New Roman"/>
                          <a:cs typeface="Arial" panose="020B0604020202020204" pitchFamily="34" charset="0"/>
                        </a:rPr>
                        <a:t>. Privilegiada, Rechazo a la discriminación, al acoso sexual, Política ambiental, Prácticas anticompetitivas y antimonopolio.</a:t>
                      </a:r>
                      <a:endParaRPr lang="es-MX" sz="1000" dirty="0">
                        <a:solidFill>
                          <a:schemeClr val="tx1"/>
                        </a:solidFill>
                        <a:effectLst/>
                        <a:latin typeface="+mj-lt"/>
                        <a:ea typeface="Times New Roman"/>
                        <a:cs typeface="Arial" panose="020B0604020202020204" pitchFamily="34" charset="0"/>
                      </a:endParaRPr>
                    </a:p>
                  </a:txBody>
                  <a:tcPr marL="68580" marR="68580"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extLst>
                  <a:ext uri="{0D108BD9-81ED-4DB2-BD59-A6C34878D82A}">
                    <a16:rowId xmlns:a16="http://schemas.microsoft.com/office/drawing/2014/main" val="10005"/>
                  </a:ext>
                </a:extLst>
              </a:tr>
              <a:tr h="209275">
                <a:tc>
                  <a:txBody>
                    <a:bodyPr/>
                    <a:lstStyle/>
                    <a:p>
                      <a:pPr algn="ctr">
                        <a:spcAft>
                          <a:spcPts val="0"/>
                        </a:spcAft>
                      </a:pPr>
                      <a:r>
                        <a:rPr lang="es-ES" sz="1000" dirty="0">
                          <a:effectLst/>
                          <a:latin typeface="+mj-lt"/>
                          <a:ea typeface="Times New Roman"/>
                          <a:cs typeface="Arial"/>
                        </a:rPr>
                        <a:t> </a:t>
                      </a:r>
                      <a:endParaRPr lang="es-MX" sz="1000" dirty="0">
                        <a:effectLst/>
                        <a:latin typeface="+mj-lt"/>
                        <a:ea typeface="Times New Roman"/>
                      </a:endParaRPr>
                    </a:p>
                  </a:txBody>
                  <a:tcPr marL="68580" marR="68580"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tc>
                  <a:txBody>
                    <a:bodyPr/>
                    <a:lstStyle/>
                    <a:p>
                      <a:pPr algn="ctr">
                        <a:spcAft>
                          <a:spcPts val="0"/>
                        </a:spcAft>
                      </a:pPr>
                      <a:r>
                        <a:rPr lang="es-ES" sz="1000" dirty="0">
                          <a:effectLst/>
                          <a:latin typeface="+mj-lt"/>
                          <a:ea typeface="Times New Roman"/>
                          <a:cs typeface="Arial"/>
                        </a:rPr>
                        <a:t> </a:t>
                      </a:r>
                      <a:endParaRPr lang="es-MX" sz="1000" dirty="0">
                        <a:effectLst/>
                        <a:latin typeface="+mj-lt"/>
                        <a:ea typeface="Times New Roman"/>
                      </a:endParaRPr>
                    </a:p>
                  </a:txBody>
                  <a:tcPr marL="68580" marR="68580"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tc>
                  <a:txBody>
                    <a:bodyPr/>
                    <a:lstStyle/>
                    <a:p>
                      <a:pPr algn="ctr">
                        <a:spcAft>
                          <a:spcPts val="0"/>
                        </a:spcAft>
                      </a:pPr>
                      <a:r>
                        <a:rPr lang="es-ES" sz="1000" dirty="0">
                          <a:effectLst/>
                          <a:latin typeface="+mj-lt"/>
                          <a:ea typeface="Times New Roman"/>
                          <a:cs typeface="Arial"/>
                        </a:rPr>
                        <a:t> </a:t>
                      </a:r>
                      <a:endParaRPr lang="es-MX" sz="1000" dirty="0">
                        <a:effectLst/>
                        <a:latin typeface="+mj-lt"/>
                        <a:ea typeface="Times New Roman"/>
                      </a:endParaRPr>
                    </a:p>
                  </a:txBody>
                  <a:tcPr marL="68580" marR="68580"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tc>
                  <a:txBody>
                    <a:bodyPr/>
                    <a:lstStyle/>
                    <a:p>
                      <a:pPr algn="ctr">
                        <a:spcAft>
                          <a:spcPts val="0"/>
                        </a:spcAft>
                      </a:pPr>
                      <a:r>
                        <a:rPr lang="es-ES" sz="1000" dirty="0">
                          <a:effectLst/>
                          <a:latin typeface="+mj-lt"/>
                          <a:ea typeface="Times New Roman"/>
                          <a:cs typeface="Arial"/>
                        </a:rPr>
                        <a:t> </a:t>
                      </a:r>
                      <a:endParaRPr lang="es-MX" sz="1000" dirty="0">
                        <a:effectLst/>
                        <a:latin typeface="+mj-lt"/>
                        <a:ea typeface="Times New Roman"/>
                      </a:endParaRPr>
                    </a:p>
                  </a:txBody>
                  <a:tcPr marL="68580" marR="68580"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tc>
                  <a:txBody>
                    <a:bodyPr/>
                    <a:lstStyle/>
                    <a:p>
                      <a:pPr algn="ctr">
                        <a:spcAft>
                          <a:spcPts val="0"/>
                        </a:spcAft>
                      </a:pPr>
                      <a:r>
                        <a:rPr lang="es-ES" sz="1000" dirty="0">
                          <a:effectLst/>
                          <a:latin typeface="+mj-lt"/>
                          <a:ea typeface="Times New Roman"/>
                          <a:cs typeface="Arial"/>
                        </a:rPr>
                        <a:t> </a:t>
                      </a:r>
                      <a:endParaRPr lang="es-MX" sz="1000" dirty="0">
                        <a:effectLst/>
                        <a:latin typeface="+mj-lt"/>
                        <a:ea typeface="Times New Roman"/>
                      </a:endParaRPr>
                    </a:p>
                  </a:txBody>
                  <a:tcPr marL="68580" marR="68580"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extLst>
                  <a:ext uri="{0D108BD9-81ED-4DB2-BD59-A6C34878D82A}">
                    <a16:rowId xmlns:a16="http://schemas.microsoft.com/office/drawing/2014/main" val="10007"/>
                  </a:ext>
                </a:extLst>
              </a:tr>
            </a:tbl>
          </a:graphicData>
        </a:graphic>
      </p:graphicFrame>
      <p:sp>
        <p:nvSpPr>
          <p:cNvPr id="8" name="Line 2">
            <a:extLst>
              <a:ext uri="{FF2B5EF4-FFF2-40B4-BE49-F238E27FC236}">
                <a16:creationId xmlns:a16="http://schemas.microsoft.com/office/drawing/2014/main" id="{0D32202F-3436-4821-979E-866FE938F2D7}"/>
              </a:ext>
            </a:extLst>
          </p:cNvPr>
          <p:cNvSpPr>
            <a:spLocks noChangeShapeType="1"/>
          </p:cNvSpPr>
          <p:nvPr/>
        </p:nvSpPr>
        <p:spPr bwMode="auto">
          <a:xfrm flipV="1">
            <a:off x="529208" y="2169661"/>
            <a:ext cx="6912768" cy="1"/>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s-MX"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9" name="Rectangle 4">
            <a:extLst>
              <a:ext uri="{FF2B5EF4-FFF2-40B4-BE49-F238E27FC236}">
                <a16:creationId xmlns:a16="http://schemas.microsoft.com/office/drawing/2014/main" id="{F487C999-9ED1-4272-8965-6008EABFE99E}"/>
              </a:ext>
            </a:extLst>
          </p:cNvPr>
          <p:cNvSpPr>
            <a:spLocks noChangeArrowheads="1"/>
          </p:cNvSpPr>
          <p:nvPr/>
        </p:nvSpPr>
        <p:spPr bwMode="auto">
          <a:xfrm>
            <a:off x="457200" y="1899801"/>
            <a:ext cx="3279103" cy="3077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s-ES" sz="1400" b="1" i="0" u="none" strike="noStrike" kern="1200" cap="none" spc="0" normalizeH="0" baseline="0" noProof="0" dirty="0">
                <a:ln>
                  <a:noFill/>
                </a:ln>
                <a:solidFill>
                  <a:prstClr val="black"/>
                </a:solidFill>
                <a:effectLst/>
                <a:uLnTx/>
                <a:uFillTx/>
                <a:latin typeface="Lato" charset="0"/>
                <a:ea typeface="Times New Roman" pitchFamily="18" charset="0"/>
                <a:cs typeface="Arial" pitchFamily="34" charset="0"/>
              </a:rPr>
              <a:t>Control de Versiones y Aprobaciones</a:t>
            </a:r>
            <a:endParaRPr kumimoji="0" lang="es-MX" sz="800" b="0" i="0" u="none" strike="noStrike" kern="1200" cap="none" spc="0" normalizeH="0" baseline="0" noProof="0" dirty="0">
              <a:ln>
                <a:noFill/>
              </a:ln>
              <a:solidFill>
                <a:prstClr val="black"/>
              </a:solidFill>
              <a:effectLst/>
              <a:uLnTx/>
              <a:uFillTx/>
              <a:latin typeface="Arial" pitchFamily="34" charset="0"/>
              <a:ea typeface="+mn-ea"/>
              <a:cs typeface="Arial" pitchFamily="34" charset="0"/>
            </a:endParaRPr>
          </a:p>
        </p:txBody>
      </p:sp>
      <p:pic>
        <p:nvPicPr>
          <p:cNvPr id="10" name="Imagen 9">
            <a:extLst>
              <a:ext uri="{FF2B5EF4-FFF2-40B4-BE49-F238E27FC236}">
                <a16:creationId xmlns:a16="http://schemas.microsoft.com/office/drawing/2014/main" id="{9ABAD3E6-F813-4F79-AF4A-492C34ACBEB2}"/>
              </a:ext>
            </a:extLst>
          </p:cNvPr>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45232" y="1062952"/>
            <a:ext cx="1153726" cy="646161"/>
          </a:xfrm>
          <a:prstGeom prst="rect">
            <a:avLst/>
          </a:prstGeom>
          <a:noFill/>
          <a:ln>
            <a:noFill/>
          </a:ln>
        </p:spPr>
      </p:pic>
    </p:spTree>
    <p:extLst>
      <p:ext uri="{BB962C8B-B14F-4D97-AF65-F5344CB8AC3E}">
        <p14:creationId xmlns:p14="http://schemas.microsoft.com/office/powerpoint/2010/main" val="429169906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681055" y="583634"/>
            <a:ext cx="3340734" cy="916276"/>
          </a:xfrm>
          <a:prstGeom prst="rect">
            <a:avLst/>
          </a:prstGeom>
        </p:spPr>
        <p:txBody>
          <a:bodyPr vert="horz" wrap="square" lIns="0" tIns="69215" rIns="0" bIns="0" rtlCol="0">
            <a:spAutoFit/>
          </a:bodyPr>
          <a:lstStyle/>
          <a:p>
            <a:pPr marL="12700" marR="5080">
              <a:lnSpc>
                <a:spcPts val="2190"/>
              </a:lnSpc>
              <a:spcBef>
                <a:spcPts val="545"/>
              </a:spcBef>
            </a:pPr>
            <a:r>
              <a:rPr lang="es-CO" sz="2200" spc="-15" dirty="0">
                <a:solidFill>
                  <a:srgbClr val="801327"/>
                </a:solidFill>
                <a:latin typeface="+mj-lt"/>
              </a:rPr>
              <a:t>¿Cuáles </a:t>
            </a:r>
            <a:r>
              <a:rPr lang="es-CO" sz="2200" spc="-5" dirty="0">
                <a:solidFill>
                  <a:srgbClr val="801327"/>
                </a:solidFill>
                <a:latin typeface="+mj-lt"/>
              </a:rPr>
              <a:t>son </a:t>
            </a:r>
            <a:r>
              <a:rPr lang="es-CO" sz="2200" dirty="0">
                <a:solidFill>
                  <a:srgbClr val="801327"/>
                </a:solidFill>
                <a:latin typeface="+mj-lt"/>
              </a:rPr>
              <a:t>las  </a:t>
            </a:r>
            <a:r>
              <a:rPr lang="es-CO" sz="2200" spc="-5" dirty="0">
                <a:latin typeface="+mj-lt"/>
              </a:rPr>
              <a:t>responsabilidades</a:t>
            </a:r>
            <a:r>
              <a:rPr lang="es-CO" sz="2200" spc="-35" dirty="0">
                <a:latin typeface="+mj-lt"/>
              </a:rPr>
              <a:t> </a:t>
            </a:r>
            <a:r>
              <a:rPr lang="es-CO" sz="2200" spc="-5" dirty="0">
                <a:latin typeface="+mj-lt"/>
              </a:rPr>
              <a:t>de </a:t>
            </a:r>
            <a:br>
              <a:rPr lang="es-CO" sz="2200" spc="-5" dirty="0">
                <a:latin typeface="+mj-lt"/>
              </a:rPr>
            </a:br>
            <a:r>
              <a:rPr lang="es-CO" sz="2200" dirty="0">
                <a:latin typeface="+mj-lt"/>
              </a:rPr>
              <a:t>los</a:t>
            </a:r>
            <a:r>
              <a:rPr lang="es-CO" sz="2200" spc="-15" dirty="0">
                <a:latin typeface="+mj-lt"/>
              </a:rPr>
              <a:t> </a:t>
            </a:r>
            <a:r>
              <a:rPr lang="es-CO" sz="2200" spc="-5" dirty="0">
                <a:latin typeface="+mj-lt"/>
              </a:rPr>
              <a:t>destinatarios?</a:t>
            </a:r>
            <a:endParaRPr lang="es-CO" sz="2200" dirty="0">
              <a:latin typeface="+mj-lt"/>
            </a:endParaRPr>
          </a:p>
        </p:txBody>
      </p:sp>
      <p:sp>
        <p:nvSpPr>
          <p:cNvPr id="3" name="object 3"/>
          <p:cNvSpPr txBox="1"/>
          <p:nvPr/>
        </p:nvSpPr>
        <p:spPr>
          <a:xfrm>
            <a:off x="634756" y="1800899"/>
            <a:ext cx="3340736" cy="5050100"/>
          </a:xfrm>
          <a:prstGeom prst="rect">
            <a:avLst/>
          </a:prstGeom>
        </p:spPr>
        <p:txBody>
          <a:bodyPr vert="horz" wrap="square" lIns="0" tIns="22860" rIns="0" bIns="0" rtlCol="0">
            <a:spAutoFit/>
          </a:bodyPr>
          <a:lstStyle/>
          <a:p>
            <a:pPr marL="184150" marR="5080" indent="-171450" algn="just">
              <a:lnSpc>
                <a:spcPts val="1400"/>
              </a:lnSpc>
              <a:spcBef>
                <a:spcPts val="180"/>
              </a:spcBef>
              <a:buFont typeface="Arial" panose="020B0604020202020204" pitchFamily="34" charset="0"/>
              <a:buChar char="•"/>
            </a:pPr>
            <a:r>
              <a:rPr lang="es-CO" sz="1200" spc="-50" dirty="0">
                <a:solidFill>
                  <a:srgbClr val="6D6E71"/>
                </a:solidFill>
                <a:latin typeface="+mj-lt"/>
                <a:cs typeface="Arial"/>
              </a:rPr>
              <a:t>Conocer </a:t>
            </a:r>
            <a:r>
              <a:rPr lang="es-CO" sz="1200" spc="-65" dirty="0">
                <a:solidFill>
                  <a:srgbClr val="6D6E71"/>
                </a:solidFill>
                <a:latin typeface="+mj-lt"/>
                <a:cs typeface="Arial"/>
              </a:rPr>
              <a:t>e </a:t>
            </a:r>
            <a:r>
              <a:rPr lang="es-CO" sz="1200" dirty="0">
                <a:solidFill>
                  <a:srgbClr val="6D6E71"/>
                </a:solidFill>
                <a:latin typeface="+mj-lt"/>
                <a:cs typeface="Arial"/>
              </a:rPr>
              <a:t>interiorizar </a:t>
            </a:r>
            <a:r>
              <a:rPr lang="es-CO" sz="1200" spc="-25" dirty="0">
                <a:solidFill>
                  <a:srgbClr val="6D6E71"/>
                </a:solidFill>
                <a:latin typeface="+mj-lt"/>
                <a:cs typeface="Arial"/>
              </a:rPr>
              <a:t>la </a:t>
            </a:r>
            <a:r>
              <a:rPr lang="es-CO" sz="1200" spc="-5" dirty="0">
                <a:solidFill>
                  <a:srgbClr val="6D6E71"/>
                </a:solidFill>
                <a:latin typeface="+mj-lt"/>
                <a:cs typeface="Arial"/>
              </a:rPr>
              <a:t>información </a:t>
            </a:r>
            <a:r>
              <a:rPr lang="es-CO" sz="1200" spc="-15" dirty="0">
                <a:solidFill>
                  <a:srgbClr val="6D6E71"/>
                </a:solidFill>
                <a:latin typeface="+mj-lt"/>
                <a:cs typeface="Arial"/>
              </a:rPr>
              <a:t>contenida  </a:t>
            </a:r>
            <a:r>
              <a:rPr lang="es-CO" sz="1200" spc="-35" dirty="0">
                <a:solidFill>
                  <a:srgbClr val="6D6E71"/>
                </a:solidFill>
                <a:latin typeface="+mj-lt"/>
                <a:cs typeface="Arial"/>
              </a:rPr>
              <a:t>en </a:t>
            </a:r>
            <a:r>
              <a:rPr lang="es-CO" sz="1200" spc="-20" dirty="0">
                <a:solidFill>
                  <a:srgbClr val="6D6E71"/>
                </a:solidFill>
                <a:latin typeface="+mj-lt"/>
                <a:cs typeface="Arial"/>
              </a:rPr>
              <a:t>el </a:t>
            </a:r>
            <a:r>
              <a:rPr lang="es-CO" sz="1200" spc="-50" dirty="0">
                <a:solidFill>
                  <a:srgbClr val="6D6E71"/>
                </a:solidFill>
                <a:latin typeface="+mj-lt"/>
                <a:cs typeface="Arial"/>
              </a:rPr>
              <a:t>Código </a:t>
            </a:r>
            <a:r>
              <a:rPr lang="es-CO" sz="1200" spc="-25" dirty="0">
                <a:solidFill>
                  <a:srgbClr val="6D6E71"/>
                </a:solidFill>
                <a:latin typeface="+mj-lt"/>
                <a:cs typeface="Arial"/>
              </a:rPr>
              <a:t>y </a:t>
            </a:r>
            <a:r>
              <a:rPr lang="es-CO" sz="1200" spc="-10" dirty="0">
                <a:solidFill>
                  <a:srgbClr val="6D6E71"/>
                </a:solidFill>
                <a:latin typeface="+mj-lt"/>
                <a:cs typeface="Arial"/>
              </a:rPr>
              <a:t>promover </a:t>
            </a:r>
            <a:r>
              <a:rPr lang="es-CO" sz="1200" spc="-15" dirty="0">
                <a:solidFill>
                  <a:srgbClr val="6D6E71"/>
                </a:solidFill>
                <a:latin typeface="+mj-lt"/>
                <a:cs typeface="Arial"/>
              </a:rPr>
              <a:t>estas mismas </a:t>
            </a:r>
            <a:r>
              <a:rPr lang="es-CO" sz="1200" spc="-35" dirty="0">
                <a:solidFill>
                  <a:srgbClr val="6D6E71"/>
                </a:solidFill>
                <a:latin typeface="+mj-lt"/>
                <a:cs typeface="Arial"/>
              </a:rPr>
              <a:t>acciones  en </a:t>
            </a:r>
            <a:r>
              <a:rPr lang="es-CO" sz="1200" spc="-25" dirty="0">
                <a:solidFill>
                  <a:srgbClr val="6D6E71"/>
                </a:solidFill>
                <a:latin typeface="+mj-lt"/>
                <a:cs typeface="Arial"/>
              </a:rPr>
              <a:t>las personas </a:t>
            </a:r>
            <a:r>
              <a:rPr lang="es-CO" sz="1200" spc="-35" dirty="0">
                <a:solidFill>
                  <a:srgbClr val="6D6E71"/>
                </a:solidFill>
                <a:latin typeface="+mj-lt"/>
                <a:cs typeface="Arial"/>
              </a:rPr>
              <a:t>que </a:t>
            </a:r>
            <a:r>
              <a:rPr lang="es-CO" sz="1200" spc="-40" dirty="0">
                <a:solidFill>
                  <a:srgbClr val="6D6E71"/>
                </a:solidFill>
                <a:latin typeface="+mj-lt"/>
                <a:cs typeface="Arial"/>
              </a:rPr>
              <a:t>sean </a:t>
            </a:r>
            <a:r>
              <a:rPr lang="es-CO" sz="1200" spc="-5" dirty="0">
                <a:solidFill>
                  <a:srgbClr val="6D6E71"/>
                </a:solidFill>
                <a:latin typeface="+mj-lt"/>
                <a:cs typeface="Arial"/>
              </a:rPr>
              <a:t>destinatarios </a:t>
            </a:r>
            <a:r>
              <a:rPr lang="es-CO" sz="1200" spc="-15" dirty="0">
                <a:solidFill>
                  <a:srgbClr val="6D6E71"/>
                </a:solidFill>
                <a:latin typeface="+mj-lt"/>
                <a:cs typeface="Arial"/>
              </a:rPr>
              <a:t>del  </a:t>
            </a:r>
            <a:r>
              <a:rPr lang="es-CO" sz="1200" spc="-10" dirty="0">
                <a:solidFill>
                  <a:srgbClr val="6D6E71"/>
                </a:solidFill>
                <a:latin typeface="+mj-lt"/>
                <a:cs typeface="Arial"/>
              </a:rPr>
              <a:t>mismo.</a:t>
            </a:r>
            <a:endParaRPr lang="es-CO" sz="1200" dirty="0">
              <a:latin typeface="+mj-lt"/>
              <a:cs typeface="Arial"/>
            </a:endParaRPr>
          </a:p>
          <a:p>
            <a:pPr marL="184150" marR="5080" indent="-171450" algn="just">
              <a:lnSpc>
                <a:spcPts val="1400"/>
              </a:lnSpc>
              <a:spcBef>
                <a:spcPts val="1400"/>
              </a:spcBef>
              <a:buFont typeface="Arial" panose="020B0604020202020204" pitchFamily="34" charset="0"/>
              <a:buChar char="•"/>
            </a:pPr>
            <a:r>
              <a:rPr lang="es-CO" sz="1200" spc="-25" dirty="0">
                <a:solidFill>
                  <a:srgbClr val="6D6E71"/>
                </a:solidFill>
                <a:latin typeface="+mj-lt"/>
                <a:cs typeface="Arial"/>
              </a:rPr>
              <a:t>Suscribir </a:t>
            </a:r>
            <a:r>
              <a:rPr lang="es-CO" sz="1200" spc="-15" dirty="0">
                <a:solidFill>
                  <a:srgbClr val="6D6E71"/>
                </a:solidFill>
                <a:latin typeface="+mj-lt"/>
                <a:cs typeface="Arial"/>
              </a:rPr>
              <a:t>los documentos, certificaciones </a:t>
            </a:r>
            <a:r>
              <a:rPr lang="es-CO" sz="1200" spc="-35" dirty="0">
                <a:solidFill>
                  <a:srgbClr val="6D6E71"/>
                </a:solidFill>
                <a:latin typeface="+mj-lt"/>
                <a:cs typeface="Arial"/>
              </a:rPr>
              <a:t>o  </a:t>
            </a:r>
            <a:r>
              <a:rPr lang="es-CO" sz="1200" spc="-30" dirty="0">
                <a:solidFill>
                  <a:srgbClr val="6D6E71"/>
                </a:solidFill>
                <a:latin typeface="+mj-lt"/>
                <a:cs typeface="Arial"/>
              </a:rPr>
              <a:t>declaraciones </a:t>
            </a:r>
            <a:r>
              <a:rPr lang="es-CO" sz="1200" spc="-10" dirty="0">
                <a:solidFill>
                  <a:srgbClr val="6D6E71"/>
                </a:solidFill>
                <a:latin typeface="+mj-lt"/>
                <a:cs typeface="Arial"/>
              </a:rPr>
              <a:t>definidas por Esenttia </a:t>
            </a:r>
            <a:r>
              <a:rPr lang="es-CO" sz="1200" spc="-25" dirty="0">
                <a:solidFill>
                  <a:srgbClr val="6D6E71"/>
                </a:solidFill>
                <a:latin typeface="+mj-lt"/>
                <a:cs typeface="Arial"/>
              </a:rPr>
              <a:t>para  </a:t>
            </a:r>
            <a:r>
              <a:rPr lang="es-CO" sz="1200" dirty="0">
                <a:solidFill>
                  <a:srgbClr val="6D6E71"/>
                </a:solidFill>
                <a:latin typeface="+mj-lt"/>
                <a:cs typeface="Arial"/>
              </a:rPr>
              <a:t>manifestar</a:t>
            </a:r>
            <a:r>
              <a:rPr lang="es-CO" sz="1200" spc="-80" dirty="0">
                <a:solidFill>
                  <a:srgbClr val="6D6E71"/>
                </a:solidFill>
                <a:latin typeface="+mj-lt"/>
                <a:cs typeface="Arial"/>
              </a:rPr>
              <a:t> </a:t>
            </a:r>
            <a:r>
              <a:rPr lang="es-CO" sz="1200" spc="-20" dirty="0">
                <a:solidFill>
                  <a:srgbClr val="6D6E71"/>
                </a:solidFill>
                <a:latin typeface="+mj-lt"/>
                <a:cs typeface="Arial"/>
              </a:rPr>
              <a:t>el</a:t>
            </a:r>
            <a:r>
              <a:rPr lang="es-CO" sz="1200" spc="-80" dirty="0">
                <a:solidFill>
                  <a:srgbClr val="6D6E71"/>
                </a:solidFill>
                <a:latin typeface="+mj-lt"/>
                <a:cs typeface="Arial"/>
              </a:rPr>
              <a:t> </a:t>
            </a:r>
            <a:r>
              <a:rPr lang="es-CO" sz="1200" spc="-10" dirty="0">
                <a:solidFill>
                  <a:srgbClr val="6D6E71"/>
                </a:solidFill>
                <a:latin typeface="+mj-lt"/>
                <a:cs typeface="Arial"/>
              </a:rPr>
              <a:t>conocimiento</a:t>
            </a:r>
            <a:r>
              <a:rPr lang="es-CO" sz="1200" spc="-80" dirty="0">
                <a:solidFill>
                  <a:srgbClr val="6D6E71"/>
                </a:solidFill>
                <a:latin typeface="+mj-lt"/>
                <a:cs typeface="Arial"/>
              </a:rPr>
              <a:t> </a:t>
            </a:r>
            <a:r>
              <a:rPr lang="es-CO" sz="1200" spc="-25" dirty="0">
                <a:solidFill>
                  <a:srgbClr val="6D6E71"/>
                </a:solidFill>
                <a:latin typeface="+mj-lt"/>
                <a:cs typeface="Arial"/>
              </a:rPr>
              <a:t>y</a:t>
            </a:r>
            <a:r>
              <a:rPr lang="es-CO" sz="1200" spc="-80" dirty="0">
                <a:solidFill>
                  <a:srgbClr val="6D6E71"/>
                </a:solidFill>
                <a:latin typeface="+mj-lt"/>
                <a:cs typeface="Arial"/>
              </a:rPr>
              <a:t> </a:t>
            </a:r>
            <a:r>
              <a:rPr lang="es-CO" sz="1200" spc="-15" dirty="0">
                <a:solidFill>
                  <a:srgbClr val="6D6E71"/>
                </a:solidFill>
                <a:latin typeface="+mj-lt"/>
                <a:cs typeface="Arial"/>
              </a:rPr>
              <a:t>compromiso</a:t>
            </a:r>
            <a:r>
              <a:rPr lang="es-CO" sz="1200" spc="-80" dirty="0">
                <a:solidFill>
                  <a:srgbClr val="6D6E71"/>
                </a:solidFill>
                <a:latin typeface="+mj-lt"/>
                <a:cs typeface="Arial"/>
              </a:rPr>
              <a:t> </a:t>
            </a:r>
            <a:r>
              <a:rPr lang="es-CO" sz="1200" spc="15" dirty="0">
                <a:solidFill>
                  <a:srgbClr val="6D6E71"/>
                </a:solidFill>
                <a:latin typeface="+mj-lt"/>
                <a:cs typeface="Arial"/>
              </a:rPr>
              <a:t>frente  </a:t>
            </a:r>
            <a:r>
              <a:rPr lang="es-CO" sz="1200" spc="-25" dirty="0">
                <a:solidFill>
                  <a:srgbClr val="6D6E71"/>
                </a:solidFill>
                <a:latin typeface="+mj-lt"/>
                <a:cs typeface="Arial"/>
              </a:rPr>
              <a:t>al </a:t>
            </a:r>
            <a:r>
              <a:rPr lang="es-CO" sz="1200" spc="-50" dirty="0">
                <a:solidFill>
                  <a:srgbClr val="6D6E71"/>
                </a:solidFill>
                <a:latin typeface="+mj-lt"/>
                <a:cs typeface="Arial"/>
              </a:rPr>
              <a:t>Código, </a:t>
            </a:r>
            <a:r>
              <a:rPr lang="es-CO" sz="1200" spc="-25" dirty="0">
                <a:solidFill>
                  <a:srgbClr val="6D6E71"/>
                </a:solidFill>
                <a:latin typeface="+mj-lt"/>
                <a:cs typeface="Arial"/>
              </a:rPr>
              <a:t>y </a:t>
            </a:r>
            <a:r>
              <a:rPr lang="es-CO" sz="1200" spc="-35" dirty="0">
                <a:solidFill>
                  <a:srgbClr val="6D6E71"/>
                </a:solidFill>
                <a:latin typeface="+mj-lt"/>
                <a:cs typeface="Arial"/>
              </a:rPr>
              <a:t>que </a:t>
            </a:r>
            <a:r>
              <a:rPr lang="es-CO" sz="1200" spc="-45" dirty="0">
                <a:solidFill>
                  <a:srgbClr val="6D6E71"/>
                </a:solidFill>
                <a:latin typeface="+mj-lt"/>
                <a:cs typeface="Arial"/>
              </a:rPr>
              <a:t>se </a:t>
            </a:r>
            <a:r>
              <a:rPr lang="es-CO" sz="1200" spc="-40" dirty="0">
                <a:solidFill>
                  <a:srgbClr val="6D6E71"/>
                </a:solidFill>
                <a:latin typeface="+mj-lt"/>
                <a:cs typeface="Arial"/>
              </a:rPr>
              <a:t>ha </a:t>
            </a:r>
            <a:r>
              <a:rPr lang="es-CO" sz="1200" spc="-20" dirty="0">
                <a:solidFill>
                  <a:srgbClr val="6D6E71"/>
                </a:solidFill>
                <a:latin typeface="+mj-lt"/>
                <a:cs typeface="Arial"/>
              </a:rPr>
              <a:t>actuado </a:t>
            </a:r>
            <a:r>
              <a:rPr lang="es-CO" sz="1200" spc="-15" dirty="0">
                <a:solidFill>
                  <a:srgbClr val="6D6E71"/>
                </a:solidFill>
                <a:latin typeface="+mj-lt"/>
                <a:cs typeface="Arial"/>
              </a:rPr>
              <a:t>sin </a:t>
            </a:r>
            <a:r>
              <a:rPr lang="es-CO" sz="1200" spc="-10" dirty="0">
                <a:solidFill>
                  <a:srgbClr val="6D6E71"/>
                </a:solidFill>
                <a:latin typeface="+mj-lt"/>
                <a:cs typeface="Arial"/>
              </a:rPr>
              <a:t>vulnerar </a:t>
            </a:r>
            <a:r>
              <a:rPr lang="es-CO" sz="1200" spc="-20" dirty="0">
                <a:solidFill>
                  <a:srgbClr val="6D6E71"/>
                </a:solidFill>
                <a:latin typeface="+mj-lt"/>
                <a:cs typeface="Arial"/>
              </a:rPr>
              <a:t>las  disposiciones </a:t>
            </a:r>
            <a:r>
              <a:rPr lang="es-CO" sz="1200" spc="-40" dirty="0">
                <a:solidFill>
                  <a:srgbClr val="6D6E71"/>
                </a:solidFill>
                <a:latin typeface="+mj-lt"/>
                <a:cs typeface="Arial"/>
              </a:rPr>
              <a:t>de</a:t>
            </a:r>
            <a:r>
              <a:rPr lang="es-CO" sz="1200" spc="-55" dirty="0">
                <a:solidFill>
                  <a:srgbClr val="6D6E71"/>
                </a:solidFill>
                <a:latin typeface="+mj-lt"/>
                <a:cs typeface="Arial"/>
              </a:rPr>
              <a:t> </a:t>
            </a:r>
            <a:r>
              <a:rPr lang="es-CO" sz="1200" spc="-20" dirty="0">
                <a:solidFill>
                  <a:srgbClr val="6D6E71"/>
                </a:solidFill>
                <a:latin typeface="+mj-lt"/>
                <a:cs typeface="Arial"/>
              </a:rPr>
              <a:t>este.</a:t>
            </a:r>
            <a:endParaRPr lang="es-CO" sz="1200" dirty="0">
              <a:latin typeface="+mj-lt"/>
              <a:cs typeface="Arial"/>
            </a:endParaRPr>
          </a:p>
          <a:p>
            <a:pPr marL="184150" marR="5080" indent="-171450" algn="just">
              <a:lnSpc>
                <a:spcPts val="1400"/>
              </a:lnSpc>
              <a:spcBef>
                <a:spcPts val="1400"/>
              </a:spcBef>
              <a:buFont typeface="Arial" panose="020B0604020202020204" pitchFamily="34" charset="0"/>
              <a:buChar char="•"/>
            </a:pPr>
            <a:r>
              <a:rPr lang="es-CO" sz="1200" spc="-15" dirty="0">
                <a:solidFill>
                  <a:srgbClr val="6D6E71"/>
                </a:solidFill>
                <a:latin typeface="+mj-lt"/>
                <a:cs typeface="Arial"/>
              </a:rPr>
              <a:t>Actuar</a:t>
            </a:r>
            <a:r>
              <a:rPr lang="es-CO" sz="1200" spc="-80" dirty="0">
                <a:solidFill>
                  <a:srgbClr val="6D6E71"/>
                </a:solidFill>
                <a:latin typeface="+mj-lt"/>
                <a:cs typeface="Arial"/>
              </a:rPr>
              <a:t> </a:t>
            </a:r>
            <a:r>
              <a:rPr lang="es-CO" sz="1200" spc="-10" dirty="0">
                <a:solidFill>
                  <a:srgbClr val="6D6E71"/>
                </a:solidFill>
                <a:latin typeface="+mj-lt"/>
                <a:cs typeface="Arial"/>
              </a:rPr>
              <a:t>conforme</a:t>
            </a:r>
            <a:r>
              <a:rPr lang="es-CO" sz="1200" spc="-80" dirty="0">
                <a:solidFill>
                  <a:srgbClr val="6D6E71"/>
                </a:solidFill>
                <a:latin typeface="+mj-lt"/>
                <a:cs typeface="Arial"/>
              </a:rPr>
              <a:t> </a:t>
            </a:r>
            <a:r>
              <a:rPr lang="es-CO" sz="1200" spc="-35" dirty="0">
                <a:solidFill>
                  <a:srgbClr val="6D6E71"/>
                </a:solidFill>
                <a:latin typeface="+mj-lt"/>
                <a:cs typeface="Arial"/>
              </a:rPr>
              <a:t>con</a:t>
            </a:r>
            <a:r>
              <a:rPr lang="es-CO" sz="1200" spc="-80" dirty="0">
                <a:solidFill>
                  <a:srgbClr val="6D6E71"/>
                </a:solidFill>
                <a:latin typeface="+mj-lt"/>
                <a:cs typeface="Arial"/>
              </a:rPr>
              <a:t> </a:t>
            </a:r>
            <a:r>
              <a:rPr lang="es-CO" sz="1200" spc="-15" dirty="0">
                <a:solidFill>
                  <a:srgbClr val="6D6E71"/>
                </a:solidFill>
                <a:latin typeface="+mj-lt"/>
                <a:cs typeface="Arial"/>
              </a:rPr>
              <a:t>los</a:t>
            </a:r>
            <a:r>
              <a:rPr lang="es-CO" sz="1200" spc="-75" dirty="0">
                <a:solidFill>
                  <a:srgbClr val="6D6E71"/>
                </a:solidFill>
                <a:latin typeface="+mj-lt"/>
                <a:cs typeface="Arial"/>
              </a:rPr>
              <a:t> </a:t>
            </a:r>
            <a:r>
              <a:rPr lang="es-CO" sz="1200" spc="-15" dirty="0">
                <a:solidFill>
                  <a:srgbClr val="6D6E71"/>
                </a:solidFill>
                <a:latin typeface="+mj-lt"/>
                <a:cs typeface="Arial"/>
              </a:rPr>
              <a:t>principios</a:t>
            </a:r>
            <a:r>
              <a:rPr lang="es-CO" sz="1200" spc="-80" dirty="0">
                <a:solidFill>
                  <a:srgbClr val="6D6E71"/>
                </a:solidFill>
                <a:latin typeface="+mj-lt"/>
                <a:cs typeface="Arial"/>
              </a:rPr>
              <a:t> </a:t>
            </a:r>
            <a:r>
              <a:rPr lang="es-CO" sz="1200" spc="-40" dirty="0">
                <a:solidFill>
                  <a:srgbClr val="6D6E71"/>
                </a:solidFill>
                <a:latin typeface="+mj-lt"/>
                <a:cs typeface="Arial"/>
              </a:rPr>
              <a:t>de</a:t>
            </a:r>
            <a:r>
              <a:rPr lang="es-CO" sz="1200" spc="-80" dirty="0">
                <a:solidFill>
                  <a:srgbClr val="6D6E71"/>
                </a:solidFill>
                <a:latin typeface="+mj-lt"/>
                <a:cs typeface="Arial"/>
              </a:rPr>
              <a:t> </a:t>
            </a:r>
            <a:r>
              <a:rPr lang="es-CO" sz="1200" spc="-10" dirty="0">
                <a:solidFill>
                  <a:srgbClr val="6D6E71"/>
                </a:solidFill>
                <a:latin typeface="+mj-lt"/>
                <a:cs typeface="Arial"/>
              </a:rPr>
              <a:t>integridad,  </a:t>
            </a:r>
            <a:r>
              <a:rPr lang="es-CO" sz="1200" spc="-20" dirty="0">
                <a:solidFill>
                  <a:srgbClr val="6D6E71"/>
                </a:solidFill>
                <a:latin typeface="+mj-lt"/>
                <a:cs typeface="Arial"/>
              </a:rPr>
              <a:t>responsabilidad, </a:t>
            </a:r>
            <a:r>
              <a:rPr lang="es-CO" sz="1200" spc="-10" dirty="0">
                <a:solidFill>
                  <a:srgbClr val="6D6E71"/>
                </a:solidFill>
                <a:latin typeface="+mj-lt"/>
                <a:cs typeface="Arial"/>
              </a:rPr>
              <a:t>respeto </a:t>
            </a:r>
            <a:r>
              <a:rPr lang="es-CO" sz="1200" spc="-25" dirty="0">
                <a:solidFill>
                  <a:srgbClr val="6D6E71"/>
                </a:solidFill>
                <a:latin typeface="+mj-lt"/>
                <a:cs typeface="Arial"/>
              </a:rPr>
              <a:t>y </a:t>
            </a:r>
            <a:r>
              <a:rPr lang="es-CO" sz="1200" spc="-15" dirty="0">
                <a:solidFill>
                  <a:srgbClr val="6D6E71"/>
                </a:solidFill>
                <a:latin typeface="+mj-lt"/>
                <a:cs typeface="Arial"/>
              </a:rPr>
              <a:t>compromiso </a:t>
            </a:r>
            <a:r>
              <a:rPr lang="es-CO" sz="1200" spc="-35" dirty="0">
                <a:solidFill>
                  <a:srgbClr val="6D6E71"/>
                </a:solidFill>
                <a:latin typeface="+mj-lt"/>
                <a:cs typeface="Arial"/>
              </a:rPr>
              <a:t>con </a:t>
            </a:r>
            <a:r>
              <a:rPr lang="es-CO" sz="1200" spc="-15" dirty="0">
                <a:solidFill>
                  <a:srgbClr val="6D6E71"/>
                </a:solidFill>
                <a:latin typeface="+mj-lt"/>
                <a:cs typeface="Arial"/>
              </a:rPr>
              <a:t>la  </a:t>
            </a:r>
            <a:r>
              <a:rPr lang="es-CO" sz="1200" spc="-25" dirty="0">
                <a:solidFill>
                  <a:srgbClr val="6D6E71"/>
                </a:solidFill>
                <a:latin typeface="+mj-lt"/>
                <a:cs typeface="Arial"/>
              </a:rPr>
              <a:t>vida.</a:t>
            </a:r>
            <a:endParaRPr lang="es-CO" sz="1200" dirty="0">
              <a:latin typeface="+mj-lt"/>
              <a:cs typeface="Arial"/>
            </a:endParaRPr>
          </a:p>
          <a:p>
            <a:pPr marL="184150" marR="5080" indent="-171450" algn="just">
              <a:lnSpc>
                <a:spcPts val="1400"/>
              </a:lnSpc>
              <a:spcBef>
                <a:spcPts val="1400"/>
              </a:spcBef>
              <a:buFont typeface="Arial" panose="020B0604020202020204" pitchFamily="34" charset="0"/>
              <a:buChar char="•"/>
            </a:pPr>
            <a:r>
              <a:rPr lang="es-CO" sz="1200" spc="-40" dirty="0">
                <a:solidFill>
                  <a:srgbClr val="6D6E71"/>
                </a:solidFill>
                <a:latin typeface="+mj-lt"/>
                <a:cs typeface="Arial"/>
              </a:rPr>
              <a:t>Acoger </a:t>
            </a:r>
            <a:r>
              <a:rPr lang="es-CO" sz="1200" spc="-25" dirty="0">
                <a:solidFill>
                  <a:srgbClr val="6D6E71"/>
                </a:solidFill>
                <a:latin typeface="+mj-lt"/>
                <a:cs typeface="Arial"/>
              </a:rPr>
              <a:t>la </a:t>
            </a:r>
            <a:r>
              <a:rPr lang="es-CO" sz="1200" spc="-15" dirty="0">
                <a:solidFill>
                  <a:srgbClr val="6D6E71"/>
                </a:solidFill>
                <a:latin typeface="+mj-lt"/>
                <a:cs typeface="Arial"/>
              </a:rPr>
              <a:t>reglamentación </a:t>
            </a:r>
            <a:r>
              <a:rPr lang="es-CO" sz="1200" spc="-35" dirty="0">
                <a:solidFill>
                  <a:srgbClr val="6D6E71"/>
                </a:solidFill>
                <a:latin typeface="+mj-lt"/>
                <a:cs typeface="Arial"/>
              </a:rPr>
              <a:t>que </a:t>
            </a:r>
            <a:r>
              <a:rPr lang="es-CO" sz="1200" spc="-15" dirty="0">
                <a:solidFill>
                  <a:srgbClr val="6D6E71"/>
                </a:solidFill>
                <a:latin typeface="+mj-lt"/>
                <a:cs typeface="Arial"/>
              </a:rPr>
              <a:t>rige </a:t>
            </a:r>
            <a:r>
              <a:rPr lang="es-CO" sz="1200" spc="-25" dirty="0">
                <a:solidFill>
                  <a:srgbClr val="6D6E71"/>
                </a:solidFill>
                <a:latin typeface="+mj-lt"/>
                <a:cs typeface="Arial"/>
              </a:rPr>
              <a:t>la </a:t>
            </a:r>
            <a:r>
              <a:rPr lang="es-CO" sz="1200" spc="-10" dirty="0">
                <a:solidFill>
                  <a:srgbClr val="6D6E71"/>
                </a:solidFill>
                <a:latin typeface="+mj-lt"/>
                <a:cs typeface="Arial"/>
              </a:rPr>
              <a:t>actividad  </a:t>
            </a:r>
            <a:r>
              <a:rPr lang="es-CO" sz="1200" spc="-20" dirty="0">
                <a:solidFill>
                  <a:srgbClr val="6D6E71"/>
                </a:solidFill>
                <a:latin typeface="+mj-lt"/>
                <a:cs typeface="Arial"/>
              </a:rPr>
              <a:t>desarrollada </a:t>
            </a:r>
            <a:r>
              <a:rPr lang="es-CO" sz="1200" spc="-25" dirty="0">
                <a:solidFill>
                  <a:srgbClr val="6D6E71"/>
                </a:solidFill>
                <a:latin typeface="+mj-lt"/>
                <a:cs typeface="Arial"/>
              </a:rPr>
              <a:t>y la </a:t>
            </a:r>
            <a:r>
              <a:rPr lang="es-CO" sz="1200" spc="-5" dirty="0">
                <a:solidFill>
                  <a:srgbClr val="6D6E71"/>
                </a:solidFill>
                <a:latin typeface="+mj-lt"/>
                <a:cs typeface="Arial"/>
              </a:rPr>
              <a:t>relativa </a:t>
            </a:r>
            <a:r>
              <a:rPr lang="es-CO" sz="1200" spc="-70" dirty="0">
                <a:solidFill>
                  <a:srgbClr val="6D6E71"/>
                </a:solidFill>
                <a:latin typeface="+mj-lt"/>
                <a:cs typeface="Arial"/>
              </a:rPr>
              <a:t>a </a:t>
            </a:r>
            <a:r>
              <a:rPr lang="es-CO" sz="1200" spc="-25" dirty="0">
                <a:solidFill>
                  <a:srgbClr val="6D6E71"/>
                </a:solidFill>
                <a:latin typeface="+mj-lt"/>
                <a:cs typeface="Arial"/>
              </a:rPr>
              <a:t>la </a:t>
            </a:r>
            <a:r>
              <a:rPr lang="es-CO" sz="1200" spc="-20" dirty="0">
                <a:solidFill>
                  <a:srgbClr val="6D6E71"/>
                </a:solidFill>
                <a:latin typeface="+mj-lt"/>
                <a:cs typeface="Arial"/>
              </a:rPr>
              <a:t>prevención </a:t>
            </a:r>
            <a:r>
              <a:rPr lang="es-CO" sz="1200" spc="-15" dirty="0">
                <a:solidFill>
                  <a:srgbClr val="6D6E71"/>
                </a:solidFill>
                <a:latin typeface="+mj-lt"/>
                <a:cs typeface="Arial"/>
              </a:rPr>
              <a:t>del  </a:t>
            </a:r>
            <a:r>
              <a:rPr lang="es-CO" sz="1200" spc="-25" dirty="0">
                <a:solidFill>
                  <a:srgbClr val="6D6E71"/>
                </a:solidFill>
                <a:latin typeface="+mj-lt"/>
                <a:cs typeface="Arial"/>
              </a:rPr>
              <a:t>lavado </a:t>
            </a:r>
            <a:r>
              <a:rPr lang="es-CO" sz="1200" spc="-40" dirty="0">
                <a:solidFill>
                  <a:srgbClr val="6D6E71"/>
                </a:solidFill>
                <a:latin typeface="+mj-lt"/>
                <a:cs typeface="Arial"/>
              </a:rPr>
              <a:t>de </a:t>
            </a:r>
            <a:r>
              <a:rPr lang="es-CO" sz="1200" spc="-15" dirty="0">
                <a:solidFill>
                  <a:srgbClr val="6D6E71"/>
                </a:solidFill>
                <a:latin typeface="+mj-lt"/>
                <a:cs typeface="Arial"/>
              </a:rPr>
              <a:t>activos, financiación </a:t>
            </a:r>
            <a:r>
              <a:rPr lang="es-CO" sz="1200" spc="-20" dirty="0">
                <a:solidFill>
                  <a:srgbClr val="6D6E71"/>
                </a:solidFill>
                <a:latin typeface="+mj-lt"/>
                <a:cs typeface="Arial"/>
              </a:rPr>
              <a:t>del </a:t>
            </a:r>
            <a:r>
              <a:rPr lang="es-CO" sz="1200" spc="5" dirty="0">
                <a:solidFill>
                  <a:srgbClr val="6D6E71"/>
                </a:solidFill>
                <a:latin typeface="+mj-lt"/>
                <a:cs typeface="Arial"/>
              </a:rPr>
              <a:t>terrorismo, </a:t>
            </a:r>
            <a:r>
              <a:rPr lang="es-CO" sz="1200" spc="340" dirty="0">
                <a:solidFill>
                  <a:srgbClr val="6D6E71"/>
                </a:solidFill>
                <a:latin typeface="+mj-lt"/>
                <a:cs typeface="Arial"/>
              </a:rPr>
              <a:t> </a:t>
            </a:r>
            <a:r>
              <a:rPr lang="es-CO" sz="1200" spc="-15" dirty="0">
                <a:solidFill>
                  <a:srgbClr val="6D6E71"/>
                </a:solidFill>
                <a:latin typeface="+mj-lt"/>
                <a:cs typeface="Arial"/>
              </a:rPr>
              <a:t>fraude, soborno </a:t>
            </a:r>
            <a:r>
              <a:rPr lang="es-CO" sz="1200" spc="-25" dirty="0">
                <a:solidFill>
                  <a:srgbClr val="6D6E71"/>
                </a:solidFill>
                <a:latin typeface="+mj-lt"/>
                <a:cs typeface="Arial"/>
              </a:rPr>
              <a:t>y </a:t>
            </a:r>
            <a:r>
              <a:rPr lang="es-CO" sz="1200" spc="-20" dirty="0">
                <a:solidFill>
                  <a:srgbClr val="6D6E71"/>
                </a:solidFill>
                <a:latin typeface="+mj-lt"/>
                <a:cs typeface="Arial"/>
              </a:rPr>
              <a:t>corrupción, </a:t>
            </a:r>
            <a:r>
              <a:rPr lang="es-CO" sz="1200" spc="-25" dirty="0">
                <a:solidFill>
                  <a:srgbClr val="6D6E71"/>
                </a:solidFill>
                <a:latin typeface="+mj-lt"/>
                <a:cs typeface="Arial"/>
              </a:rPr>
              <a:t>y </a:t>
            </a:r>
            <a:r>
              <a:rPr lang="es-CO" sz="1200" spc="-30" dirty="0">
                <a:solidFill>
                  <a:srgbClr val="6D6E71"/>
                </a:solidFill>
                <a:latin typeface="+mj-lt"/>
                <a:cs typeface="Arial"/>
              </a:rPr>
              <a:t>demás que  </a:t>
            </a:r>
            <a:r>
              <a:rPr lang="es-CO" sz="1200" spc="-20" dirty="0">
                <a:solidFill>
                  <a:srgbClr val="6D6E71"/>
                </a:solidFill>
                <a:latin typeface="+mj-lt"/>
                <a:cs typeface="Arial"/>
              </a:rPr>
              <a:t>regulen </a:t>
            </a:r>
            <a:r>
              <a:rPr lang="es-CO" sz="1200" spc="-15" dirty="0">
                <a:solidFill>
                  <a:srgbClr val="6D6E71"/>
                </a:solidFill>
                <a:latin typeface="+mj-lt"/>
                <a:cs typeface="Arial"/>
              </a:rPr>
              <a:t>los </a:t>
            </a:r>
            <a:r>
              <a:rPr lang="es-CO" sz="1200" spc="-20" dirty="0">
                <a:solidFill>
                  <a:srgbClr val="6D6E71"/>
                </a:solidFill>
                <a:latin typeface="+mj-lt"/>
                <a:cs typeface="Arial"/>
              </a:rPr>
              <a:t>riegos </a:t>
            </a:r>
            <a:r>
              <a:rPr lang="es-CO" sz="1200" spc="-10" dirty="0">
                <a:solidFill>
                  <a:srgbClr val="6D6E71"/>
                </a:solidFill>
                <a:latin typeface="+mj-lt"/>
                <a:cs typeface="Arial"/>
              </a:rPr>
              <a:t>éticos </a:t>
            </a:r>
            <a:r>
              <a:rPr lang="es-CO" sz="1200" spc="-25" dirty="0">
                <a:solidFill>
                  <a:srgbClr val="6D6E71"/>
                </a:solidFill>
                <a:latin typeface="+mj-lt"/>
                <a:cs typeface="Arial"/>
              </a:rPr>
              <a:t>y </a:t>
            </a:r>
            <a:r>
              <a:rPr lang="es-CO" sz="1200" spc="-40" dirty="0">
                <a:solidFill>
                  <a:srgbClr val="6D6E71"/>
                </a:solidFill>
                <a:latin typeface="+mj-lt"/>
                <a:cs typeface="Arial"/>
              </a:rPr>
              <a:t>de </a:t>
            </a:r>
            <a:r>
              <a:rPr lang="es-CO" sz="1200" dirty="0">
                <a:solidFill>
                  <a:srgbClr val="6D6E71"/>
                </a:solidFill>
                <a:latin typeface="+mj-lt"/>
                <a:cs typeface="Arial"/>
              </a:rPr>
              <a:t>cumplimiento  </a:t>
            </a:r>
            <a:r>
              <a:rPr lang="es-CO" sz="1200" spc="-30" dirty="0">
                <a:solidFill>
                  <a:srgbClr val="6D6E71"/>
                </a:solidFill>
                <a:latin typeface="+mj-lt"/>
                <a:cs typeface="Arial"/>
              </a:rPr>
              <a:t>señalados </a:t>
            </a:r>
            <a:r>
              <a:rPr lang="es-CO" sz="1200" spc="-35" dirty="0">
                <a:solidFill>
                  <a:srgbClr val="6D6E71"/>
                </a:solidFill>
                <a:latin typeface="+mj-lt"/>
                <a:cs typeface="Arial"/>
              </a:rPr>
              <a:t>en </a:t>
            </a:r>
            <a:r>
              <a:rPr lang="es-CO" sz="1200" spc="-10" dirty="0">
                <a:solidFill>
                  <a:srgbClr val="6D6E71"/>
                </a:solidFill>
                <a:latin typeface="+mj-lt"/>
                <a:cs typeface="Arial"/>
              </a:rPr>
              <a:t>este</a:t>
            </a:r>
            <a:r>
              <a:rPr lang="es-CO" sz="1200" spc="-45" dirty="0">
                <a:solidFill>
                  <a:srgbClr val="6D6E71"/>
                </a:solidFill>
                <a:latin typeface="+mj-lt"/>
                <a:cs typeface="Arial"/>
              </a:rPr>
              <a:t> </a:t>
            </a:r>
            <a:r>
              <a:rPr lang="es-CO" sz="1200" spc="-50" dirty="0">
                <a:solidFill>
                  <a:srgbClr val="6D6E71"/>
                </a:solidFill>
                <a:latin typeface="+mj-lt"/>
                <a:cs typeface="Arial"/>
              </a:rPr>
              <a:t>Código.</a:t>
            </a:r>
            <a:endParaRPr lang="es-CO" sz="1200" dirty="0">
              <a:latin typeface="+mj-lt"/>
              <a:cs typeface="Arial"/>
            </a:endParaRPr>
          </a:p>
          <a:p>
            <a:pPr marL="184150" marR="5080" indent="-171450" algn="just">
              <a:lnSpc>
                <a:spcPts val="1400"/>
              </a:lnSpc>
              <a:spcBef>
                <a:spcPts val="1405"/>
              </a:spcBef>
              <a:buFont typeface="Arial" panose="020B0604020202020204" pitchFamily="34" charset="0"/>
              <a:buChar char="•"/>
            </a:pPr>
            <a:r>
              <a:rPr lang="es-CO" sz="1200" spc="-15" dirty="0">
                <a:solidFill>
                  <a:srgbClr val="6D6E71"/>
                </a:solidFill>
                <a:latin typeface="+mj-lt"/>
                <a:cs typeface="Arial"/>
              </a:rPr>
              <a:t>Plantear </a:t>
            </a:r>
            <a:r>
              <a:rPr lang="es-CO" sz="1200" spc="-25" dirty="0">
                <a:solidFill>
                  <a:srgbClr val="6D6E71"/>
                </a:solidFill>
                <a:latin typeface="+mj-lt"/>
                <a:cs typeface="Arial"/>
              </a:rPr>
              <a:t>las </a:t>
            </a:r>
            <a:r>
              <a:rPr lang="es-CO" sz="1200" spc="-15" dirty="0">
                <a:solidFill>
                  <a:srgbClr val="6D6E71"/>
                </a:solidFill>
                <a:latin typeface="+mj-lt"/>
                <a:cs typeface="Arial"/>
              </a:rPr>
              <a:t>consultas, dilemas </a:t>
            </a:r>
            <a:r>
              <a:rPr lang="es-CO" sz="1200" spc="-25" dirty="0">
                <a:solidFill>
                  <a:srgbClr val="6D6E71"/>
                </a:solidFill>
                <a:latin typeface="+mj-lt"/>
                <a:cs typeface="Arial"/>
              </a:rPr>
              <a:t>y denuncias  relacionadas </a:t>
            </a:r>
            <a:r>
              <a:rPr lang="es-CO" sz="1200" spc="-35" dirty="0">
                <a:solidFill>
                  <a:srgbClr val="6D6E71"/>
                </a:solidFill>
                <a:latin typeface="+mj-lt"/>
                <a:cs typeface="Arial"/>
              </a:rPr>
              <a:t>con </a:t>
            </a:r>
            <a:r>
              <a:rPr lang="es-CO" sz="1200" spc="-20" dirty="0">
                <a:solidFill>
                  <a:srgbClr val="6D6E71"/>
                </a:solidFill>
                <a:latin typeface="+mj-lt"/>
                <a:cs typeface="Arial"/>
              </a:rPr>
              <a:t>el </a:t>
            </a:r>
            <a:r>
              <a:rPr lang="es-CO" sz="1200" spc="-50" dirty="0">
                <a:solidFill>
                  <a:srgbClr val="6D6E71"/>
                </a:solidFill>
                <a:latin typeface="+mj-lt"/>
                <a:cs typeface="Arial"/>
              </a:rPr>
              <a:t>Código </a:t>
            </a:r>
            <a:r>
              <a:rPr lang="es-CO" sz="1200" spc="-40" dirty="0">
                <a:solidFill>
                  <a:srgbClr val="6D6E71"/>
                </a:solidFill>
                <a:latin typeface="+mj-lt"/>
                <a:cs typeface="Arial"/>
              </a:rPr>
              <a:t>de </a:t>
            </a:r>
            <a:r>
              <a:rPr lang="es-CO" sz="1200" spc="-30" dirty="0">
                <a:solidFill>
                  <a:srgbClr val="6D6E71"/>
                </a:solidFill>
                <a:latin typeface="+mj-lt"/>
                <a:cs typeface="Arial"/>
              </a:rPr>
              <a:t>Ética </a:t>
            </a:r>
            <a:r>
              <a:rPr lang="es-CO" sz="1200" spc="-25" dirty="0">
                <a:solidFill>
                  <a:srgbClr val="6D6E71"/>
                </a:solidFill>
                <a:latin typeface="+mj-lt"/>
                <a:cs typeface="Arial"/>
              </a:rPr>
              <a:t>y</a:t>
            </a:r>
            <a:r>
              <a:rPr lang="es-CO" sz="1200" spc="-60" dirty="0">
                <a:solidFill>
                  <a:srgbClr val="6D6E71"/>
                </a:solidFill>
                <a:latin typeface="+mj-lt"/>
                <a:cs typeface="Arial"/>
              </a:rPr>
              <a:t> </a:t>
            </a:r>
            <a:r>
              <a:rPr lang="es-CO" sz="1200" spc="-40" dirty="0">
                <a:solidFill>
                  <a:srgbClr val="6D6E71"/>
                </a:solidFill>
                <a:latin typeface="+mj-lt"/>
                <a:cs typeface="Arial"/>
              </a:rPr>
              <a:t>Conducta.</a:t>
            </a:r>
            <a:endParaRPr lang="es-CO" sz="1200" dirty="0">
              <a:latin typeface="+mj-lt"/>
              <a:cs typeface="Arial"/>
            </a:endParaRPr>
          </a:p>
          <a:p>
            <a:pPr marL="184150" marR="5080" indent="-171450" algn="just">
              <a:lnSpc>
                <a:spcPts val="1400"/>
              </a:lnSpc>
              <a:spcBef>
                <a:spcPts val="1400"/>
              </a:spcBef>
              <a:buFont typeface="Arial" panose="020B0604020202020204" pitchFamily="34" charset="0"/>
              <a:buChar char="•"/>
            </a:pPr>
            <a:r>
              <a:rPr lang="es-CO" sz="1200" spc="-40" dirty="0">
                <a:solidFill>
                  <a:srgbClr val="6D6E71"/>
                </a:solidFill>
                <a:latin typeface="+mj-lt"/>
                <a:cs typeface="Arial"/>
              </a:rPr>
              <a:t>Cooperar </a:t>
            </a:r>
            <a:r>
              <a:rPr lang="es-CO" sz="1200" spc="-35" dirty="0">
                <a:solidFill>
                  <a:srgbClr val="6D6E71"/>
                </a:solidFill>
                <a:latin typeface="+mj-lt"/>
                <a:cs typeface="Arial"/>
              </a:rPr>
              <a:t>en </a:t>
            </a:r>
            <a:r>
              <a:rPr lang="es-CO" sz="1200" spc="-20" dirty="0">
                <a:solidFill>
                  <a:srgbClr val="6D6E71"/>
                </a:solidFill>
                <a:latin typeface="+mj-lt"/>
                <a:cs typeface="Arial"/>
              </a:rPr>
              <a:t>el </a:t>
            </a:r>
            <a:r>
              <a:rPr lang="es-CO" sz="1200" spc="-10" dirty="0">
                <a:solidFill>
                  <a:srgbClr val="6D6E71"/>
                </a:solidFill>
                <a:latin typeface="+mj-lt"/>
                <a:cs typeface="Arial"/>
              </a:rPr>
              <a:t>desarrollo </a:t>
            </a:r>
            <a:r>
              <a:rPr lang="es-CO" sz="1200" spc="-40" dirty="0">
                <a:solidFill>
                  <a:srgbClr val="6D6E71"/>
                </a:solidFill>
                <a:latin typeface="+mj-lt"/>
                <a:cs typeface="Arial"/>
              </a:rPr>
              <a:t>de </a:t>
            </a:r>
            <a:r>
              <a:rPr lang="es-CO" sz="1200" spc="-25" dirty="0">
                <a:solidFill>
                  <a:srgbClr val="6D6E71"/>
                </a:solidFill>
                <a:latin typeface="+mj-lt"/>
                <a:cs typeface="Arial"/>
              </a:rPr>
              <a:t>las </a:t>
            </a:r>
            <a:r>
              <a:rPr lang="es-CO" sz="1200" spc="-15" dirty="0">
                <a:solidFill>
                  <a:srgbClr val="6D6E71"/>
                </a:solidFill>
                <a:latin typeface="+mj-lt"/>
                <a:cs typeface="Arial"/>
              </a:rPr>
              <a:t>investigaciones  </a:t>
            </a:r>
            <a:r>
              <a:rPr lang="es-CO" sz="1200" spc="-5" dirty="0">
                <a:solidFill>
                  <a:srgbClr val="6D6E71"/>
                </a:solidFill>
                <a:latin typeface="+mj-lt"/>
                <a:cs typeface="Arial"/>
              </a:rPr>
              <a:t>internas </a:t>
            </a:r>
            <a:r>
              <a:rPr lang="es-CO" sz="1200" spc="-35" dirty="0">
                <a:solidFill>
                  <a:srgbClr val="6D6E71"/>
                </a:solidFill>
                <a:latin typeface="+mj-lt"/>
                <a:cs typeface="Arial"/>
              </a:rPr>
              <a:t>o </a:t>
            </a:r>
            <a:r>
              <a:rPr lang="es-CO" sz="1200" spc="-15" dirty="0">
                <a:solidFill>
                  <a:srgbClr val="6D6E71"/>
                </a:solidFill>
                <a:latin typeface="+mj-lt"/>
                <a:cs typeface="Arial"/>
              </a:rPr>
              <a:t>externas </a:t>
            </a:r>
            <a:r>
              <a:rPr lang="es-CO" sz="1200" spc="-35" dirty="0">
                <a:solidFill>
                  <a:srgbClr val="6D6E71"/>
                </a:solidFill>
                <a:latin typeface="+mj-lt"/>
                <a:cs typeface="Arial"/>
              </a:rPr>
              <a:t>que </a:t>
            </a:r>
            <a:r>
              <a:rPr lang="es-CO" sz="1200" spc="-15" dirty="0">
                <a:solidFill>
                  <a:srgbClr val="6D6E71"/>
                </a:solidFill>
                <a:latin typeface="+mj-lt"/>
                <a:cs typeface="Arial"/>
              </a:rPr>
              <a:t>tengan </a:t>
            </a:r>
            <a:r>
              <a:rPr lang="es-CO" sz="1200" spc="-10" dirty="0">
                <a:solidFill>
                  <a:srgbClr val="6D6E71"/>
                </a:solidFill>
                <a:latin typeface="+mj-lt"/>
                <a:cs typeface="Arial"/>
              </a:rPr>
              <a:t>por </a:t>
            </a:r>
            <a:r>
              <a:rPr lang="es-CO" sz="1200" dirty="0">
                <a:solidFill>
                  <a:srgbClr val="6D6E71"/>
                </a:solidFill>
                <a:latin typeface="+mj-lt"/>
                <a:cs typeface="Arial"/>
              </a:rPr>
              <a:t>objeto  </a:t>
            </a:r>
            <a:r>
              <a:rPr lang="es-CO" sz="1200" spc="-20" dirty="0">
                <a:solidFill>
                  <a:srgbClr val="6D6E71"/>
                </a:solidFill>
                <a:latin typeface="+mj-lt"/>
                <a:cs typeface="Arial"/>
              </a:rPr>
              <a:t>establecer posibles violaciones </a:t>
            </a:r>
            <a:r>
              <a:rPr lang="es-CO" sz="1200" spc="-70" dirty="0">
                <a:solidFill>
                  <a:srgbClr val="6D6E71"/>
                </a:solidFill>
                <a:latin typeface="+mj-lt"/>
                <a:cs typeface="Arial"/>
              </a:rPr>
              <a:t>a </a:t>
            </a:r>
            <a:r>
              <a:rPr lang="es-CO" sz="1200" spc="-10" dirty="0">
                <a:solidFill>
                  <a:srgbClr val="6D6E71"/>
                </a:solidFill>
                <a:latin typeface="+mj-lt"/>
                <a:cs typeface="Arial"/>
              </a:rPr>
              <a:t>este</a:t>
            </a:r>
            <a:r>
              <a:rPr lang="es-CO" sz="1200" spc="-45" dirty="0">
                <a:solidFill>
                  <a:srgbClr val="6D6E71"/>
                </a:solidFill>
                <a:latin typeface="+mj-lt"/>
                <a:cs typeface="Arial"/>
              </a:rPr>
              <a:t> </a:t>
            </a:r>
            <a:r>
              <a:rPr lang="es-CO" sz="1200" spc="-50" dirty="0">
                <a:solidFill>
                  <a:srgbClr val="6D6E71"/>
                </a:solidFill>
                <a:latin typeface="+mj-lt"/>
                <a:cs typeface="Arial"/>
              </a:rPr>
              <a:t>Código.</a:t>
            </a:r>
            <a:endParaRPr lang="es-CO" sz="1200" dirty="0">
              <a:latin typeface="+mj-lt"/>
              <a:cs typeface="Arial"/>
            </a:endParaRPr>
          </a:p>
        </p:txBody>
      </p:sp>
      <p:sp>
        <p:nvSpPr>
          <p:cNvPr id="4" name="object 4"/>
          <p:cNvSpPr txBox="1"/>
          <p:nvPr/>
        </p:nvSpPr>
        <p:spPr>
          <a:xfrm>
            <a:off x="4273875" y="583634"/>
            <a:ext cx="3465495" cy="6764031"/>
          </a:xfrm>
          <a:prstGeom prst="rect">
            <a:avLst/>
          </a:prstGeom>
        </p:spPr>
        <p:txBody>
          <a:bodyPr vert="horz" wrap="square" lIns="0" tIns="69215" rIns="0" bIns="0" rtlCol="0">
            <a:spAutoFit/>
          </a:bodyPr>
          <a:lstStyle/>
          <a:p>
            <a:pPr marL="12700" marR="690880">
              <a:lnSpc>
                <a:spcPts val="2190"/>
              </a:lnSpc>
              <a:spcBef>
                <a:spcPts val="545"/>
              </a:spcBef>
            </a:pPr>
            <a:r>
              <a:rPr lang="es-CO" sz="2200" b="1" spc="-15" dirty="0">
                <a:solidFill>
                  <a:srgbClr val="801327"/>
                </a:solidFill>
                <a:latin typeface="+mj-lt"/>
                <a:cs typeface="Lato-Black"/>
              </a:rPr>
              <a:t>¿Cuáles </a:t>
            </a:r>
            <a:r>
              <a:rPr lang="es-CO" sz="2200" b="1" spc="-5" dirty="0">
                <a:solidFill>
                  <a:srgbClr val="801327"/>
                </a:solidFill>
                <a:latin typeface="+mj-lt"/>
                <a:cs typeface="Lato-Black"/>
              </a:rPr>
              <a:t>son </a:t>
            </a:r>
            <a:r>
              <a:rPr lang="es-CO" sz="2200" b="1" dirty="0">
                <a:solidFill>
                  <a:srgbClr val="801327"/>
                </a:solidFill>
                <a:latin typeface="+mj-lt"/>
                <a:cs typeface="Lato-Black"/>
              </a:rPr>
              <a:t>las  </a:t>
            </a:r>
            <a:r>
              <a:rPr lang="es-CO" sz="2200" b="1" spc="-5" dirty="0">
                <a:solidFill>
                  <a:srgbClr val="C01F3C"/>
                </a:solidFill>
                <a:latin typeface="+mj-lt"/>
                <a:cs typeface="Lato-Black"/>
              </a:rPr>
              <a:t>responsabilidades</a:t>
            </a:r>
            <a:r>
              <a:rPr lang="es-CO" sz="2200" b="1" spc="-35" dirty="0">
                <a:solidFill>
                  <a:srgbClr val="C01F3C"/>
                </a:solidFill>
                <a:latin typeface="+mj-lt"/>
                <a:cs typeface="Lato-Black"/>
              </a:rPr>
              <a:t> </a:t>
            </a:r>
            <a:r>
              <a:rPr lang="es-CO" sz="2200" b="1" spc="-5" dirty="0">
                <a:solidFill>
                  <a:srgbClr val="C01F3C"/>
                </a:solidFill>
                <a:latin typeface="+mj-lt"/>
                <a:cs typeface="Lato-Black"/>
              </a:rPr>
              <a:t>de  </a:t>
            </a:r>
            <a:r>
              <a:rPr lang="es-CO" sz="2200" b="1" dirty="0">
                <a:solidFill>
                  <a:srgbClr val="C01F3C"/>
                </a:solidFill>
                <a:latin typeface="+mj-lt"/>
                <a:cs typeface="Lato-Black"/>
              </a:rPr>
              <a:t>los</a:t>
            </a:r>
            <a:r>
              <a:rPr lang="es-CO" sz="2200" b="1" spc="-5" dirty="0">
                <a:solidFill>
                  <a:srgbClr val="C01F3C"/>
                </a:solidFill>
                <a:latin typeface="+mj-lt"/>
                <a:cs typeface="Lato-Black"/>
              </a:rPr>
              <a:t> </a:t>
            </a:r>
            <a:r>
              <a:rPr lang="es-CO" sz="2200" b="1" spc="-10" dirty="0">
                <a:solidFill>
                  <a:srgbClr val="C01F3C"/>
                </a:solidFill>
                <a:latin typeface="+mj-lt"/>
                <a:cs typeface="Lato-Black"/>
              </a:rPr>
              <a:t>líderes?</a:t>
            </a:r>
            <a:endParaRPr lang="es-CO" sz="2200" dirty="0">
              <a:latin typeface="+mj-lt"/>
              <a:cs typeface="Lato-Black"/>
            </a:endParaRPr>
          </a:p>
          <a:p>
            <a:pPr marL="311150" marR="5080" indent="-171450" algn="just">
              <a:lnSpc>
                <a:spcPts val="1400"/>
              </a:lnSpc>
              <a:spcBef>
                <a:spcPts val="765"/>
              </a:spcBef>
              <a:buFont typeface="Arial" panose="020B0604020202020204" pitchFamily="34" charset="0"/>
              <a:buChar char="•"/>
            </a:pPr>
            <a:r>
              <a:rPr lang="es-CO" sz="1200" spc="-55" dirty="0">
                <a:solidFill>
                  <a:srgbClr val="6D6E71"/>
                </a:solidFill>
                <a:latin typeface="+mj-lt"/>
                <a:cs typeface="Arial"/>
              </a:rPr>
              <a:t>Educar </a:t>
            </a:r>
            <a:r>
              <a:rPr lang="es-CO" sz="1200" spc="-45" dirty="0">
                <a:solidFill>
                  <a:srgbClr val="6D6E71"/>
                </a:solidFill>
                <a:latin typeface="+mj-lt"/>
                <a:cs typeface="Arial"/>
              </a:rPr>
              <a:t>con </a:t>
            </a:r>
            <a:r>
              <a:rPr lang="es-CO" sz="1200" spc="-30" dirty="0">
                <a:solidFill>
                  <a:srgbClr val="6D6E71"/>
                </a:solidFill>
                <a:latin typeface="+mj-lt"/>
                <a:cs typeface="Arial"/>
              </a:rPr>
              <a:t>el ejemplo </a:t>
            </a:r>
            <a:r>
              <a:rPr lang="es-CO" sz="1200" spc="-45" dirty="0">
                <a:solidFill>
                  <a:srgbClr val="6D6E71"/>
                </a:solidFill>
                <a:latin typeface="+mj-lt"/>
                <a:cs typeface="Arial"/>
              </a:rPr>
              <a:t>en </a:t>
            </a:r>
            <a:r>
              <a:rPr lang="es-CO" sz="1200" spc="-30" dirty="0">
                <a:solidFill>
                  <a:srgbClr val="6D6E71"/>
                </a:solidFill>
                <a:latin typeface="+mj-lt"/>
                <a:cs typeface="Arial"/>
              </a:rPr>
              <a:t>el </a:t>
            </a:r>
            <a:r>
              <a:rPr lang="es-CO" sz="1200" spc="-15" dirty="0">
                <a:solidFill>
                  <a:srgbClr val="6D6E71"/>
                </a:solidFill>
                <a:latin typeface="+mj-lt"/>
                <a:cs typeface="Arial"/>
              </a:rPr>
              <a:t>cumplimiento </a:t>
            </a:r>
            <a:r>
              <a:rPr lang="es-CO" sz="1200" spc="-50" dirty="0">
                <a:solidFill>
                  <a:srgbClr val="6D6E71"/>
                </a:solidFill>
                <a:latin typeface="+mj-lt"/>
                <a:cs typeface="Arial"/>
              </a:rPr>
              <a:t>de </a:t>
            </a:r>
            <a:r>
              <a:rPr lang="es-CO" sz="1200" spc="-25" dirty="0">
                <a:solidFill>
                  <a:srgbClr val="6D6E71"/>
                </a:solidFill>
                <a:latin typeface="+mj-lt"/>
                <a:cs typeface="Arial"/>
              </a:rPr>
              <a:t>los  principios </a:t>
            </a:r>
            <a:r>
              <a:rPr lang="es-CO" sz="1200" spc="-30" dirty="0">
                <a:solidFill>
                  <a:srgbClr val="6D6E71"/>
                </a:solidFill>
                <a:latin typeface="+mj-lt"/>
                <a:cs typeface="Arial"/>
              </a:rPr>
              <a:t>del</a:t>
            </a:r>
            <a:r>
              <a:rPr lang="es-CO" sz="1200" spc="-120" dirty="0">
                <a:solidFill>
                  <a:srgbClr val="6D6E71"/>
                </a:solidFill>
                <a:latin typeface="+mj-lt"/>
                <a:cs typeface="Arial"/>
              </a:rPr>
              <a:t> </a:t>
            </a:r>
            <a:r>
              <a:rPr lang="es-CO" sz="1200" spc="-65" dirty="0">
                <a:solidFill>
                  <a:srgbClr val="6D6E71"/>
                </a:solidFill>
                <a:latin typeface="+mj-lt"/>
                <a:cs typeface="Arial"/>
              </a:rPr>
              <a:t>Código.</a:t>
            </a:r>
            <a:endParaRPr lang="es-CO" sz="1200" dirty="0">
              <a:latin typeface="+mj-lt"/>
              <a:cs typeface="Arial"/>
            </a:endParaRPr>
          </a:p>
          <a:p>
            <a:pPr marL="311150" marR="5080" indent="-171450" algn="just">
              <a:lnSpc>
                <a:spcPts val="1400"/>
              </a:lnSpc>
              <a:spcBef>
                <a:spcPts val="1400"/>
              </a:spcBef>
              <a:buFont typeface="Arial" panose="020B0604020202020204" pitchFamily="34" charset="0"/>
              <a:buChar char="•"/>
            </a:pPr>
            <a:r>
              <a:rPr lang="es-CO" sz="1200" spc="-50" dirty="0">
                <a:solidFill>
                  <a:srgbClr val="6D6E71"/>
                </a:solidFill>
                <a:latin typeface="+mj-lt"/>
                <a:cs typeface="Arial"/>
              </a:rPr>
              <a:t>Comunicar</a:t>
            </a:r>
            <a:r>
              <a:rPr lang="es-CO" sz="1200" spc="-110" dirty="0">
                <a:solidFill>
                  <a:srgbClr val="6D6E71"/>
                </a:solidFill>
                <a:latin typeface="+mj-lt"/>
                <a:cs typeface="Arial"/>
              </a:rPr>
              <a:t> </a:t>
            </a:r>
            <a:r>
              <a:rPr lang="es-CO" sz="1200" spc="-35" dirty="0">
                <a:solidFill>
                  <a:srgbClr val="6D6E71"/>
                </a:solidFill>
                <a:latin typeface="+mj-lt"/>
                <a:cs typeface="Arial"/>
              </a:rPr>
              <a:t>expresamente</a:t>
            </a:r>
            <a:r>
              <a:rPr lang="es-CO" sz="1200" spc="-110" dirty="0">
                <a:solidFill>
                  <a:srgbClr val="6D6E71"/>
                </a:solidFill>
                <a:latin typeface="+mj-lt"/>
                <a:cs typeface="Arial"/>
              </a:rPr>
              <a:t> </a:t>
            </a:r>
            <a:r>
              <a:rPr lang="es-CO" sz="1200" spc="-70" dirty="0">
                <a:solidFill>
                  <a:srgbClr val="6D6E71"/>
                </a:solidFill>
                <a:latin typeface="+mj-lt"/>
                <a:cs typeface="Arial"/>
              </a:rPr>
              <a:t>a</a:t>
            </a:r>
            <a:r>
              <a:rPr lang="es-CO" sz="1200" spc="-110" dirty="0">
                <a:solidFill>
                  <a:srgbClr val="6D6E71"/>
                </a:solidFill>
                <a:latin typeface="+mj-lt"/>
                <a:cs typeface="Arial"/>
              </a:rPr>
              <a:t> </a:t>
            </a:r>
            <a:r>
              <a:rPr lang="es-CO" sz="1200" spc="-40" dirty="0">
                <a:solidFill>
                  <a:srgbClr val="6D6E71"/>
                </a:solidFill>
                <a:latin typeface="+mj-lt"/>
                <a:cs typeface="Arial"/>
              </a:rPr>
              <a:t>sus</a:t>
            </a:r>
            <a:r>
              <a:rPr lang="es-CO" sz="1200" spc="-110" dirty="0">
                <a:solidFill>
                  <a:srgbClr val="6D6E71"/>
                </a:solidFill>
                <a:latin typeface="+mj-lt"/>
                <a:cs typeface="Arial"/>
              </a:rPr>
              <a:t> </a:t>
            </a:r>
            <a:r>
              <a:rPr lang="es-CO" sz="1200" spc="-35" dirty="0">
                <a:solidFill>
                  <a:srgbClr val="6D6E71"/>
                </a:solidFill>
                <a:latin typeface="+mj-lt"/>
                <a:cs typeface="Arial"/>
              </a:rPr>
              <a:t>equipos</a:t>
            </a:r>
            <a:r>
              <a:rPr lang="es-CO" sz="1200" spc="-110" dirty="0">
                <a:solidFill>
                  <a:srgbClr val="6D6E71"/>
                </a:solidFill>
                <a:latin typeface="+mj-lt"/>
                <a:cs typeface="Arial"/>
              </a:rPr>
              <a:t> </a:t>
            </a:r>
            <a:r>
              <a:rPr lang="es-CO" sz="1200" spc="-50" dirty="0">
                <a:solidFill>
                  <a:srgbClr val="6D6E71"/>
                </a:solidFill>
                <a:latin typeface="+mj-lt"/>
                <a:cs typeface="Arial"/>
              </a:rPr>
              <a:t>de</a:t>
            </a:r>
            <a:r>
              <a:rPr lang="es-CO" sz="1200" spc="-110" dirty="0">
                <a:solidFill>
                  <a:srgbClr val="6D6E71"/>
                </a:solidFill>
                <a:latin typeface="+mj-lt"/>
                <a:cs typeface="Arial"/>
              </a:rPr>
              <a:t> </a:t>
            </a:r>
            <a:r>
              <a:rPr lang="es-CO" sz="1200" spc="-15" dirty="0">
                <a:solidFill>
                  <a:srgbClr val="6D6E71"/>
                </a:solidFill>
                <a:latin typeface="+mj-lt"/>
                <a:cs typeface="Arial"/>
              </a:rPr>
              <a:t>trabajo  </a:t>
            </a:r>
            <a:r>
              <a:rPr lang="es-CO" sz="1200" spc="-30" dirty="0">
                <a:solidFill>
                  <a:srgbClr val="6D6E71"/>
                </a:solidFill>
                <a:latin typeface="+mj-lt"/>
                <a:cs typeface="Arial"/>
              </a:rPr>
              <a:t>el </a:t>
            </a:r>
            <a:r>
              <a:rPr lang="es-CO" sz="1200" spc="-40" dirty="0">
                <a:solidFill>
                  <a:srgbClr val="6D6E71"/>
                </a:solidFill>
                <a:latin typeface="+mj-lt"/>
                <a:cs typeface="Arial"/>
              </a:rPr>
              <a:t>deber </a:t>
            </a:r>
            <a:r>
              <a:rPr lang="es-CO" sz="1200" spc="-50" dirty="0">
                <a:solidFill>
                  <a:srgbClr val="6D6E71"/>
                </a:solidFill>
                <a:latin typeface="+mj-lt"/>
                <a:cs typeface="Arial"/>
              </a:rPr>
              <a:t>de </a:t>
            </a:r>
            <a:r>
              <a:rPr lang="es-CO" sz="1200" spc="-20" dirty="0">
                <a:solidFill>
                  <a:srgbClr val="6D6E71"/>
                </a:solidFill>
                <a:latin typeface="+mj-lt"/>
                <a:cs typeface="Arial"/>
              </a:rPr>
              <a:t>cumplir </a:t>
            </a:r>
            <a:r>
              <a:rPr lang="es-CO" sz="1200" spc="-25" dirty="0">
                <a:solidFill>
                  <a:srgbClr val="6D6E71"/>
                </a:solidFill>
                <a:latin typeface="+mj-lt"/>
                <a:cs typeface="Arial"/>
              </a:rPr>
              <a:t>los principios éticos y </a:t>
            </a:r>
            <a:r>
              <a:rPr lang="es-CO" sz="1200" spc="-45" dirty="0">
                <a:solidFill>
                  <a:srgbClr val="6D6E71"/>
                </a:solidFill>
                <a:latin typeface="+mj-lt"/>
                <a:cs typeface="Arial"/>
              </a:rPr>
              <a:t>con </a:t>
            </a:r>
            <a:r>
              <a:rPr lang="es-CO" sz="1200" spc="-30" dirty="0">
                <a:solidFill>
                  <a:srgbClr val="6D6E71"/>
                </a:solidFill>
                <a:latin typeface="+mj-lt"/>
                <a:cs typeface="Arial"/>
              </a:rPr>
              <a:t>la  </a:t>
            </a:r>
            <a:r>
              <a:rPr lang="es-CO" sz="1200" spc="-15" dirty="0">
                <a:solidFill>
                  <a:srgbClr val="6D6E71"/>
                </a:solidFill>
                <a:latin typeface="+mj-lt"/>
                <a:cs typeface="Arial"/>
              </a:rPr>
              <a:t>normatividad </a:t>
            </a:r>
            <a:r>
              <a:rPr lang="es-CO" sz="1200" spc="-50" dirty="0">
                <a:solidFill>
                  <a:srgbClr val="6D6E71"/>
                </a:solidFill>
                <a:latin typeface="+mj-lt"/>
                <a:cs typeface="Arial"/>
              </a:rPr>
              <a:t>de </a:t>
            </a:r>
            <a:r>
              <a:rPr lang="es-CO" sz="1200" spc="-30" dirty="0">
                <a:solidFill>
                  <a:srgbClr val="6D6E71"/>
                </a:solidFill>
                <a:latin typeface="+mj-lt"/>
                <a:cs typeface="Arial"/>
              </a:rPr>
              <a:t>Esenttia </a:t>
            </a:r>
            <a:r>
              <a:rPr lang="es-CO" sz="1200" spc="-45" dirty="0">
                <a:solidFill>
                  <a:srgbClr val="6D6E71"/>
                </a:solidFill>
                <a:latin typeface="+mj-lt"/>
                <a:cs typeface="Arial"/>
              </a:rPr>
              <a:t>en </a:t>
            </a:r>
            <a:r>
              <a:rPr lang="es-CO" sz="1200" spc="-30" dirty="0">
                <a:solidFill>
                  <a:srgbClr val="6D6E71"/>
                </a:solidFill>
                <a:latin typeface="+mj-lt"/>
                <a:cs typeface="Arial"/>
              </a:rPr>
              <a:t>el </a:t>
            </a:r>
            <a:r>
              <a:rPr lang="es-CO" sz="1200" spc="-40" dirty="0">
                <a:solidFill>
                  <a:srgbClr val="6D6E71"/>
                </a:solidFill>
                <a:latin typeface="+mj-lt"/>
                <a:cs typeface="Arial"/>
              </a:rPr>
              <a:t>desempeño </a:t>
            </a:r>
            <a:r>
              <a:rPr lang="es-CO" sz="1200" spc="-50" dirty="0">
                <a:solidFill>
                  <a:srgbClr val="6D6E71"/>
                </a:solidFill>
                <a:latin typeface="+mj-lt"/>
                <a:cs typeface="Arial"/>
              </a:rPr>
              <a:t>de  </a:t>
            </a:r>
            <a:r>
              <a:rPr lang="es-CO" sz="1200" spc="-40" dirty="0">
                <a:solidFill>
                  <a:srgbClr val="6D6E71"/>
                </a:solidFill>
                <a:latin typeface="+mj-lt"/>
                <a:cs typeface="Arial"/>
              </a:rPr>
              <a:t>sus </a:t>
            </a:r>
            <a:r>
              <a:rPr lang="es-CO" sz="1200" spc="-35" dirty="0">
                <a:solidFill>
                  <a:srgbClr val="6D6E71"/>
                </a:solidFill>
                <a:latin typeface="+mj-lt"/>
                <a:cs typeface="Arial"/>
              </a:rPr>
              <a:t>responsabilidades</a:t>
            </a:r>
            <a:r>
              <a:rPr lang="es-CO" sz="1200" spc="-105" dirty="0">
                <a:solidFill>
                  <a:srgbClr val="6D6E71"/>
                </a:solidFill>
                <a:latin typeface="+mj-lt"/>
                <a:cs typeface="Arial"/>
              </a:rPr>
              <a:t> </a:t>
            </a:r>
            <a:r>
              <a:rPr lang="es-CO" sz="1200" spc="-35" dirty="0">
                <a:solidFill>
                  <a:srgbClr val="6D6E71"/>
                </a:solidFill>
                <a:latin typeface="+mj-lt"/>
                <a:cs typeface="Arial"/>
              </a:rPr>
              <a:t>laborales.</a:t>
            </a:r>
            <a:endParaRPr lang="es-CO" sz="1200" dirty="0">
              <a:latin typeface="+mj-lt"/>
              <a:cs typeface="Arial"/>
            </a:endParaRPr>
          </a:p>
          <a:p>
            <a:pPr marL="311150" marR="5080" indent="-171450" algn="just">
              <a:lnSpc>
                <a:spcPts val="1400"/>
              </a:lnSpc>
              <a:spcBef>
                <a:spcPts val="1400"/>
              </a:spcBef>
              <a:buFont typeface="Arial" panose="020B0604020202020204" pitchFamily="34" charset="0"/>
              <a:buChar char="•"/>
            </a:pPr>
            <a:r>
              <a:rPr lang="es-CO" sz="1200" spc="-45" dirty="0">
                <a:solidFill>
                  <a:srgbClr val="6D6E71"/>
                </a:solidFill>
                <a:latin typeface="+mj-lt"/>
                <a:cs typeface="Arial"/>
              </a:rPr>
              <a:t>Realizar </a:t>
            </a:r>
            <a:r>
              <a:rPr lang="es-CO" sz="1200" spc="-50" dirty="0">
                <a:solidFill>
                  <a:srgbClr val="6D6E71"/>
                </a:solidFill>
                <a:latin typeface="+mj-lt"/>
                <a:cs typeface="Arial"/>
              </a:rPr>
              <a:t>acciones </a:t>
            </a:r>
            <a:r>
              <a:rPr lang="es-CO" sz="1200" spc="-35" dirty="0">
                <a:solidFill>
                  <a:srgbClr val="6D6E71"/>
                </a:solidFill>
                <a:latin typeface="+mj-lt"/>
                <a:cs typeface="Arial"/>
              </a:rPr>
              <a:t>periódicas </a:t>
            </a:r>
            <a:r>
              <a:rPr lang="es-CO" sz="1200" spc="-45" dirty="0">
                <a:solidFill>
                  <a:srgbClr val="6D6E71"/>
                </a:solidFill>
                <a:latin typeface="+mj-lt"/>
                <a:cs typeface="Arial"/>
              </a:rPr>
              <a:t>con </a:t>
            </a:r>
            <a:r>
              <a:rPr lang="es-CO" sz="1200" spc="-25" dirty="0">
                <a:solidFill>
                  <a:srgbClr val="6D6E71"/>
                </a:solidFill>
                <a:latin typeface="+mj-lt"/>
                <a:cs typeface="Arial"/>
              </a:rPr>
              <a:t>los </a:t>
            </a:r>
            <a:r>
              <a:rPr lang="es-CO" sz="1200" spc="-15" dirty="0">
                <a:solidFill>
                  <a:srgbClr val="6D6E71"/>
                </a:solidFill>
                <a:latin typeface="+mj-lt"/>
                <a:cs typeface="Arial"/>
              </a:rPr>
              <a:t>integrantes  </a:t>
            </a:r>
            <a:r>
              <a:rPr lang="es-CO" sz="1200" spc="-50" dirty="0">
                <a:solidFill>
                  <a:srgbClr val="6D6E71"/>
                </a:solidFill>
                <a:latin typeface="+mj-lt"/>
                <a:cs typeface="Arial"/>
              </a:rPr>
              <a:t>de </a:t>
            </a:r>
            <a:r>
              <a:rPr lang="es-CO" sz="1200" spc="-40" dirty="0">
                <a:solidFill>
                  <a:srgbClr val="6D6E71"/>
                </a:solidFill>
                <a:latin typeface="+mj-lt"/>
                <a:cs typeface="Arial"/>
              </a:rPr>
              <a:t>sus </a:t>
            </a:r>
            <a:r>
              <a:rPr lang="es-CO" sz="1200" spc="-35" dirty="0">
                <a:solidFill>
                  <a:srgbClr val="6D6E71"/>
                </a:solidFill>
                <a:latin typeface="+mj-lt"/>
                <a:cs typeface="Arial"/>
              </a:rPr>
              <a:t>equipos </a:t>
            </a:r>
            <a:r>
              <a:rPr lang="es-CO" sz="1200" spc="-50" dirty="0">
                <a:solidFill>
                  <a:srgbClr val="6D6E71"/>
                </a:solidFill>
                <a:latin typeface="+mj-lt"/>
                <a:cs typeface="Arial"/>
              </a:rPr>
              <a:t>de </a:t>
            </a:r>
            <a:r>
              <a:rPr lang="es-CO" sz="1200" spc="-15" dirty="0">
                <a:solidFill>
                  <a:srgbClr val="6D6E71"/>
                </a:solidFill>
                <a:latin typeface="+mj-lt"/>
                <a:cs typeface="Arial"/>
              </a:rPr>
              <a:t>trabajo </a:t>
            </a:r>
            <a:r>
              <a:rPr lang="es-CO" sz="1200" spc="-45" dirty="0">
                <a:solidFill>
                  <a:srgbClr val="6D6E71"/>
                </a:solidFill>
                <a:latin typeface="+mj-lt"/>
                <a:cs typeface="Arial"/>
              </a:rPr>
              <a:t>que </a:t>
            </a:r>
            <a:r>
              <a:rPr lang="es-CO" sz="1200" spc="-35" dirty="0">
                <a:solidFill>
                  <a:srgbClr val="6D6E71"/>
                </a:solidFill>
                <a:latin typeface="+mj-lt"/>
                <a:cs typeface="Arial"/>
              </a:rPr>
              <a:t>propendan </a:t>
            </a:r>
            <a:r>
              <a:rPr lang="es-CO" sz="1200" spc="-20" dirty="0">
                <a:solidFill>
                  <a:srgbClr val="6D6E71"/>
                </a:solidFill>
                <a:latin typeface="+mj-lt"/>
                <a:cs typeface="Arial"/>
              </a:rPr>
              <a:t>por </a:t>
            </a:r>
            <a:r>
              <a:rPr lang="es-CO" sz="1200" spc="-30" dirty="0">
                <a:solidFill>
                  <a:srgbClr val="6D6E71"/>
                </a:solidFill>
                <a:latin typeface="+mj-lt"/>
                <a:cs typeface="Arial"/>
              </a:rPr>
              <a:t>la  </a:t>
            </a:r>
            <a:r>
              <a:rPr lang="es-CO" sz="1200" spc="-20" dirty="0">
                <a:solidFill>
                  <a:srgbClr val="6D6E71"/>
                </a:solidFill>
                <a:latin typeface="+mj-lt"/>
                <a:cs typeface="Arial"/>
              </a:rPr>
              <a:t>interiorización</a:t>
            </a:r>
            <a:r>
              <a:rPr lang="es-CO" sz="1200" spc="290" dirty="0">
                <a:solidFill>
                  <a:srgbClr val="6D6E71"/>
                </a:solidFill>
                <a:latin typeface="+mj-lt"/>
                <a:cs typeface="Arial"/>
              </a:rPr>
              <a:t> </a:t>
            </a:r>
            <a:r>
              <a:rPr lang="es-CO" sz="1200" spc="-30" dirty="0">
                <a:solidFill>
                  <a:srgbClr val="6D6E71"/>
                </a:solidFill>
                <a:latin typeface="+mj-lt"/>
                <a:cs typeface="Arial"/>
              </a:rPr>
              <a:t>del </a:t>
            </a:r>
            <a:r>
              <a:rPr lang="es-CO" sz="1200" spc="-65" dirty="0">
                <a:solidFill>
                  <a:srgbClr val="6D6E71"/>
                </a:solidFill>
                <a:latin typeface="+mj-lt"/>
                <a:cs typeface="Arial"/>
              </a:rPr>
              <a:t>Código </a:t>
            </a:r>
            <a:r>
              <a:rPr lang="es-CO" sz="1200" spc="-45" dirty="0">
                <a:solidFill>
                  <a:srgbClr val="6D6E71"/>
                </a:solidFill>
                <a:latin typeface="+mj-lt"/>
                <a:cs typeface="Arial"/>
              </a:rPr>
              <a:t>en  </a:t>
            </a:r>
            <a:r>
              <a:rPr lang="es-CO" sz="1200" spc="-35" dirty="0">
                <a:solidFill>
                  <a:srgbClr val="6D6E71"/>
                </a:solidFill>
                <a:latin typeface="+mj-lt"/>
                <a:cs typeface="Arial"/>
              </a:rPr>
              <a:t>las </a:t>
            </a:r>
            <a:r>
              <a:rPr lang="es-CO" sz="1200" spc="-30" dirty="0">
                <a:solidFill>
                  <a:srgbClr val="6D6E71"/>
                </a:solidFill>
                <a:latin typeface="+mj-lt"/>
                <a:cs typeface="Arial"/>
              </a:rPr>
              <a:t>actividades  del</a:t>
            </a:r>
            <a:r>
              <a:rPr lang="es-CO" sz="1200" spc="-75" dirty="0">
                <a:solidFill>
                  <a:srgbClr val="6D6E71"/>
                </a:solidFill>
                <a:latin typeface="+mj-lt"/>
                <a:cs typeface="Arial"/>
              </a:rPr>
              <a:t> </a:t>
            </a:r>
            <a:r>
              <a:rPr lang="es-CO" sz="1200" spc="-55" dirty="0">
                <a:solidFill>
                  <a:srgbClr val="6D6E71"/>
                </a:solidFill>
                <a:latin typeface="+mj-lt"/>
                <a:cs typeface="Arial"/>
              </a:rPr>
              <a:t>área.</a:t>
            </a:r>
            <a:endParaRPr lang="es-CO" sz="1200" dirty="0">
              <a:latin typeface="+mj-lt"/>
              <a:cs typeface="Arial"/>
            </a:endParaRPr>
          </a:p>
          <a:p>
            <a:pPr marL="311150" marR="5080" indent="-171450" algn="just">
              <a:lnSpc>
                <a:spcPts val="1400"/>
              </a:lnSpc>
              <a:spcBef>
                <a:spcPts val="1400"/>
              </a:spcBef>
              <a:buFont typeface="Arial" panose="020B0604020202020204" pitchFamily="34" charset="0"/>
              <a:buChar char="•"/>
            </a:pPr>
            <a:r>
              <a:rPr lang="es-CO" sz="1200" spc="-50" dirty="0">
                <a:solidFill>
                  <a:srgbClr val="6D6E71"/>
                </a:solidFill>
                <a:latin typeface="+mj-lt"/>
                <a:cs typeface="Arial"/>
              </a:rPr>
              <a:t>Hacer </a:t>
            </a:r>
            <a:r>
              <a:rPr lang="es-CO" sz="1200" spc="-20" dirty="0">
                <a:solidFill>
                  <a:srgbClr val="6D6E71"/>
                </a:solidFill>
                <a:latin typeface="+mj-lt"/>
                <a:cs typeface="Arial"/>
              </a:rPr>
              <a:t>seguimiento </a:t>
            </a:r>
            <a:r>
              <a:rPr lang="es-CO" sz="1200" spc="-70" dirty="0">
                <a:solidFill>
                  <a:srgbClr val="6D6E71"/>
                </a:solidFill>
                <a:latin typeface="+mj-lt"/>
                <a:cs typeface="Arial"/>
              </a:rPr>
              <a:t>a </a:t>
            </a:r>
            <a:r>
              <a:rPr lang="es-CO" sz="1200" spc="-30" dirty="0">
                <a:solidFill>
                  <a:srgbClr val="6D6E71"/>
                </a:solidFill>
                <a:latin typeface="+mj-lt"/>
                <a:cs typeface="Arial"/>
              </a:rPr>
              <a:t>la </a:t>
            </a:r>
            <a:r>
              <a:rPr lang="es-CO" sz="1200" spc="-25" dirty="0">
                <a:solidFill>
                  <a:srgbClr val="6D6E71"/>
                </a:solidFill>
                <a:latin typeface="+mj-lt"/>
                <a:cs typeface="Arial"/>
              </a:rPr>
              <a:t>gestión, </a:t>
            </a:r>
            <a:r>
              <a:rPr lang="es-CO" sz="1200" spc="-70" dirty="0">
                <a:solidFill>
                  <a:srgbClr val="6D6E71"/>
                </a:solidFill>
                <a:latin typeface="+mj-lt"/>
                <a:cs typeface="Arial"/>
              </a:rPr>
              <a:t>a </a:t>
            </a:r>
            <a:r>
              <a:rPr lang="es-CO" sz="1200" spc="-20" dirty="0">
                <a:solidFill>
                  <a:srgbClr val="6D6E71"/>
                </a:solidFill>
                <a:latin typeface="+mj-lt"/>
                <a:cs typeface="Arial"/>
              </a:rPr>
              <a:t>efectos </a:t>
            </a:r>
            <a:r>
              <a:rPr lang="es-CO" sz="1200" spc="-50" dirty="0">
                <a:solidFill>
                  <a:srgbClr val="6D6E71"/>
                </a:solidFill>
                <a:latin typeface="+mj-lt"/>
                <a:cs typeface="Arial"/>
              </a:rPr>
              <a:t>de  </a:t>
            </a:r>
            <a:r>
              <a:rPr lang="es-CO" sz="1200" spc="-20" dirty="0">
                <a:solidFill>
                  <a:srgbClr val="6D6E71"/>
                </a:solidFill>
                <a:latin typeface="+mj-lt"/>
                <a:cs typeface="Arial"/>
              </a:rPr>
              <a:t>verificar</a:t>
            </a:r>
            <a:r>
              <a:rPr lang="es-CO" sz="1200" spc="-70" dirty="0">
                <a:solidFill>
                  <a:srgbClr val="6D6E71"/>
                </a:solidFill>
                <a:latin typeface="+mj-lt"/>
                <a:cs typeface="Arial"/>
              </a:rPr>
              <a:t> </a:t>
            </a:r>
            <a:r>
              <a:rPr lang="es-CO" sz="1200" spc="-30" dirty="0">
                <a:solidFill>
                  <a:srgbClr val="6D6E71"/>
                </a:solidFill>
                <a:latin typeface="+mj-lt"/>
                <a:cs typeface="Arial"/>
              </a:rPr>
              <a:t>la</a:t>
            </a:r>
            <a:r>
              <a:rPr lang="es-CO" sz="1200" spc="-65" dirty="0">
                <a:solidFill>
                  <a:srgbClr val="6D6E71"/>
                </a:solidFill>
                <a:latin typeface="+mj-lt"/>
                <a:cs typeface="Arial"/>
              </a:rPr>
              <a:t> </a:t>
            </a:r>
            <a:r>
              <a:rPr lang="es-CO" sz="1200" spc="-40" dirty="0">
                <a:solidFill>
                  <a:srgbClr val="6D6E71"/>
                </a:solidFill>
                <a:latin typeface="+mj-lt"/>
                <a:cs typeface="Arial"/>
              </a:rPr>
              <a:t>aplicación</a:t>
            </a:r>
            <a:r>
              <a:rPr lang="es-CO" sz="1200" spc="-65" dirty="0">
                <a:solidFill>
                  <a:srgbClr val="6D6E71"/>
                </a:solidFill>
                <a:latin typeface="+mj-lt"/>
                <a:cs typeface="Arial"/>
              </a:rPr>
              <a:t> </a:t>
            </a:r>
            <a:r>
              <a:rPr lang="es-CO" sz="1200" spc="-50" dirty="0">
                <a:solidFill>
                  <a:srgbClr val="6D6E71"/>
                </a:solidFill>
                <a:latin typeface="+mj-lt"/>
                <a:cs typeface="Arial"/>
              </a:rPr>
              <a:t>de</a:t>
            </a:r>
            <a:r>
              <a:rPr lang="es-CO" sz="1200" spc="-70" dirty="0">
                <a:solidFill>
                  <a:srgbClr val="6D6E71"/>
                </a:solidFill>
                <a:latin typeface="+mj-lt"/>
                <a:cs typeface="Arial"/>
              </a:rPr>
              <a:t> </a:t>
            </a:r>
            <a:r>
              <a:rPr lang="es-CO" sz="1200" spc="-25" dirty="0">
                <a:solidFill>
                  <a:srgbClr val="6D6E71"/>
                </a:solidFill>
                <a:latin typeface="+mj-lt"/>
                <a:cs typeface="Arial"/>
              </a:rPr>
              <a:t>los</a:t>
            </a:r>
            <a:r>
              <a:rPr lang="es-CO" sz="1200" spc="-65" dirty="0">
                <a:solidFill>
                  <a:srgbClr val="6D6E71"/>
                </a:solidFill>
                <a:latin typeface="+mj-lt"/>
                <a:cs typeface="Arial"/>
              </a:rPr>
              <a:t> </a:t>
            </a:r>
            <a:r>
              <a:rPr lang="es-CO" sz="1200" spc="-25" dirty="0">
                <a:solidFill>
                  <a:srgbClr val="6D6E71"/>
                </a:solidFill>
                <a:latin typeface="+mj-lt"/>
                <a:cs typeface="Arial"/>
              </a:rPr>
              <a:t>principios</a:t>
            </a:r>
            <a:r>
              <a:rPr lang="es-CO" sz="1200" spc="-65" dirty="0">
                <a:solidFill>
                  <a:srgbClr val="6D6E71"/>
                </a:solidFill>
                <a:latin typeface="+mj-lt"/>
                <a:cs typeface="Arial"/>
              </a:rPr>
              <a:t> </a:t>
            </a:r>
            <a:r>
              <a:rPr lang="es-CO" sz="1200" spc="-30" dirty="0">
                <a:solidFill>
                  <a:srgbClr val="6D6E71"/>
                </a:solidFill>
                <a:latin typeface="+mj-lt"/>
                <a:cs typeface="Arial"/>
              </a:rPr>
              <a:t>del</a:t>
            </a:r>
            <a:r>
              <a:rPr lang="es-CO" sz="1200" spc="-70" dirty="0">
                <a:solidFill>
                  <a:srgbClr val="6D6E71"/>
                </a:solidFill>
                <a:latin typeface="+mj-lt"/>
                <a:cs typeface="Arial"/>
              </a:rPr>
              <a:t> </a:t>
            </a:r>
            <a:r>
              <a:rPr lang="es-CO" sz="1200" spc="-65" dirty="0">
                <a:solidFill>
                  <a:srgbClr val="6D6E71"/>
                </a:solidFill>
                <a:latin typeface="+mj-lt"/>
                <a:cs typeface="Arial"/>
              </a:rPr>
              <a:t>Código </a:t>
            </a:r>
            <a:r>
              <a:rPr lang="es-CO" sz="1200" spc="-25" dirty="0">
                <a:solidFill>
                  <a:srgbClr val="6D6E71"/>
                </a:solidFill>
                <a:latin typeface="+mj-lt"/>
                <a:cs typeface="Arial"/>
              </a:rPr>
              <a:t>y  </a:t>
            </a:r>
            <a:r>
              <a:rPr lang="es-CO" sz="1200" spc="-50" dirty="0">
                <a:solidFill>
                  <a:srgbClr val="6D6E71"/>
                </a:solidFill>
                <a:latin typeface="+mj-lt"/>
                <a:cs typeface="Arial"/>
              </a:rPr>
              <a:t>de </a:t>
            </a:r>
            <a:r>
              <a:rPr lang="es-CO" sz="1200" spc="-25" dirty="0">
                <a:solidFill>
                  <a:srgbClr val="6D6E71"/>
                </a:solidFill>
                <a:latin typeface="+mj-lt"/>
                <a:cs typeface="Arial"/>
              </a:rPr>
              <a:t>los </a:t>
            </a:r>
            <a:r>
              <a:rPr lang="es-CO" sz="1200" spc="-20" dirty="0">
                <a:solidFill>
                  <a:srgbClr val="6D6E71"/>
                </a:solidFill>
                <a:latin typeface="+mj-lt"/>
                <a:cs typeface="Arial"/>
              </a:rPr>
              <a:t>controles </a:t>
            </a:r>
            <a:r>
              <a:rPr lang="es-CO" sz="1200" spc="-15" dirty="0">
                <a:solidFill>
                  <a:srgbClr val="6D6E71"/>
                </a:solidFill>
                <a:latin typeface="+mj-lt"/>
                <a:cs typeface="Arial"/>
              </a:rPr>
              <a:t>internos </a:t>
            </a:r>
            <a:r>
              <a:rPr lang="es-CO" sz="1200" spc="-50" dirty="0">
                <a:solidFill>
                  <a:srgbClr val="6D6E71"/>
                </a:solidFill>
                <a:latin typeface="+mj-lt"/>
                <a:cs typeface="Arial"/>
              </a:rPr>
              <a:t>de </a:t>
            </a:r>
            <a:r>
              <a:rPr lang="es-CO" sz="1200" spc="-30" dirty="0">
                <a:solidFill>
                  <a:srgbClr val="6D6E71"/>
                </a:solidFill>
                <a:latin typeface="+mj-lt"/>
                <a:cs typeface="Arial"/>
              </a:rPr>
              <a:t>la </a:t>
            </a:r>
            <a:r>
              <a:rPr lang="es-CO" sz="1200" spc="-50" dirty="0">
                <a:solidFill>
                  <a:srgbClr val="6D6E71"/>
                </a:solidFill>
                <a:latin typeface="+mj-lt"/>
                <a:cs typeface="Arial"/>
              </a:rPr>
              <a:t>compañía, </a:t>
            </a:r>
            <a:r>
              <a:rPr lang="es-CO" sz="1200" spc="-45" dirty="0">
                <a:solidFill>
                  <a:srgbClr val="6D6E71"/>
                </a:solidFill>
                <a:latin typeface="+mj-lt"/>
                <a:cs typeface="Arial"/>
              </a:rPr>
              <a:t>que </a:t>
            </a:r>
            <a:r>
              <a:rPr lang="es-CO" sz="1200" spc="-55" dirty="0">
                <a:solidFill>
                  <a:srgbClr val="6D6E71"/>
                </a:solidFill>
                <a:latin typeface="+mj-lt"/>
                <a:cs typeface="Arial"/>
              </a:rPr>
              <a:t>se  </a:t>
            </a:r>
            <a:r>
              <a:rPr lang="es-CO" sz="1200" spc="-15" dirty="0">
                <a:solidFill>
                  <a:srgbClr val="6D6E71"/>
                </a:solidFill>
                <a:latin typeface="+mj-lt"/>
                <a:cs typeface="Arial"/>
              </a:rPr>
              <a:t>sustentan </a:t>
            </a:r>
            <a:r>
              <a:rPr lang="es-CO" sz="1200" spc="-45" dirty="0">
                <a:solidFill>
                  <a:srgbClr val="6D6E71"/>
                </a:solidFill>
                <a:latin typeface="+mj-lt"/>
                <a:cs typeface="Arial"/>
              </a:rPr>
              <a:t>en </a:t>
            </a:r>
            <a:r>
              <a:rPr lang="es-CO" sz="1200" spc="-30" dirty="0">
                <a:solidFill>
                  <a:srgbClr val="6D6E71"/>
                </a:solidFill>
                <a:latin typeface="+mj-lt"/>
                <a:cs typeface="Arial"/>
              </a:rPr>
              <a:t>la </a:t>
            </a:r>
            <a:r>
              <a:rPr lang="es-CO" sz="1200" spc="-45" dirty="0">
                <a:solidFill>
                  <a:srgbClr val="6D6E71"/>
                </a:solidFill>
                <a:latin typeface="+mj-lt"/>
                <a:cs typeface="Arial"/>
              </a:rPr>
              <a:t>necesidad </a:t>
            </a:r>
            <a:r>
              <a:rPr lang="es-CO" sz="1200" spc="-50" dirty="0">
                <a:solidFill>
                  <a:srgbClr val="6D6E71"/>
                </a:solidFill>
                <a:latin typeface="+mj-lt"/>
                <a:cs typeface="Arial"/>
              </a:rPr>
              <a:t>de </a:t>
            </a:r>
            <a:r>
              <a:rPr lang="es-CO" sz="1200" spc="-5" dirty="0">
                <a:solidFill>
                  <a:srgbClr val="6D6E71"/>
                </a:solidFill>
                <a:latin typeface="+mj-lt"/>
                <a:cs typeface="Arial"/>
              </a:rPr>
              <a:t>mitigar </a:t>
            </a:r>
            <a:r>
              <a:rPr lang="es-CO" sz="1200" spc="-35" dirty="0">
                <a:solidFill>
                  <a:srgbClr val="6D6E71"/>
                </a:solidFill>
                <a:latin typeface="+mj-lt"/>
                <a:cs typeface="Arial"/>
              </a:rPr>
              <a:t>riesgos  empresariales.</a:t>
            </a:r>
            <a:endParaRPr lang="es-CO" sz="1200" dirty="0">
              <a:latin typeface="+mj-lt"/>
              <a:cs typeface="Arial"/>
            </a:endParaRPr>
          </a:p>
          <a:p>
            <a:pPr marL="311150" marR="5080" indent="-171450" algn="just">
              <a:lnSpc>
                <a:spcPts val="1400"/>
              </a:lnSpc>
              <a:spcBef>
                <a:spcPts val="1400"/>
              </a:spcBef>
              <a:buFont typeface="Arial" panose="020B0604020202020204" pitchFamily="34" charset="0"/>
              <a:buChar char="•"/>
            </a:pPr>
            <a:r>
              <a:rPr lang="es-CO" sz="1200" spc="-45" dirty="0">
                <a:solidFill>
                  <a:srgbClr val="6D6E71"/>
                </a:solidFill>
                <a:latin typeface="+mj-lt"/>
                <a:cs typeface="Arial"/>
              </a:rPr>
              <a:t>No </a:t>
            </a:r>
            <a:r>
              <a:rPr lang="es-CO" sz="1200" spc="-35" dirty="0">
                <a:solidFill>
                  <a:srgbClr val="6D6E71"/>
                </a:solidFill>
                <a:latin typeface="+mj-lt"/>
                <a:cs typeface="Arial"/>
              </a:rPr>
              <a:t>aplicar represalias </a:t>
            </a:r>
            <a:r>
              <a:rPr lang="es-CO" sz="1200" spc="-20" dirty="0">
                <a:solidFill>
                  <a:srgbClr val="6D6E71"/>
                </a:solidFill>
                <a:latin typeface="+mj-lt"/>
                <a:cs typeface="Arial"/>
              </a:rPr>
              <a:t>contra </a:t>
            </a:r>
            <a:r>
              <a:rPr lang="es-CO" sz="1200" spc="-40" dirty="0">
                <a:solidFill>
                  <a:srgbClr val="6D6E71"/>
                </a:solidFill>
                <a:latin typeface="+mj-lt"/>
                <a:cs typeface="Arial"/>
              </a:rPr>
              <a:t>quienes </a:t>
            </a:r>
            <a:r>
              <a:rPr lang="es-CO" sz="1200" spc="-25" dirty="0">
                <a:solidFill>
                  <a:srgbClr val="6D6E71"/>
                </a:solidFill>
                <a:latin typeface="+mj-lt"/>
                <a:cs typeface="Arial"/>
              </a:rPr>
              <a:t>presenten  </a:t>
            </a:r>
            <a:r>
              <a:rPr lang="es-CO" sz="1200" spc="-40" dirty="0">
                <a:solidFill>
                  <a:srgbClr val="6D6E71"/>
                </a:solidFill>
                <a:latin typeface="+mj-lt"/>
                <a:cs typeface="Arial"/>
              </a:rPr>
              <a:t>denuncias </a:t>
            </a:r>
            <a:r>
              <a:rPr lang="es-CO" sz="1200" spc="-20" dirty="0">
                <a:solidFill>
                  <a:srgbClr val="6D6E71"/>
                </a:solidFill>
                <a:latin typeface="+mj-lt"/>
                <a:cs typeface="Arial"/>
              </a:rPr>
              <a:t>por </a:t>
            </a:r>
            <a:r>
              <a:rPr lang="es-CO" sz="1200" spc="-25" dirty="0">
                <a:solidFill>
                  <a:srgbClr val="6D6E71"/>
                </a:solidFill>
                <a:latin typeface="+mj-lt"/>
                <a:cs typeface="Arial"/>
              </a:rPr>
              <a:t>presuntas </a:t>
            </a:r>
            <a:r>
              <a:rPr lang="es-CO" sz="1200" spc="-35" dirty="0">
                <a:solidFill>
                  <a:srgbClr val="6D6E71"/>
                </a:solidFill>
                <a:latin typeface="+mj-lt"/>
                <a:cs typeface="Arial"/>
              </a:rPr>
              <a:t>violaciones </a:t>
            </a:r>
            <a:r>
              <a:rPr lang="es-CO" sz="1200" spc="-30" dirty="0">
                <a:solidFill>
                  <a:srgbClr val="6D6E71"/>
                </a:solidFill>
                <a:latin typeface="+mj-lt"/>
                <a:cs typeface="Arial"/>
              </a:rPr>
              <a:t>al</a:t>
            </a:r>
            <a:r>
              <a:rPr lang="es-CO" sz="1200" spc="-240" dirty="0">
                <a:solidFill>
                  <a:srgbClr val="6D6E71"/>
                </a:solidFill>
                <a:latin typeface="+mj-lt"/>
                <a:cs typeface="Arial"/>
              </a:rPr>
              <a:t>  </a:t>
            </a:r>
            <a:r>
              <a:rPr lang="es-CO" sz="1200" spc="-65" dirty="0">
                <a:solidFill>
                  <a:srgbClr val="6D6E71"/>
                </a:solidFill>
                <a:latin typeface="+mj-lt"/>
                <a:cs typeface="Arial"/>
              </a:rPr>
              <a:t>Código.</a:t>
            </a:r>
            <a:endParaRPr lang="es-CO" sz="1200" dirty="0">
              <a:latin typeface="+mj-lt"/>
              <a:cs typeface="Arial"/>
            </a:endParaRPr>
          </a:p>
          <a:p>
            <a:pPr marL="311150" marR="5080" indent="-171450" algn="just">
              <a:lnSpc>
                <a:spcPts val="1400"/>
              </a:lnSpc>
              <a:spcBef>
                <a:spcPts val="1400"/>
              </a:spcBef>
              <a:buFont typeface="Arial" panose="020B0604020202020204" pitchFamily="34" charset="0"/>
              <a:buChar char="•"/>
            </a:pPr>
            <a:r>
              <a:rPr lang="es-CO" sz="1200" spc="-70" dirty="0">
                <a:solidFill>
                  <a:srgbClr val="6D6E71"/>
                </a:solidFill>
                <a:latin typeface="+mj-lt"/>
                <a:cs typeface="Arial"/>
              </a:rPr>
              <a:t>Ser </a:t>
            </a:r>
            <a:r>
              <a:rPr lang="es-CO" sz="1200" spc="-10" dirty="0">
                <a:solidFill>
                  <a:srgbClr val="6D6E71"/>
                </a:solidFill>
                <a:latin typeface="+mj-lt"/>
                <a:cs typeface="Arial"/>
              </a:rPr>
              <a:t>intolerantes </a:t>
            </a:r>
            <a:r>
              <a:rPr lang="es-CO" sz="1200" dirty="0">
                <a:solidFill>
                  <a:srgbClr val="6D6E71"/>
                </a:solidFill>
                <a:latin typeface="+mj-lt"/>
                <a:cs typeface="Arial"/>
              </a:rPr>
              <a:t>frente </a:t>
            </a:r>
            <a:r>
              <a:rPr lang="es-CO" sz="1200" spc="-70" dirty="0">
                <a:solidFill>
                  <a:srgbClr val="6D6E71"/>
                </a:solidFill>
                <a:latin typeface="+mj-lt"/>
                <a:cs typeface="Arial"/>
              </a:rPr>
              <a:t>a </a:t>
            </a:r>
            <a:r>
              <a:rPr lang="es-CO" sz="1200" spc="-35" dirty="0">
                <a:solidFill>
                  <a:srgbClr val="6D6E71"/>
                </a:solidFill>
                <a:latin typeface="+mj-lt"/>
                <a:cs typeface="Arial"/>
              </a:rPr>
              <a:t>conductas </a:t>
            </a:r>
            <a:r>
              <a:rPr lang="es-CO" sz="1200" spc="-45" dirty="0">
                <a:solidFill>
                  <a:srgbClr val="6D6E71"/>
                </a:solidFill>
                <a:latin typeface="+mj-lt"/>
                <a:cs typeface="Arial"/>
              </a:rPr>
              <a:t>que </a:t>
            </a:r>
            <a:r>
              <a:rPr lang="es-CO" sz="1200" spc="-25" dirty="0">
                <a:solidFill>
                  <a:srgbClr val="6D6E71"/>
                </a:solidFill>
                <a:latin typeface="+mj-lt"/>
                <a:cs typeface="Arial"/>
              </a:rPr>
              <a:t>violan los  principios </a:t>
            </a:r>
            <a:r>
              <a:rPr lang="es-CO" sz="1200" spc="-35" dirty="0">
                <a:solidFill>
                  <a:srgbClr val="6D6E71"/>
                </a:solidFill>
                <a:latin typeface="+mj-lt"/>
                <a:cs typeface="Arial"/>
              </a:rPr>
              <a:t>o </a:t>
            </a:r>
            <a:r>
              <a:rPr lang="es-CO" sz="1200" spc="-45" dirty="0">
                <a:solidFill>
                  <a:srgbClr val="6D6E71"/>
                </a:solidFill>
                <a:latin typeface="+mj-lt"/>
                <a:cs typeface="Arial"/>
              </a:rPr>
              <a:t>con </a:t>
            </a:r>
            <a:r>
              <a:rPr lang="es-CO" sz="1200" spc="-35" dirty="0">
                <a:solidFill>
                  <a:srgbClr val="6D6E71"/>
                </a:solidFill>
                <a:latin typeface="+mj-lt"/>
                <a:cs typeface="Arial"/>
              </a:rPr>
              <a:t>las </a:t>
            </a:r>
            <a:r>
              <a:rPr lang="es-CO" sz="1200" spc="-45" dirty="0">
                <a:solidFill>
                  <a:srgbClr val="6D6E71"/>
                </a:solidFill>
                <a:latin typeface="+mj-lt"/>
                <a:cs typeface="Arial"/>
              </a:rPr>
              <a:t>cuales </a:t>
            </a:r>
            <a:r>
              <a:rPr lang="es-CO" sz="1200" spc="-55" dirty="0">
                <a:solidFill>
                  <a:srgbClr val="6D6E71"/>
                </a:solidFill>
                <a:latin typeface="+mj-lt"/>
                <a:cs typeface="Arial"/>
              </a:rPr>
              <a:t>se </a:t>
            </a:r>
            <a:r>
              <a:rPr lang="es-CO" sz="1200" spc="-30" dirty="0">
                <a:solidFill>
                  <a:srgbClr val="6D6E71"/>
                </a:solidFill>
                <a:latin typeface="+mj-lt"/>
                <a:cs typeface="Arial"/>
              </a:rPr>
              <a:t>incumpla </a:t>
            </a:r>
            <a:r>
              <a:rPr lang="es-CO" sz="1200" spc="-45" dirty="0">
                <a:solidFill>
                  <a:srgbClr val="6D6E71"/>
                </a:solidFill>
                <a:latin typeface="+mj-lt"/>
                <a:cs typeface="Arial"/>
              </a:rPr>
              <a:t>con </a:t>
            </a:r>
            <a:r>
              <a:rPr lang="es-CO" sz="1200" spc="-30" dirty="0">
                <a:solidFill>
                  <a:srgbClr val="6D6E71"/>
                </a:solidFill>
                <a:latin typeface="+mj-lt"/>
                <a:cs typeface="Arial"/>
              </a:rPr>
              <a:t>la  </a:t>
            </a:r>
            <a:r>
              <a:rPr lang="es-CO" sz="1200" spc="-15" dirty="0">
                <a:solidFill>
                  <a:srgbClr val="6D6E71"/>
                </a:solidFill>
                <a:latin typeface="+mj-lt"/>
                <a:cs typeface="Arial"/>
              </a:rPr>
              <a:t>normativa</a:t>
            </a:r>
            <a:r>
              <a:rPr lang="es-CO" sz="1200" spc="-75" dirty="0">
                <a:solidFill>
                  <a:srgbClr val="6D6E71"/>
                </a:solidFill>
                <a:latin typeface="+mj-lt"/>
                <a:cs typeface="Arial"/>
              </a:rPr>
              <a:t> </a:t>
            </a:r>
            <a:r>
              <a:rPr lang="es-CO" sz="1200" spc="-40" dirty="0">
                <a:solidFill>
                  <a:srgbClr val="6D6E71"/>
                </a:solidFill>
                <a:latin typeface="+mj-lt"/>
                <a:cs typeface="Arial"/>
              </a:rPr>
              <a:t>aplicable.</a:t>
            </a:r>
            <a:endParaRPr lang="es-CO" sz="1200" dirty="0">
              <a:latin typeface="+mj-lt"/>
              <a:cs typeface="Arial"/>
            </a:endParaRPr>
          </a:p>
          <a:p>
            <a:pPr marL="311150" marR="5080" indent="-171450" algn="just">
              <a:lnSpc>
                <a:spcPts val="1400"/>
              </a:lnSpc>
              <a:spcBef>
                <a:spcPts val="1400"/>
              </a:spcBef>
              <a:buFont typeface="Arial" panose="020B0604020202020204" pitchFamily="34" charset="0"/>
              <a:buChar char="•"/>
            </a:pPr>
            <a:r>
              <a:rPr lang="es-CO" sz="1200" spc="-5" dirty="0">
                <a:solidFill>
                  <a:srgbClr val="6D6E71"/>
                </a:solidFill>
                <a:latin typeface="+mj-lt"/>
                <a:cs typeface="Arial"/>
              </a:rPr>
              <a:t>Permitir </a:t>
            </a:r>
            <a:r>
              <a:rPr lang="es-CO" sz="1200" spc="-25" dirty="0">
                <a:solidFill>
                  <a:srgbClr val="6D6E71"/>
                </a:solidFill>
                <a:latin typeface="+mj-lt"/>
                <a:cs typeface="Arial"/>
              </a:rPr>
              <a:t>y </a:t>
            </a:r>
            <a:r>
              <a:rPr lang="es-CO" sz="1200" spc="-20" dirty="0">
                <a:solidFill>
                  <a:srgbClr val="6D6E71"/>
                </a:solidFill>
                <a:latin typeface="+mj-lt"/>
                <a:cs typeface="Arial"/>
              </a:rPr>
              <a:t>promover </a:t>
            </a:r>
            <a:r>
              <a:rPr lang="es-CO" sz="1200" spc="-30" dirty="0">
                <a:solidFill>
                  <a:srgbClr val="6D6E71"/>
                </a:solidFill>
                <a:latin typeface="+mj-lt"/>
                <a:cs typeface="Arial"/>
              </a:rPr>
              <a:t>la </a:t>
            </a:r>
            <a:r>
              <a:rPr lang="es-CO" sz="1200" spc="-20" dirty="0">
                <a:solidFill>
                  <a:srgbClr val="6D6E71"/>
                </a:solidFill>
                <a:latin typeface="+mj-lt"/>
                <a:cs typeface="Arial"/>
              </a:rPr>
              <a:t>formulación </a:t>
            </a:r>
            <a:r>
              <a:rPr lang="es-CO" sz="1200" spc="-50" dirty="0">
                <a:solidFill>
                  <a:srgbClr val="6D6E71"/>
                </a:solidFill>
                <a:latin typeface="+mj-lt"/>
                <a:cs typeface="Arial"/>
              </a:rPr>
              <a:t>de </a:t>
            </a:r>
            <a:r>
              <a:rPr lang="es-CO" sz="1200" spc="-30" dirty="0">
                <a:solidFill>
                  <a:srgbClr val="6D6E71"/>
                </a:solidFill>
                <a:latin typeface="+mj-lt"/>
                <a:cs typeface="Arial"/>
              </a:rPr>
              <a:t>consultas,  dilemas </a:t>
            </a:r>
            <a:r>
              <a:rPr lang="es-CO" sz="1200" spc="-25" dirty="0">
                <a:solidFill>
                  <a:srgbClr val="6D6E71"/>
                </a:solidFill>
                <a:latin typeface="+mj-lt"/>
                <a:cs typeface="Arial"/>
              </a:rPr>
              <a:t>y</a:t>
            </a:r>
            <a:r>
              <a:rPr lang="es-CO" sz="1200" spc="-114" dirty="0">
                <a:solidFill>
                  <a:srgbClr val="6D6E71"/>
                </a:solidFill>
                <a:latin typeface="+mj-lt"/>
                <a:cs typeface="Arial"/>
              </a:rPr>
              <a:t> </a:t>
            </a:r>
            <a:r>
              <a:rPr lang="es-CO" sz="1200" spc="-45" dirty="0">
                <a:solidFill>
                  <a:srgbClr val="6D6E71"/>
                </a:solidFill>
                <a:latin typeface="+mj-lt"/>
                <a:cs typeface="Arial"/>
              </a:rPr>
              <a:t>denuncias.</a:t>
            </a:r>
            <a:endParaRPr lang="es-CO" sz="1200" dirty="0">
              <a:latin typeface="+mj-lt"/>
              <a:cs typeface="Arial"/>
            </a:endParaRPr>
          </a:p>
          <a:p>
            <a:pPr marL="311150" marR="5080" indent="-171450" algn="just">
              <a:lnSpc>
                <a:spcPts val="1400"/>
              </a:lnSpc>
              <a:spcBef>
                <a:spcPts val="1400"/>
              </a:spcBef>
              <a:buFont typeface="Arial" panose="020B0604020202020204" pitchFamily="34" charset="0"/>
              <a:buChar char="•"/>
            </a:pPr>
            <a:r>
              <a:rPr lang="es-CO" sz="1200" spc="-15" dirty="0">
                <a:solidFill>
                  <a:srgbClr val="6D6E71"/>
                </a:solidFill>
                <a:latin typeface="+mj-lt"/>
                <a:cs typeface="Arial"/>
              </a:rPr>
              <a:t>Difundir </a:t>
            </a:r>
            <a:r>
              <a:rPr lang="es-CO" sz="1200" spc="-25" dirty="0">
                <a:solidFill>
                  <a:srgbClr val="6D6E71"/>
                </a:solidFill>
                <a:latin typeface="+mj-lt"/>
                <a:cs typeface="Arial"/>
              </a:rPr>
              <a:t>y garantizar </a:t>
            </a:r>
            <a:r>
              <a:rPr lang="es-CO" sz="1200" spc="-30" dirty="0">
                <a:solidFill>
                  <a:srgbClr val="6D6E71"/>
                </a:solidFill>
                <a:latin typeface="+mj-lt"/>
                <a:cs typeface="Arial"/>
              </a:rPr>
              <a:t>la </a:t>
            </a:r>
            <a:r>
              <a:rPr lang="es-CO" sz="1200" spc="-40" dirty="0">
                <a:solidFill>
                  <a:srgbClr val="6D6E71"/>
                </a:solidFill>
                <a:latin typeface="+mj-lt"/>
                <a:cs typeface="Arial"/>
              </a:rPr>
              <a:t>aplicación </a:t>
            </a:r>
            <a:r>
              <a:rPr lang="es-CO" sz="1200" spc="-50" dirty="0">
                <a:solidFill>
                  <a:srgbClr val="6D6E71"/>
                </a:solidFill>
                <a:latin typeface="+mj-lt"/>
                <a:cs typeface="Arial"/>
              </a:rPr>
              <a:t>de </a:t>
            </a:r>
            <a:r>
              <a:rPr lang="es-CO" sz="1200" spc="-30" dirty="0">
                <a:solidFill>
                  <a:srgbClr val="6D6E71"/>
                </a:solidFill>
                <a:latin typeface="+mj-lt"/>
                <a:cs typeface="Arial"/>
              </a:rPr>
              <a:t>la  </a:t>
            </a:r>
            <a:r>
              <a:rPr lang="es-CO" sz="1200" spc="-25" dirty="0">
                <a:solidFill>
                  <a:srgbClr val="6D6E71"/>
                </a:solidFill>
                <a:latin typeface="+mj-lt"/>
                <a:cs typeface="Arial"/>
              </a:rPr>
              <a:t>reglamentación </a:t>
            </a:r>
            <a:r>
              <a:rPr lang="es-CO" sz="1200" spc="-15" dirty="0">
                <a:solidFill>
                  <a:srgbClr val="6D6E71"/>
                </a:solidFill>
                <a:latin typeface="+mj-lt"/>
                <a:cs typeface="Arial"/>
              </a:rPr>
              <a:t>interna </a:t>
            </a:r>
            <a:r>
              <a:rPr lang="es-CO" sz="1200" spc="-45" dirty="0">
                <a:solidFill>
                  <a:srgbClr val="6D6E71"/>
                </a:solidFill>
                <a:latin typeface="+mj-lt"/>
                <a:cs typeface="Arial"/>
              </a:rPr>
              <a:t>en </a:t>
            </a:r>
            <a:r>
              <a:rPr lang="es-CO" sz="1200" spc="-15" dirty="0">
                <a:solidFill>
                  <a:srgbClr val="6D6E71"/>
                </a:solidFill>
                <a:latin typeface="+mj-lt"/>
                <a:cs typeface="Arial"/>
              </a:rPr>
              <a:t>materia </a:t>
            </a:r>
            <a:r>
              <a:rPr lang="es-CO" sz="1200" spc="-50" dirty="0">
                <a:solidFill>
                  <a:srgbClr val="6D6E71"/>
                </a:solidFill>
                <a:latin typeface="+mj-lt"/>
                <a:cs typeface="Arial"/>
              </a:rPr>
              <a:t>de </a:t>
            </a:r>
            <a:r>
              <a:rPr lang="es-CO" sz="1200" spc="-35" dirty="0">
                <a:solidFill>
                  <a:srgbClr val="6D6E71"/>
                </a:solidFill>
                <a:latin typeface="+mj-lt"/>
                <a:cs typeface="Arial"/>
              </a:rPr>
              <a:t>riesgos </a:t>
            </a:r>
            <a:r>
              <a:rPr lang="es-CO" sz="1200" spc="-50" dirty="0">
                <a:solidFill>
                  <a:srgbClr val="6D6E71"/>
                </a:solidFill>
                <a:latin typeface="+mj-lt"/>
                <a:cs typeface="Arial"/>
              </a:rPr>
              <a:t>de  </a:t>
            </a:r>
            <a:r>
              <a:rPr lang="es-CO" sz="1200" spc="-20" dirty="0">
                <a:solidFill>
                  <a:srgbClr val="6D6E71"/>
                </a:solidFill>
                <a:latin typeface="+mj-lt"/>
                <a:cs typeface="Arial"/>
              </a:rPr>
              <a:t>cumplimiento.</a:t>
            </a:r>
            <a:endParaRPr lang="es-CO" sz="1200" dirty="0">
              <a:latin typeface="+mj-lt"/>
              <a:cs typeface="Arial"/>
            </a:endParaRPr>
          </a:p>
        </p:txBody>
      </p:sp>
      <p:sp>
        <p:nvSpPr>
          <p:cNvPr id="5" name="CuadroTexto 4">
            <a:extLst>
              <a:ext uri="{FF2B5EF4-FFF2-40B4-BE49-F238E27FC236}">
                <a16:creationId xmlns:a16="http://schemas.microsoft.com/office/drawing/2014/main" id="{3CEDFE10-23D1-45F5-B1A2-A68AA28A6D1A}"/>
              </a:ext>
            </a:extLst>
          </p:cNvPr>
          <p:cNvSpPr txBox="1"/>
          <p:nvPr/>
        </p:nvSpPr>
        <p:spPr>
          <a:xfrm>
            <a:off x="4016420" y="7789761"/>
            <a:ext cx="287258" cy="307777"/>
          </a:xfrm>
          <a:prstGeom prst="rect">
            <a:avLst/>
          </a:prstGeom>
          <a:noFill/>
        </p:spPr>
        <p:txBody>
          <a:bodyPr wrap="none" rtlCol="0">
            <a:spAutoFit/>
          </a:bodyPr>
          <a:lstStyle/>
          <a:p>
            <a:r>
              <a:rPr lang="es-CO" sz="1400" b="1" dirty="0">
                <a:solidFill>
                  <a:srgbClr val="801327"/>
                </a:solidFill>
              </a:rPr>
              <a:t>7</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p:nvPr/>
        </p:nvSpPr>
        <p:spPr>
          <a:xfrm>
            <a:off x="669775" y="1447540"/>
            <a:ext cx="3340100" cy="6215380"/>
          </a:xfrm>
          <a:prstGeom prst="rect">
            <a:avLst/>
          </a:prstGeom>
        </p:spPr>
        <p:txBody>
          <a:bodyPr vert="horz" wrap="square" lIns="0" tIns="22860" rIns="0" bIns="0" rtlCol="0">
            <a:spAutoFit/>
          </a:bodyPr>
          <a:lstStyle/>
          <a:p>
            <a:pPr marL="12700" marR="97790" algn="just">
              <a:lnSpc>
                <a:spcPts val="1400"/>
              </a:lnSpc>
              <a:spcBef>
                <a:spcPts val="180"/>
              </a:spcBef>
            </a:pPr>
            <a:r>
              <a:rPr lang="es-CO" sz="1200" spc="-60" dirty="0">
                <a:solidFill>
                  <a:srgbClr val="6D6E71"/>
                </a:solidFill>
                <a:latin typeface="+mj-lt"/>
                <a:cs typeface="Arial"/>
              </a:rPr>
              <a:t>Los </a:t>
            </a:r>
            <a:r>
              <a:rPr lang="es-CO" sz="1200" spc="-25" dirty="0">
                <a:solidFill>
                  <a:srgbClr val="6D6E71"/>
                </a:solidFill>
                <a:latin typeface="+mj-lt"/>
                <a:cs typeface="Arial"/>
              </a:rPr>
              <a:t>principios </a:t>
            </a:r>
            <a:r>
              <a:rPr lang="es-CO" sz="1200" spc="-45" dirty="0">
                <a:solidFill>
                  <a:srgbClr val="6D6E71"/>
                </a:solidFill>
                <a:latin typeface="+mj-lt"/>
                <a:cs typeface="Arial"/>
              </a:rPr>
              <a:t>que </a:t>
            </a:r>
            <a:r>
              <a:rPr lang="es-CO" sz="1200" spc="-70" dirty="0">
                <a:solidFill>
                  <a:srgbClr val="6D6E71"/>
                </a:solidFill>
                <a:latin typeface="+mj-lt"/>
                <a:cs typeface="Arial"/>
              </a:rPr>
              <a:t>a </a:t>
            </a:r>
            <a:r>
              <a:rPr lang="es-CO" sz="1200" spc="-30" dirty="0">
                <a:solidFill>
                  <a:srgbClr val="6D6E71"/>
                </a:solidFill>
                <a:latin typeface="+mj-lt"/>
                <a:cs typeface="Arial"/>
              </a:rPr>
              <a:t>continuación </a:t>
            </a:r>
            <a:r>
              <a:rPr lang="es-CO" sz="1200" spc="-55" dirty="0">
                <a:solidFill>
                  <a:srgbClr val="6D6E71"/>
                </a:solidFill>
                <a:latin typeface="+mj-lt"/>
                <a:cs typeface="Arial"/>
              </a:rPr>
              <a:t>se </a:t>
            </a:r>
            <a:r>
              <a:rPr lang="es-CO" sz="1200" spc="-40" dirty="0">
                <a:solidFill>
                  <a:srgbClr val="6D6E71"/>
                </a:solidFill>
                <a:latin typeface="+mj-lt"/>
                <a:cs typeface="Arial"/>
              </a:rPr>
              <a:t>señalan </a:t>
            </a:r>
            <a:r>
              <a:rPr lang="es-CO" sz="1200" spc="-35" dirty="0">
                <a:solidFill>
                  <a:srgbClr val="6D6E71"/>
                </a:solidFill>
                <a:latin typeface="+mj-lt"/>
                <a:cs typeface="Arial"/>
              </a:rPr>
              <a:t>son  reglas </a:t>
            </a:r>
            <a:r>
              <a:rPr lang="es-CO" sz="1200" spc="-50" dirty="0">
                <a:solidFill>
                  <a:srgbClr val="6D6E71"/>
                </a:solidFill>
                <a:latin typeface="+mj-lt"/>
                <a:cs typeface="Arial"/>
              </a:rPr>
              <a:t>de </a:t>
            </a:r>
            <a:r>
              <a:rPr lang="es-CO" sz="1200" spc="-30" dirty="0">
                <a:solidFill>
                  <a:srgbClr val="6D6E71"/>
                </a:solidFill>
                <a:latin typeface="+mj-lt"/>
                <a:cs typeface="Arial"/>
              </a:rPr>
              <a:t>la </a:t>
            </a:r>
            <a:r>
              <a:rPr lang="es-CO" sz="1200" spc="-35" dirty="0">
                <a:solidFill>
                  <a:srgbClr val="6D6E71"/>
                </a:solidFill>
                <a:latin typeface="+mj-lt"/>
                <a:cs typeface="Arial"/>
              </a:rPr>
              <a:t>organización </a:t>
            </a:r>
            <a:r>
              <a:rPr lang="es-CO" sz="1200" spc="-45" dirty="0">
                <a:solidFill>
                  <a:srgbClr val="6D6E71"/>
                </a:solidFill>
                <a:latin typeface="+mj-lt"/>
                <a:cs typeface="Arial"/>
              </a:rPr>
              <a:t>que </a:t>
            </a:r>
            <a:r>
              <a:rPr lang="es-CO" sz="1200" spc="-15" dirty="0">
                <a:solidFill>
                  <a:srgbClr val="6D6E71"/>
                </a:solidFill>
                <a:latin typeface="+mj-lt"/>
                <a:cs typeface="Arial"/>
              </a:rPr>
              <a:t>constituyen </a:t>
            </a:r>
            <a:r>
              <a:rPr lang="es-CO" sz="1200" spc="-5" dirty="0">
                <a:solidFill>
                  <a:srgbClr val="6D6E71"/>
                </a:solidFill>
                <a:latin typeface="+mj-lt"/>
                <a:cs typeface="Arial"/>
              </a:rPr>
              <a:t>fuente  </a:t>
            </a:r>
            <a:r>
              <a:rPr lang="es-CO" sz="1200" spc="-50" dirty="0">
                <a:solidFill>
                  <a:srgbClr val="6D6E71"/>
                </a:solidFill>
                <a:latin typeface="+mj-lt"/>
                <a:cs typeface="Arial"/>
              </a:rPr>
              <a:t>de </a:t>
            </a:r>
            <a:r>
              <a:rPr lang="es-CO" sz="1200" spc="-35" dirty="0">
                <a:solidFill>
                  <a:srgbClr val="6D6E71"/>
                </a:solidFill>
                <a:latin typeface="+mj-lt"/>
                <a:cs typeface="Arial"/>
              </a:rPr>
              <a:t>responsabilidad </a:t>
            </a:r>
            <a:r>
              <a:rPr lang="es-CO" sz="1200" spc="-25" dirty="0">
                <a:solidFill>
                  <a:srgbClr val="6D6E71"/>
                </a:solidFill>
                <a:latin typeface="+mj-lt"/>
                <a:cs typeface="Arial"/>
              </a:rPr>
              <a:t>y </a:t>
            </a:r>
            <a:r>
              <a:rPr lang="es-CO" sz="1200" spc="-50" dirty="0">
                <a:solidFill>
                  <a:srgbClr val="6D6E71"/>
                </a:solidFill>
                <a:latin typeface="+mj-lt"/>
                <a:cs typeface="Arial"/>
              </a:rPr>
              <a:t>guían </a:t>
            </a:r>
            <a:r>
              <a:rPr lang="es-CO" sz="1200" spc="-30" dirty="0">
                <a:solidFill>
                  <a:srgbClr val="6D6E71"/>
                </a:solidFill>
                <a:latin typeface="+mj-lt"/>
                <a:cs typeface="Arial"/>
              </a:rPr>
              <a:t>el </a:t>
            </a:r>
            <a:r>
              <a:rPr lang="es-CO" sz="1200" spc="-15" dirty="0">
                <a:solidFill>
                  <a:srgbClr val="6D6E71"/>
                </a:solidFill>
                <a:latin typeface="+mj-lt"/>
                <a:cs typeface="Arial"/>
              </a:rPr>
              <a:t>comportamiento  </a:t>
            </a:r>
            <a:r>
              <a:rPr lang="es-CO" sz="1200" spc="-40" dirty="0">
                <a:solidFill>
                  <a:srgbClr val="6D6E71"/>
                </a:solidFill>
                <a:latin typeface="+mj-lt"/>
                <a:cs typeface="Arial"/>
              </a:rPr>
              <a:t>esperado </a:t>
            </a:r>
            <a:r>
              <a:rPr lang="es-CO" sz="1200" spc="-50" dirty="0">
                <a:solidFill>
                  <a:srgbClr val="6D6E71"/>
                </a:solidFill>
                <a:latin typeface="+mj-lt"/>
                <a:cs typeface="Arial"/>
              </a:rPr>
              <a:t>de </a:t>
            </a:r>
            <a:r>
              <a:rPr lang="es-CO" sz="1200" spc="-25" dirty="0">
                <a:solidFill>
                  <a:srgbClr val="6D6E71"/>
                </a:solidFill>
                <a:latin typeface="+mj-lt"/>
                <a:cs typeface="Arial"/>
              </a:rPr>
              <a:t>los </a:t>
            </a:r>
            <a:r>
              <a:rPr lang="es-CO" sz="1200" spc="-15" dirty="0">
                <a:solidFill>
                  <a:srgbClr val="6D6E71"/>
                </a:solidFill>
                <a:latin typeface="+mj-lt"/>
                <a:cs typeface="Arial"/>
              </a:rPr>
              <a:t>destinatarios</a:t>
            </a:r>
            <a:r>
              <a:rPr lang="es-CO" sz="1200" spc="-254" dirty="0">
                <a:solidFill>
                  <a:srgbClr val="6D6E71"/>
                </a:solidFill>
                <a:latin typeface="+mj-lt"/>
                <a:cs typeface="Arial"/>
              </a:rPr>
              <a:t> </a:t>
            </a:r>
            <a:r>
              <a:rPr lang="es-CO" sz="1200" spc="-50" dirty="0">
                <a:solidFill>
                  <a:srgbClr val="6D6E71"/>
                </a:solidFill>
                <a:latin typeface="+mj-lt"/>
                <a:cs typeface="Arial"/>
              </a:rPr>
              <a:t>de </a:t>
            </a:r>
            <a:r>
              <a:rPr lang="es-CO" sz="1200" spc="-20" dirty="0">
                <a:solidFill>
                  <a:srgbClr val="6D6E71"/>
                </a:solidFill>
                <a:latin typeface="+mj-lt"/>
                <a:cs typeface="Arial"/>
              </a:rPr>
              <a:t>este </a:t>
            </a:r>
            <a:r>
              <a:rPr lang="es-CO" sz="1200" spc="-65" dirty="0">
                <a:solidFill>
                  <a:srgbClr val="6D6E71"/>
                </a:solidFill>
                <a:latin typeface="+mj-lt"/>
                <a:cs typeface="Arial"/>
              </a:rPr>
              <a:t>Código:</a:t>
            </a:r>
            <a:endParaRPr lang="es-CO" sz="1200" dirty="0">
              <a:latin typeface="+mj-lt"/>
              <a:cs typeface="Arial"/>
            </a:endParaRPr>
          </a:p>
          <a:p>
            <a:pPr marL="12700">
              <a:lnSpc>
                <a:spcPts val="1639"/>
              </a:lnSpc>
              <a:spcBef>
                <a:spcPts val="1010"/>
              </a:spcBef>
            </a:pPr>
            <a:r>
              <a:rPr lang="es-CO" sz="1400" b="1" i="1" spc="-5" dirty="0">
                <a:solidFill>
                  <a:srgbClr val="C01F3C"/>
                </a:solidFill>
                <a:latin typeface="+mj-lt"/>
                <a:cs typeface="Lato-HeavyItalic"/>
              </a:rPr>
              <a:t>INTEGRIDAD</a:t>
            </a:r>
            <a:endParaRPr lang="es-CO" sz="1400" dirty="0">
              <a:latin typeface="+mj-lt"/>
              <a:cs typeface="Lato-HeavyItalic"/>
            </a:endParaRPr>
          </a:p>
          <a:p>
            <a:pPr marL="12700" marR="5080" algn="just">
              <a:lnSpc>
                <a:spcPts val="1400"/>
              </a:lnSpc>
              <a:spcBef>
                <a:spcPts val="40"/>
              </a:spcBef>
            </a:pPr>
            <a:r>
              <a:rPr lang="es-CO" sz="1200" spc="-90" dirty="0">
                <a:solidFill>
                  <a:srgbClr val="6D6E71"/>
                </a:solidFill>
                <a:latin typeface="+mj-lt"/>
                <a:cs typeface="Arial"/>
              </a:rPr>
              <a:t>Es </a:t>
            </a:r>
            <a:r>
              <a:rPr lang="es-CO" sz="1200" spc="-30" dirty="0">
                <a:solidFill>
                  <a:srgbClr val="6D6E71"/>
                </a:solidFill>
                <a:latin typeface="+mj-lt"/>
                <a:cs typeface="Arial"/>
              </a:rPr>
              <a:t>el </a:t>
            </a:r>
            <a:r>
              <a:rPr lang="es-CO" sz="1200" spc="-15" dirty="0">
                <a:solidFill>
                  <a:srgbClr val="6D6E71"/>
                </a:solidFill>
                <a:latin typeface="+mj-lt"/>
                <a:cs typeface="Arial"/>
              </a:rPr>
              <a:t>comportamiento </a:t>
            </a:r>
            <a:r>
              <a:rPr lang="es-CO" sz="1200" spc="-45" dirty="0">
                <a:solidFill>
                  <a:srgbClr val="6D6E71"/>
                </a:solidFill>
                <a:latin typeface="+mj-lt"/>
                <a:cs typeface="Arial"/>
              </a:rPr>
              <a:t>que </a:t>
            </a:r>
            <a:r>
              <a:rPr lang="es-CO" sz="1200" spc="-35" dirty="0">
                <a:solidFill>
                  <a:srgbClr val="6D6E71"/>
                </a:solidFill>
                <a:latin typeface="+mj-lt"/>
                <a:cs typeface="Arial"/>
              </a:rPr>
              <a:t>nos </a:t>
            </a:r>
            <a:r>
              <a:rPr lang="es-CO" sz="1200" spc="-60" dirty="0">
                <a:solidFill>
                  <a:srgbClr val="6D6E71"/>
                </a:solidFill>
                <a:latin typeface="+mj-lt"/>
                <a:cs typeface="Arial"/>
              </a:rPr>
              <a:t>hace </a:t>
            </a:r>
            <a:r>
              <a:rPr lang="es-CO" sz="1200" spc="-30" dirty="0">
                <a:solidFill>
                  <a:srgbClr val="6D6E71"/>
                </a:solidFill>
                <a:latin typeface="+mj-lt"/>
                <a:cs typeface="Arial"/>
              </a:rPr>
              <a:t>visibles </a:t>
            </a:r>
            <a:r>
              <a:rPr lang="es-CO" sz="1200" spc="-40" dirty="0">
                <a:solidFill>
                  <a:srgbClr val="6D6E71"/>
                </a:solidFill>
                <a:latin typeface="+mj-lt"/>
                <a:cs typeface="Arial"/>
              </a:rPr>
              <a:t>como  personas</a:t>
            </a:r>
            <a:r>
              <a:rPr lang="es-CO" sz="1200" spc="-95" dirty="0">
                <a:solidFill>
                  <a:srgbClr val="6D6E71"/>
                </a:solidFill>
                <a:latin typeface="+mj-lt"/>
                <a:cs typeface="Arial"/>
              </a:rPr>
              <a:t> </a:t>
            </a:r>
            <a:r>
              <a:rPr lang="es-CO" sz="1200" spc="-30" dirty="0">
                <a:solidFill>
                  <a:srgbClr val="6D6E71"/>
                </a:solidFill>
                <a:latin typeface="+mj-lt"/>
                <a:cs typeface="Arial"/>
              </a:rPr>
              <a:t>rectas,</a:t>
            </a:r>
            <a:r>
              <a:rPr lang="es-CO" sz="1200" spc="-90" dirty="0">
                <a:solidFill>
                  <a:srgbClr val="6D6E71"/>
                </a:solidFill>
                <a:latin typeface="+mj-lt"/>
                <a:cs typeface="Arial"/>
              </a:rPr>
              <a:t> </a:t>
            </a:r>
            <a:r>
              <a:rPr lang="es-CO" sz="1200" spc="-40" dirty="0">
                <a:solidFill>
                  <a:srgbClr val="6D6E71"/>
                </a:solidFill>
                <a:latin typeface="+mj-lt"/>
                <a:cs typeface="Arial"/>
              </a:rPr>
              <a:t>leales,</a:t>
            </a:r>
            <a:r>
              <a:rPr lang="es-CO" sz="1200" spc="-90" dirty="0">
                <a:solidFill>
                  <a:srgbClr val="6D6E71"/>
                </a:solidFill>
                <a:latin typeface="+mj-lt"/>
                <a:cs typeface="Arial"/>
              </a:rPr>
              <a:t> </a:t>
            </a:r>
            <a:r>
              <a:rPr lang="es-CO" sz="1200" spc="-25" dirty="0">
                <a:solidFill>
                  <a:srgbClr val="6D6E71"/>
                </a:solidFill>
                <a:latin typeface="+mj-lt"/>
                <a:cs typeface="Arial"/>
              </a:rPr>
              <a:t>justas,</a:t>
            </a:r>
            <a:r>
              <a:rPr lang="es-CO" sz="1200" spc="-90" dirty="0">
                <a:solidFill>
                  <a:srgbClr val="6D6E71"/>
                </a:solidFill>
                <a:latin typeface="+mj-lt"/>
                <a:cs typeface="Arial"/>
              </a:rPr>
              <a:t> </a:t>
            </a:r>
            <a:r>
              <a:rPr lang="es-CO" sz="1200" spc="-25" dirty="0">
                <a:solidFill>
                  <a:srgbClr val="6D6E71"/>
                </a:solidFill>
                <a:latin typeface="+mj-lt"/>
                <a:cs typeface="Arial"/>
              </a:rPr>
              <a:t>objetivas,</a:t>
            </a:r>
            <a:r>
              <a:rPr lang="es-CO" sz="1200" spc="-90" dirty="0">
                <a:solidFill>
                  <a:srgbClr val="6D6E71"/>
                </a:solidFill>
                <a:latin typeface="+mj-lt"/>
                <a:cs typeface="Arial"/>
              </a:rPr>
              <a:t> </a:t>
            </a:r>
            <a:r>
              <a:rPr lang="es-CO" sz="1200" spc="-30" dirty="0">
                <a:solidFill>
                  <a:srgbClr val="6D6E71"/>
                </a:solidFill>
                <a:latin typeface="+mj-lt"/>
                <a:cs typeface="Arial"/>
              </a:rPr>
              <a:t>honestas</a:t>
            </a:r>
            <a:r>
              <a:rPr lang="es-CO" sz="1200" spc="-95" dirty="0">
                <a:solidFill>
                  <a:srgbClr val="6D6E71"/>
                </a:solidFill>
                <a:latin typeface="+mj-lt"/>
                <a:cs typeface="Arial"/>
              </a:rPr>
              <a:t> </a:t>
            </a:r>
            <a:r>
              <a:rPr lang="es-CO" sz="1200" spc="-25" dirty="0">
                <a:solidFill>
                  <a:srgbClr val="6D6E71"/>
                </a:solidFill>
                <a:latin typeface="+mj-lt"/>
                <a:cs typeface="Arial"/>
              </a:rPr>
              <a:t>y  </a:t>
            </a:r>
            <a:r>
              <a:rPr lang="es-CO" sz="1200" spc="-20" dirty="0">
                <a:solidFill>
                  <a:srgbClr val="6D6E71"/>
                </a:solidFill>
                <a:latin typeface="+mj-lt"/>
                <a:cs typeface="Arial"/>
              </a:rPr>
              <a:t>transparentes ante </a:t>
            </a:r>
            <a:r>
              <a:rPr lang="es-CO" sz="1200" spc="-30" dirty="0">
                <a:solidFill>
                  <a:srgbClr val="6D6E71"/>
                </a:solidFill>
                <a:latin typeface="+mj-lt"/>
                <a:cs typeface="Arial"/>
              </a:rPr>
              <a:t>la </a:t>
            </a:r>
            <a:r>
              <a:rPr lang="es-CO" sz="1200" spc="-40" dirty="0">
                <a:solidFill>
                  <a:srgbClr val="6D6E71"/>
                </a:solidFill>
                <a:latin typeface="+mj-lt"/>
                <a:cs typeface="Arial"/>
              </a:rPr>
              <a:t>empresa </a:t>
            </a:r>
            <a:r>
              <a:rPr lang="es-CO" sz="1200" spc="-25" dirty="0">
                <a:solidFill>
                  <a:srgbClr val="6D6E71"/>
                </a:solidFill>
                <a:latin typeface="+mj-lt"/>
                <a:cs typeface="Arial"/>
              </a:rPr>
              <a:t>y </a:t>
            </a:r>
            <a:r>
              <a:rPr lang="es-CO" sz="1200" spc="-30" dirty="0">
                <a:solidFill>
                  <a:srgbClr val="6D6E71"/>
                </a:solidFill>
                <a:latin typeface="+mj-lt"/>
                <a:cs typeface="Arial"/>
              </a:rPr>
              <a:t>la </a:t>
            </a:r>
            <a:r>
              <a:rPr lang="es-CO" sz="1200" spc="-50" dirty="0">
                <a:solidFill>
                  <a:srgbClr val="6D6E71"/>
                </a:solidFill>
                <a:latin typeface="+mj-lt"/>
                <a:cs typeface="Arial"/>
              </a:rPr>
              <a:t>sociedad. </a:t>
            </a:r>
            <a:r>
              <a:rPr lang="es-CO" sz="1200" spc="-65" dirty="0">
                <a:solidFill>
                  <a:srgbClr val="6D6E71"/>
                </a:solidFill>
                <a:latin typeface="+mj-lt"/>
                <a:cs typeface="Arial"/>
              </a:rPr>
              <a:t>Una  </a:t>
            </a:r>
            <a:r>
              <a:rPr lang="es-CO" sz="1200" spc="-40" dirty="0">
                <a:solidFill>
                  <a:srgbClr val="6D6E71"/>
                </a:solidFill>
                <a:latin typeface="+mj-lt"/>
                <a:cs typeface="Arial"/>
              </a:rPr>
              <a:t>persona </a:t>
            </a:r>
            <a:r>
              <a:rPr lang="es-CO" sz="1200" spc="-25" dirty="0">
                <a:solidFill>
                  <a:srgbClr val="6D6E71"/>
                </a:solidFill>
                <a:latin typeface="+mj-lt"/>
                <a:cs typeface="Arial"/>
              </a:rPr>
              <a:t>íntegra </a:t>
            </a:r>
            <a:r>
              <a:rPr lang="es-CO" sz="1200" spc="-35" dirty="0">
                <a:solidFill>
                  <a:srgbClr val="6D6E71"/>
                </a:solidFill>
                <a:latin typeface="+mj-lt"/>
                <a:cs typeface="Arial"/>
              </a:rPr>
              <a:t>actúa </a:t>
            </a:r>
            <a:r>
              <a:rPr lang="es-CO" sz="1200" spc="-45" dirty="0">
                <a:solidFill>
                  <a:srgbClr val="6D6E71"/>
                </a:solidFill>
                <a:latin typeface="+mj-lt"/>
                <a:cs typeface="Arial"/>
              </a:rPr>
              <a:t>en </a:t>
            </a:r>
            <a:r>
              <a:rPr lang="es-CO" sz="1200" spc="-5" dirty="0">
                <a:solidFill>
                  <a:srgbClr val="6D6E71"/>
                </a:solidFill>
                <a:latin typeface="+mj-lt"/>
                <a:cs typeface="Arial"/>
              </a:rPr>
              <a:t>forma </a:t>
            </a:r>
            <a:r>
              <a:rPr lang="es-CO" sz="1200" spc="-30" dirty="0">
                <a:solidFill>
                  <a:srgbClr val="6D6E71"/>
                </a:solidFill>
                <a:latin typeface="+mj-lt"/>
                <a:cs typeface="Arial"/>
              </a:rPr>
              <a:t>coherente </a:t>
            </a:r>
            <a:r>
              <a:rPr lang="es-CO" sz="1200" spc="-45" dirty="0">
                <a:solidFill>
                  <a:srgbClr val="6D6E71"/>
                </a:solidFill>
                <a:latin typeface="+mj-lt"/>
                <a:cs typeface="Arial"/>
              </a:rPr>
              <a:t>con </a:t>
            </a:r>
            <a:r>
              <a:rPr lang="es-CO" sz="1200" spc="-35" dirty="0">
                <a:solidFill>
                  <a:srgbClr val="6D6E71"/>
                </a:solidFill>
                <a:latin typeface="+mj-lt"/>
                <a:cs typeface="Arial"/>
              </a:rPr>
              <a:t>las  </a:t>
            </a:r>
            <a:r>
              <a:rPr lang="es-CO" sz="1200" spc="-30" dirty="0">
                <a:solidFill>
                  <a:srgbClr val="6D6E71"/>
                </a:solidFill>
                <a:latin typeface="+mj-lt"/>
                <a:cs typeface="Arial"/>
              </a:rPr>
              <a:t>características </a:t>
            </a:r>
            <a:r>
              <a:rPr lang="es-CO" sz="1200" spc="-25" dirty="0">
                <a:solidFill>
                  <a:srgbClr val="6D6E71"/>
                </a:solidFill>
                <a:latin typeface="+mj-lt"/>
                <a:cs typeface="Arial"/>
              </a:rPr>
              <a:t>referidas, </a:t>
            </a:r>
            <a:r>
              <a:rPr lang="es-CO" sz="1200" spc="-30" dirty="0">
                <a:solidFill>
                  <a:srgbClr val="6D6E71"/>
                </a:solidFill>
                <a:latin typeface="+mj-lt"/>
                <a:cs typeface="Arial"/>
              </a:rPr>
              <a:t>la </a:t>
            </a:r>
            <a:r>
              <a:rPr lang="es-CO" sz="1200" spc="-15" dirty="0">
                <a:solidFill>
                  <a:srgbClr val="6D6E71"/>
                </a:solidFill>
                <a:latin typeface="+mj-lt"/>
                <a:cs typeface="Arial"/>
              </a:rPr>
              <a:t>normativa interna </a:t>
            </a:r>
            <a:r>
              <a:rPr lang="es-CO" sz="1200" spc="-25" dirty="0">
                <a:solidFill>
                  <a:srgbClr val="6D6E71"/>
                </a:solidFill>
                <a:latin typeface="+mj-lt"/>
                <a:cs typeface="Arial"/>
              </a:rPr>
              <a:t>y  </a:t>
            </a:r>
            <a:r>
              <a:rPr lang="es-CO" sz="1200" spc="-50" dirty="0">
                <a:solidFill>
                  <a:srgbClr val="6D6E71"/>
                </a:solidFill>
                <a:latin typeface="+mj-lt"/>
                <a:cs typeface="Arial"/>
              </a:rPr>
              <a:t>externa</a:t>
            </a:r>
            <a:r>
              <a:rPr lang="es-CO" sz="1200" spc="-90" dirty="0">
                <a:solidFill>
                  <a:srgbClr val="6D6E71"/>
                </a:solidFill>
                <a:latin typeface="+mj-lt"/>
                <a:cs typeface="Arial"/>
              </a:rPr>
              <a:t> </a:t>
            </a:r>
            <a:r>
              <a:rPr lang="es-CO" sz="1200" spc="-65" dirty="0">
                <a:solidFill>
                  <a:srgbClr val="6D6E71"/>
                </a:solidFill>
                <a:latin typeface="+mj-lt"/>
                <a:cs typeface="Arial"/>
              </a:rPr>
              <a:t>aplicable,</a:t>
            </a:r>
            <a:r>
              <a:rPr lang="es-CO" sz="1200" spc="-90" dirty="0">
                <a:solidFill>
                  <a:srgbClr val="6D6E71"/>
                </a:solidFill>
                <a:latin typeface="+mj-lt"/>
                <a:cs typeface="Arial"/>
              </a:rPr>
              <a:t> </a:t>
            </a:r>
            <a:r>
              <a:rPr lang="es-CO" sz="1200" spc="-40" dirty="0">
                <a:solidFill>
                  <a:srgbClr val="6D6E71"/>
                </a:solidFill>
                <a:latin typeface="+mj-lt"/>
                <a:cs typeface="Arial"/>
              </a:rPr>
              <a:t>los</a:t>
            </a:r>
            <a:r>
              <a:rPr lang="es-CO" sz="1200" spc="-90" dirty="0">
                <a:solidFill>
                  <a:srgbClr val="6D6E71"/>
                </a:solidFill>
                <a:latin typeface="+mj-lt"/>
                <a:cs typeface="Arial"/>
              </a:rPr>
              <a:t> </a:t>
            </a:r>
            <a:r>
              <a:rPr lang="es-CO" sz="1200" spc="-50" dirty="0">
                <a:solidFill>
                  <a:srgbClr val="6D6E71"/>
                </a:solidFill>
                <a:latin typeface="+mj-lt"/>
                <a:cs typeface="Arial"/>
              </a:rPr>
              <a:t>principios</a:t>
            </a:r>
            <a:r>
              <a:rPr lang="es-CO" sz="1200" spc="-90" dirty="0">
                <a:solidFill>
                  <a:srgbClr val="6D6E71"/>
                </a:solidFill>
                <a:latin typeface="+mj-lt"/>
                <a:cs typeface="Arial"/>
              </a:rPr>
              <a:t> </a:t>
            </a:r>
            <a:r>
              <a:rPr lang="es-CO" sz="1200" spc="-25" dirty="0">
                <a:solidFill>
                  <a:srgbClr val="6D6E71"/>
                </a:solidFill>
                <a:latin typeface="+mj-lt"/>
                <a:cs typeface="Arial"/>
              </a:rPr>
              <a:t>y</a:t>
            </a:r>
            <a:r>
              <a:rPr lang="es-CO" sz="1200" spc="-90" dirty="0">
                <a:solidFill>
                  <a:srgbClr val="6D6E71"/>
                </a:solidFill>
                <a:latin typeface="+mj-lt"/>
                <a:cs typeface="Arial"/>
              </a:rPr>
              <a:t> </a:t>
            </a:r>
            <a:r>
              <a:rPr lang="es-CO" sz="1200" spc="-50" dirty="0">
                <a:solidFill>
                  <a:srgbClr val="6D6E71"/>
                </a:solidFill>
                <a:latin typeface="+mj-lt"/>
                <a:cs typeface="Arial"/>
              </a:rPr>
              <a:t>las</a:t>
            </a:r>
            <a:r>
              <a:rPr lang="es-CO" sz="1200" spc="-90" dirty="0">
                <a:solidFill>
                  <a:srgbClr val="6D6E71"/>
                </a:solidFill>
                <a:latin typeface="+mj-lt"/>
                <a:cs typeface="Arial"/>
              </a:rPr>
              <a:t> </a:t>
            </a:r>
            <a:r>
              <a:rPr lang="es-CO" sz="1200" spc="-55" dirty="0">
                <a:solidFill>
                  <a:srgbClr val="6D6E71"/>
                </a:solidFill>
                <a:latin typeface="+mj-lt"/>
                <a:cs typeface="Arial"/>
              </a:rPr>
              <a:t>reglas</a:t>
            </a:r>
            <a:r>
              <a:rPr lang="es-CO" sz="1200" spc="-90" dirty="0">
                <a:solidFill>
                  <a:srgbClr val="6D6E71"/>
                </a:solidFill>
                <a:latin typeface="+mj-lt"/>
                <a:cs typeface="Arial"/>
              </a:rPr>
              <a:t> </a:t>
            </a:r>
            <a:r>
              <a:rPr lang="es-CO" sz="1200" spc="-55" dirty="0">
                <a:solidFill>
                  <a:srgbClr val="6D6E71"/>
                </a:solidFill>
                <a:latin typeface="+mj-lt"/>
                <a:cs typeface="Arial"/>
              </a:rPr>
              <a:t>adoptados  </a:t>
            </a:r>
            <a:r>
              <a:rPr lang="es-CO" sz="1200" spc="-20" dirty="0">
                <a:solidFill>
                  <a:srgbClr val="6D6E71"/>
                </a:solidFill>
                <a:latin typeface="+mj-lt"/>
                <a:cs typeface="Arial"/>
              </a:rPr>
              <a:t>por </a:t>
            </a:r>
            <a:r>
              <a:rPr lang="es-CO" sz="1200" spc="-30" dirty="0">
                <a:solidFill>
                  <a:srgbClr val="6D6E71"/>
                </a:solidFill>
                <a:latin typeface="+mj-lt"/>
                <a:cs typeface="Arial"/>
              </a:rPr>
              <a:t>la </a:t>
            </a:r>
            <a:r>
              <a:rPr lang="es-CO" sz="1200" spc="-35" dirty="0">
                <a:solidFill>
                  <a:srgbClr val="6D6E71"/>
                </a:solidFill>
                <a:latin typeface="+mj-lt"/>
                <a:cs typeface="Arial"/>
              </a:rPr>
              <a:t>organización </a:t>
            </a:r>
            <a:r>
              <a:rPr lang="es-CO" sz="1200" spc="-40" dirty="0">
                <a:solidFill>
                  <a:srgbClr val="6D6E71"/>
                </a:solidFill>
                <a:latin typeface="+mj-lt"/>
                <a:cs typeface="Arial"/>
              </a:rPr>
              <a:t>para </a:t>
            </a:r>
            <a:r>
              <a:rPr lang="es-CO" sz="1200" spc="-25" dirty="0">
                <a:solidFill>
                  <a:srgbClr val="6D6E71"/>
                </a:solidFill>
                <a:latin typeface="+mj-lt"/>
                <a:cs typeface="Arial"/>
              </a:rPr>
              <a:t>prevenir </a:t>
            </a:r>
            <a:r>
              <a:rPr lang="es-CO" sz="1200" spc="-35" dirty="0">
                <a:solidFill>
                  <a:srgbClr val="6D6E71"/>
                </a:solidFill>
                <a:latin typeface="+mj-lt"/>
                <a:cs typeface="Arial"/>
              </a:rPr>
              <a:t>violaciones </a:t>
            </a:r>
            <a:r>
              <a:rPr lang="es-CO" sz="1200" spc="-70" dirty="0">
                <a:solidFill>
                  <a:srgbClr val="6D6E71"/>
                </a:solidFill>
                <a:latin typeface="+mj-lt"/>
                <a:cs typeface="Arial"/>
              </a:rPr>
              <a:t>a </a:t>
            </a:r>
            <a:r>
              <a:rPr lang="es-CO" sz="1200" spc="-25" dirty="0">
                <a:solidFill>
                  <a:srgbClr val="6D6E71"/>
                </a:solidFill>
                <a:latin typeface="+mj-lt"/>
                <a:cs typeface="Arial"/>
              </a:rPr>
              <a:t>los  </a:t>
            </a:r>
            <a:r>
              <a:rPr lang="es-CO" sz="1200" spc="-30" dirty="0">
                <a:solidFill>
                  <a:srgbClr val="6D6E71"/>
                </a:solidFill>
                <a:latin typeface="+mj-lt"/>
                <a:cs typeface="Arial"/>
              </a:rPr>
              <a:t>estándares </a:t>
            </a:r>
            <a:r>
              <a:rPr lang="es-CO" sz="1200" spc="-25" dirty="0">
                <a:solidFill>
                  <a:srgbClr val="6D6E71"/>
                </a:solidFill>
                <a:latin typeface="+mj-lt"/>
                <a:cs typeface="Arial"/>
              </a:rPr>
              <a:t>y </a:t>
            </a:r>
            <a:r>
              <a:rPr lang="es-CO" sz="1200" spc="-30" dirty="0">
                <a:solidFill>
                  <a:srgbClr val="6D6E71"/>
                </a:solidFill>
                <a:latin typeface="+mj-lt"/>
                <a:cs typeface="Arial"/>
              </a:rPr>
              <a:t>expectativas éticas </a:t>
            </a:r>
            <a:r>
              <a:rPr lang="es-CO" sz="1200" spc="-20" dirty="0">
                <a:solidFill>
                  <a:srgbClr val="6D6E71"/>
                </a:solidFill>
                <a:latin typeface="+mj-lt"/>
                <a:cs typeface="Arial"/>
              </a:rPr>
              <a:t>referidas </a:t>
            </a:r>
            <a:r>
              <a:rPr lang="es-CO" sz="1200" spc="-45" dirty="0">
                <a:solidFill>
                  <a:srgbClr val="6D6E71"/>
                </a:solidFill>
                <a:latin typeface="+mj-lt"/>
                <a:cs typeface="Arial"/>
              </a:rPr>
              <a:t>en </a:t>
            </a:r>
            <a:r>
              <a:rPr lang="es-CO" sz="1200" spc="-20" dirty="0">
                <a:solidFill>
                  <a:srgbClr val="6D6E71"/>
                </a:solidFill>
                <a:latin typeface="+mj-lt"/>
                <a:cs typeface="Arial"/>
              </a:rPr>
              <a:t>este  </a:t>
            </a:r>
            <a:r>
              <a:rPr lang="es-CO" sz="1200" spc="-65" dirty="0">
                <a:solidFill>
                  <a:srgbClr val="6D6E71"/>
                </a:solidFill>
                <a:latin typeface="+mj-lt"/>
                <a:cs typeface="Arial"/>
              </a:rPr>
              <a:t>Código. </a:t>
            </a:r>
            <a:r>
              <a:rPr lang="es-CO" sz="1200" spc="-30" dirty="0">
                <a:solidFill>
                  <a:srgbClr val="6D6E71"/>
                </a:solidFill>
                <a:latin typeface="+mj-lt"/>
                <a:cs typeface="Arial"/>
              </a:rPr>
              <a:t>Actuar </a:t>
            </a:r>
            <a:r>
              <a:rPr lang="es-CO" sz="1200" spc="-20" dirty="0">
                <a:solidFill>
                  <a:srgbClr val="6D6E71"/>
                </a:solidFill>
                <a:latin typeface="+mj-lt"/>
                <a:cs typeface="Arial"/>
              </a:rPr>
              <a:t>conforme </a:t>
            </a:r>
            <a:r>
              <a:rPr lang="es-CO" sz="1200" spc="-45" dirty="0">
                <a:solidFill>
                  <a:srgbClr val="6D6E71"/>
                </a:solidFill>
                <a:latin typeface="+mj-lt"/>
                <a:cs typeface="Arial"/>
              </a:rPr>
              <a:t>con </a:t>
            </a:r>
            <a:r>
              <a:rPr lang="es-CO" sz="1200" spc="-20" dirty="0">
                <a:solidFill>
                  <a:srgbClr val="6D6E71"/>
                </a:solidFill>
                <a:latin typeface="+mj-lt"/>
                <a:cs typeface="Arial"/>
              </a:rPr>
              <a:t>este </a:t>
            </a:r>
            <a:r>
              <a:rPr lang="es-CO" sz="1200" spc="-15" dirty="0">
                <a:solidFill>
                  <a:srgbClr val="6D6E71"/>
                </a:solidFill>
                <a:latin typeface="+mj-lt"/>
                <a:cs typeface="Arial"/>
              </a:rPr>
              <a:t>comportamiento  </a:t>
            </a:r>
            <a:r>
              <a:rPr lang="es-CO" sz="1200" spc="-35" dirty="0">
                <a:solidFill>
                  <a:srgbClr val="6D6E71"/>
                </a:solidFill>
                <a:latin typeface="+mj-lt"/>
                <a:cs typeface="Arial"/>
              </a:rPr>
              <a:t>nos </a:t>
            </a:r>
            <a:r>
              <a:rPr lang="es-CO" sz="1200" spc="-10" dirty="0">
                <a:solidFill>
                  <a:srgbClr val="6D6E71"/>
                </a:solidFill>
                <a:latin typeface="+mj-lt"/>
                <a:cs typeface="Arial"/>
              </a:rPr>
              <a:t>permite afirmar </a:t>
            </a:r>
            <a:r>
              <a:rPr lang="es-CO" sz="1200" spc="-45" dirty="0">
                <a:solidFill>
                  <a:srgbClr val="6D6E71"/>
                </a:solidFill>
                <a:latin typeface="+mj-lt"/>
                <a:cs typeface="Arial"/>
              </a:rPr>
              <a:t>que </a:t>
            </a:r>
            <a:r>
              <a:rPr lang="es-CO" sz="1200" spc="-30" dirty="0">
                <a:solidFill>
                  <a:srgbClr val="6D6E71"/>
                </a:solidFill>
                <a:latin typeface="+mj-lt"/>
                <a:cs typeface="Arial"/>
              </a:rPr>
              <a:t>no </a:t>
            </a:r>
            <a:r>
              <a:rPr lang="es-CO" sz="1200" spc="-55" dirty="0">
                <a:solidFill>
                  <a:srgbClr val="6D6E71"/>
                </a:solidFill>
                <a:latin typeface="+mj-lt"/>
                <a:cs typeface="Arial"/>
              </a:rPr>
              <a:t>se </a:t>
            </a:r>
            <a:r>
              <a:rPr lang="es-CO" sz="1200" spc="-10" dirty="0">
                <a:solidFill>
                  <a:srgbClr val="6D6E71"/>
                </a:solidFill>
                <a:latin typeface="+mj-lt"/>
                <a:cs typeface="Arial"/>
              </a:rPr>
              <a:t>toleran </a:t>
            </a:r>
            <a:r>
              <a:rPr lang="es-CO" sz="1200" spc="-25" dirty="0">
                <a:solidFill>
                  <a:srgbClr val="6D6E71"/>
                </a:solidFill>
                <a:latin typeface="+mj-lt"/>
                <a:cs typeface="Arial"/>
              </a:rPr>
              <a:t>los </a:t>
            </a:r>
            <a:r>
              <a:rPr lang="es-CO" sz="1200" spc="-30" dirty="0">
                <a:solidFill>
                  <a:srgbClr val="6D6E71"/>
                </a:solidFill>
                <a:latin typeface="+mj-lt"/>
                <a:cs typeface="Arial"/>
              </a:rPr>
              <a:t>actos </a:t>
            </a:r>
            <a:r>
              <a:rPr lang="es-CO" sz="1200" spc="-50" dirty="0">
                <a:solidFill>
                  <a:srgbClr val="6D6E71"/>
                </a:solidFill>
                <a:latin typeface="+mj-lt"/>
                <a:cs typeface="Arial"/>
              </a:rPr>
              <a:t>de  lavado </a:t>
            </a:r>
            <a:r>
              <a:rPr lang="es-CO" sz="1200" spc="-55" dirty="0">
                <a:solidFill>
                  <a:srgbClr val="6D6E71"/>
                </a:solidFill>
                <a:latin typeface="+mj-lt"/>
                <a:cs typeface="Arial"/>
              </a:rPr>
              <a:t>de </a:t>
            </a:r>
            <a:r>
              <a:rPr lang="es-CO" sz="1200" spc="-45" dirty="0">
                <a:solidFill>
                  <a:srgbClr val="6D6E71"/>
                </a:solidFill>
                <a:latin typeface="+mj-lt"/>
                <a:cs typeface="Arial"/>
              </a:rPr>
              <a:t>activos, financiación </a:t>
            </a:r>
            <a:r>
              <a:rPr lang="es-CO" sz="1200" spc="-40" dirty="0">
                <a:solidFill>
                  <a:srgbClr val="6D6E71"/>
                </a:solidFill>
                <a:latin typeface="+mj-lt"/>
                <a:cs typeface="Arial"/>
              </a:rPr>
              <a:t>del </a:t>
            </a:r>
            <a:r>
              <a:rPr lang="es-CO" sz="1200" spc="-25" dirty="0">
                <a:solidFill>
                  <a:srgbClr val="6D6E71"/>
                </a:solidFill>
                <a:latin typeface="+mj-lt"/>
                <a:cs typeface="Arial"/>
              </a:rPr>
              <a:t>terrorismo,</a:t>
            </a:r>
            <a:r>
              <a:rPr lang="es-CO" sz="1200" spc="-204" dirty="0">
                <a:solidFill>
                  <a:srgbClr val="6D6E71"/>
                </a:solidFill>
                <a:latin typeface="+mj-lt"/>
                <a:cs typeface="Arial"/>
              </a:rPr>
              <a:t> </a:t>
            </a:r>
            <a:r>
              <a:rPr lang="es-CO" sz="1200" spc="-45" dirty="0">
                <a:solidFill>
                  <a:srgbClr val="6D6E71"/>
                </a:solidFill>
                <a:latin typeface="+mj-lt"/>
                <a:cs typeface="Arial"/>
              </a:rPr>
              <a:t>fraude,  soborno </a:t>
            </a:r>
            <a:r>
              <a:rPr lang="es-CO" sz="1200" spc="-25" dirty="0">
                <a:solidFill>
                  <a:srgbClr val="6D6E71"/>
                </a:solidFill>
                <a:latin typeface="+mj-lt"/>
                <a:cs typeface="Arial"/>
              </a:rPr>
              <a:t>y </a:t>
            </a:r>
            <a:r>
              <a:rPr lang="es-CO" sz="1200" spc="-50" dirty="0">
                <a:solidFill>
                  <a:srgbClr val="6D6E71"/>
                </a:solidFill>
                <a:latin typeface="+mj-lt"/>
                <a:cs typeface="Arial"/>
              </a:rPr>
              <a:t>corrupción </a:t>
            </a:r>
            <a:r>
              <a:rPr lang="es-CO" sz="1200" spc="-55" dirty="0">
                <a:solidFill>
                  <a:srgbClr val="6D6E71"/>
                </a:solidFill>
                <a:latin typeface="+mj-lt"/>
                <a:cs typeface="Arial"/>
              </a:rPr>
              <a:t>(violaciones </a:t>
            </a:r>
            <a:r>
              <a:rPr lang="es-CO" sz="1200" spc="-70" dirty="0">
                <a:solidFill>
                  <a:srgbClr val="6D6E71"/>
                </a:solidFill>
                <a:latin typeface="+mj-lt"/>
                <a:cs typeface="Arial"/>
              </a:rPr>
              <a:t>a </a:t>
            </a:r>
            <a:r>
              <a:rPr lang="es-CO" sz="1200" spc="-75" dirty="0">
                <a:solidFill>
                  <a:srgbClr val="6D6E71"/>
                </a:solidFill>
                <a:latin typeface="+mj-lt"/>
                <a:cs typeface="Arial"/>
              </a:rPr>
              <a:t>Ley</a:t>
            </a:r>
            <a:r>
              <a:rPr lang="es-CO" sz="1200" spc="-225" dirty="0">
                <a:solidFill>
                  <a:srgbClr val="6D6E71"/>
                </a:solidFill>
                <a:latin typeface="+mj-lt"/>
                <a:cs typeface="Arial"/>
              </a:rPr>
              <a:t> </a:t>
            </a:r>
            <a:r>
              <a:rPr lang="es-CO" sz="1200" spc="-130" dirty="0">
                <a:solidFill>
                  <a:srgbClr val="6D6E71"/>
                </a:solidFill>
                <a:latin typeface="+mj-lt"/>
                <a:cs typeface="Arial"/>
              </a:rPr>
              <a:t>FCPA, </a:t>
            </a:r>
            <a:r>
              <a:rPr lang="es-CO" sz="1200" spc="-55" dirty="0">
                <a:solidFill>
                  <a:srgbClr val="6D6E71"/>
                </a:solidFill>
                <a:latin typeface="+mj-lt"/>
                <a:cs typeface="Arial"/>
              </a:rPr>
              <a:t>regalos  </a:t>
            </a:r>
            <a:r>
              <a:rPr lang="es-CO" sz="1200" spc="-25" dirty="0">
                <a:solidFill>
                  <a:srgbClr val="6D6E71"/>
                </a:solidFill>
                <a:latin typeface="+mj-lt"/>
                <a:cs typeface="Arial"/>
              </a:rPr>
              <a:t>y </a:t>
            </a:r>
            <a:r>
              <a:rPr lang="es-CO" sz="1200" spc="-35" dirty="0">
                <a:solidFill>
                  <a:srgbClr val="6D6E71"/>
                </a:solidFill>
                <a:latin typeface="+mj-lt"/>
                <a:cs typeface="Arial"/>
              </a:rPr>
              <a:t>atenciones, </a:t>
            </a:r>
            <a:r>
              <a:rPr lang="es-CO" sz="1200" spc="-15" dirty="0">
                <a:solidFill>
                  <a:srgbClr val="6D6E71"/>
                </a:solidFill>
                <a:latin typeface="+mj-lt"/>
                <a:cs typeface="Arial"/>
              </a:rPr>
              <a:t>conflictos </a:t>
            </a:r>
            <a:r>
              <a:rPr lang="es-CO" sz="1200" spc="-50" dirty="0">
                <a:solidFill>
                  <a:srgbClr val="6D6E71"/>
                </a:solidFill>
                <a:latin typeface="+mj-lt"/>
                <a:cs typeface="Arial"/>
              </a:rPr>
              <a:t>de </a:t>
            </a:r>
            <a:r>
              <a:rPr lang="es-CO" sz="1200" spc="-25" dirty="0">
                <a:solidFill>
                  <a:srgbClr val="6D6E71"/>
                </a:solidFill>
                <a:latin typeface="+mj-lt"/>
                <a:cs typeface="Arial"/>
              </a:rPr>
              <a:t>interés) </a:t>
            </a:r>
            <a:r>
              <a:rPr lang="es-CO" sz="1200" spc="-15" dirty="0">
                <a:solidFill>
                  <a:srgbClr val="6D6E71"/>
                </a:solidFill>
                <a:latin typeface="+mj-lt"/>
                <a:cs typeface="Arial"/>
              </a:rPr>
              <a:t>ni </a:t>
            </a:r>
            <a:r>
              <a:rPr lang="es-CO" sz="1200" spc="-35" dirty="0">
                <a:solidFill>
                  <a:srgbClr val="6D6E71"/>
                </a:solidFill>
                <a:latin typeface="+mj-lt"/>
                <a:cs typeface="Arial"/>
              </a:rPr>
              <a:t>las conductas  </a:t>
            </a:r>
            <a:r>
              <a:rPr lang="es-CO" sz="1200" spc="-45" dirty="0">
                <a:solidFill>
                  <a:srgbClr val="6D6E71"/>
                </a:solidFill>
                <a:latin typeface="+mj-lt"/>
                <a:cs typeface="Arial"/>
              </a:rPr>
              <a:t>que </a:t>
            </a:r>
            <a:r>
              <a:rPr lang="es-CO" sz="1200" dirty="0">
                <a:solidFill>
                  <a:srgbClr val="6D6E71"/>
                </a:solidFill>
                <a:latin typeface="+mj-lt"/>
                <a:cs typeface="Arial"/>
              </a:rPr>
              <a:t>falten </a:t>
            </a:r>
            <a:r>
              <a:rPr lang="es-CO" sz="1200" spc="-70" dirty="0">
                <a:solidFill>
                  <a:srgbClr val="6D6E71"/>
                </a:solidFill>
                <a:latin typeface="+mj-lt"/>
                <a:cs typeface="Arial"/>
              </a:rPr>
              <a:t>a </a:t>
            </a:r>
            <a:r>
              <a:rPr lang="es-CO" sz="1200" spc="-30" dirty="0">
                <a:solidFill>
                  <a:srgbClr val="6D6E71"/>
                </a:solidFill>
                <a:latin typeface="+mj-lt"/>
                <a:cs typeface="Arial"/>
              </a:rPr>
              <a:t>la</a:t>
            </a:r>
            <a:r>
              <a:rPr lang="es-CO" sz="1200" spc="-170" dirty="0">
                <a:solidFill>
                  <a:srgbClr val="6D6E71"/>
                </a:solidFill>
                <a:latin typeface="+mj-lt"/>
                <a:cs typeface="Arial"/>
              </a:rPr>
              <a:t> </a:t>
            </a:r>
            <a:r>
              <a:rPr lang="es-CO" sz="1200" spc="-35" dirty="0">
                <a:solidFill>
                  <a:srgbClr val="6D6E71"/>
                </a:solidFill>
                <a:latin typeface="+mj-lt"/>
                <a:cs typeface="Arial"/>
              </a:rPr>
              <a:t>ética.</a:t>
            </a:r>
            <a:endParaRPr lang="es-CO" sz="1200" dirty="0">
              <a:latin typeface="+mj-lt"/>
              <a:cs typeface="Arial"/>
            </a:endParaRPr>
          </a:p>
          <a:p>
            <a:pPr marL="12700">
              <a:lnSpc>
                <a:spcPts val="1639"/>
              </a:lnSpc>
              <a:spcBef>
                <a:spcPts val="919"/>
              </a:spcBef>
            </a:pPr>
            <a:r>
              <a:rPr lang="es-CO" sz="1400" b="1" i="1" dirty="0">
                <a:solidFill>
                  <a:srgbClr val="C01F3C"/>
                </a:solidFill>
                <a:latin typeface="+mj-lt"/>
                <a:cs typeface="Lato-HeavyItalic"/>
              </a:rPr>
              <a:t>RESPONSABILIDAD</a:t>
            </a:r>
            <a:endParaRPr lang="es-CO" sz="1400" dirty="0">
              <a:latin typeface="+mj-lt"/>
              <a:cs typeface="Lato-HeavyItalic"/>
            </a:endParaRPr>
          </a:p>
          <a:p>
            <a:pPr marL="12700" marR="5080" algn="just">
              <a:lnSpc>
                <a:spcPts val="1400"/>
              </a:lnSpc>
              <a:spcBef>
                <a:spcPts val="40"/>
              </a:spcBef>
            </a:pPr>
            <a:r>
              <a:rPr lang="es-CO" sz="1200" spc="-95" dirty="0">
                <a:solidFill>
                  <a:srgbClr val="6D6E71"/>
                </a:solidFill>
                <a:latin typeface="+mj-lt"/>
                <a:cs typeface="Arial"/>
              </a:rPr>
              <a:t>Es </a:t>
            </a:r>
            <a:r>
              <a:rPr lang="es-CO" sz="1200" spc="-35" dirty="0">
                <a:solidFill>
                  <a:srgbClr val="6D6E71"/>
                </a:solidFill>
                <a:latin typeface="+mj-lt"/>
                <a:cs typeface="Arial"/>
              </a:rPr>
              <a:t>la </a:t>
            </a:r>
            <a:r>
              <a:rPr lang="es-CO" sz="1200" spc="-40" dirty="0">
                <a:solidFill>
                  <a:srgbClr val="6D6E71"/>
                </a:solidFill>
                <a:latin typeface="+mj-lt"/>
                <a:cs typeface="Arial"/>
              </a:rPr>
              <a:t>obligación </a:t>
            </a:r>
            <a:r>
              <a:rPr lang="es-CO" sz="1200" spc="-20" dirty="0">
                <a:solidFill>
                  <a:srgbClr val="6D6E71"/>
                </a:solidFill>
                <a:latin typeface="+mj-lt"/>
                <a:cs typeface="Arial"/>
              </a:rPr>
              <a:t>moral </a:t>
            </a:r>
            <a:r>
              <a:rPr lang="es-CO" sz="1200" spc="-50" dirty="0">
                <a:solidFill>
                  <a:srgbClr val="6D6E71"/>
                </a:solidFill>
                <a:latin typeface="+mj-lt"/>
                <a:cs typeface="Arial"/>
              </a:rPr>
              <a:t>de hacer </a:t>
            </a:r>
            <a:r>
              <a:rPr lang="es-CO" sz="1200" spc="-30" dirty="0">
                <a:solidFill>
                  <a:srgbClr val="6D6E71"/>
                </a:solidFill>
                <a:latin typeface="+mj-lt"/>
                <a:cs typeface="Arial"/>
              </a:rPr>
              <a:t>el </a:t>
            </a:r>
            <a:r>
              <a:rPr lang="es-CO" sz="1200" spc="-20" dirty="0">
                <a:solidFill>
                  <a:srgbClr val="6D6E71"/>
                </a:solidFill>
                <a:latin typeface="+mj-lt"/>
                <a:cs typeface="Arial"/>
              </a:rPr>
              <a:t>mejor </a:t>
            </a:r>
            <a:r>
              <a:rPr lang="es-CO" sz="1200" spc="-35" dirty="0">
                <a:solidFill>
                  <a:srgbClr val="6D6E71"/>
                </a:solidFill>
                <a:latin typeface="+mj-lt"/>
                <a:cs typeface="Arial"/>
              </a:rPr>
              <a:t>esfuerzo  </a:t>
            </a:r>
            <a:r>
              <a:rPr lang="es-CO" sz="1200" spc="-45" dirty="0">
                <a:solidFill>
                  <a:srgbClr val="6D6E71"/>
                </a:solidFill>
                <a:latin typeface="+mj-lt"/>
                <a:cs typeface="Arial"/>
              </a:rPr>
              <a:t>para </a:t>
            </a:r>
            <a:r>
              <a:rPr lang="es-CO" sz="1200" spc="-50" dirty="0">
                <a:solidFill>
                  <a:srgbClr val="6D6E71"/>
                </a:solidFill>
                <a:latin typeface="+mj-lt"/>
                <a:cs typeface="Arial"/>
              </a:rPr>
              <a:t>alcanzar </a:t>
            </a:r>
            <a:r>
              <a:rPr lang="es-CO" sz="1200" spc="-30" dirty="0">
                <a:solidFill>
                  <a:srgbClr val="6D6E71"/>
                </a:solidFill>
                <a:latin typeface="+mj-lt"/>
                <a:cs typeface="Arial"/>
              </a:rPr>
              <a:t>los </a:t>
            </a:r>
            <a:r>
              <a:rPr lang="es-CO" sz="1200" spc="-25" dirty="0">
                <a:solidFill>
                  <a:srgbClr val="6D6E71"/>
                </a:solidFill>
                <a:latin typeface="+mj-lt"/>
                <a:cs typeface="Arial"/>
              </a:rPr>
              <a:t>objetivos </a:t>
            </a:r>
            <a:r>
              <a:rPr lang="es-CO" sz="1200" spc="-35" dirty="0">
                <a:solidFill>
                  <a:srgbClr val="6D6E71"/>
                </a:solidFill>
                <a:latin typeface="+mj-lt"/>
                <a:cs typeface="Arial"/>
              </a:rPr>
              <a:t>empresariales </a:t>
            </a:r>
            <a:r>
              <a:rPr lang="es-CO" sz="1200" spc="-25" dirty="0">
                <a:solidFill>
                  <a:srgbClr val="6D6E71"/>
                </a:solidFill>
                <a:latin typeface="+mj-lt"/>
                <a:cs typeface="Arial"/>
              </a:rPr>
              <a:t>y  </a:t>
            </a:r>
            <a:r>
              <a:rPr lang="es-CO" sz="1200" spc="-30" dirty="0">
                <a:solidFill>
                  <a:srgbClr val="6D6E71"/>
                </a:solidFill>
                <a:latin typeface="+mj-lt"/>
                <a:cs typeface="Arial"/>
              </a:rPr>
              <a:t>garantizar el </a:t>
            </a:r>
            <a:r>
              <a:rPr lang="es-CO" sz="1200" spc="-35" dirty="0">
                <a:solidFill>
                  <a:srgbClr val="6D6E71"/>
                </a:solidFill>
                <a:latin typeface="+mj-lt"/>
                <a:cs typeface="Arial"/>
              </a:rPr>
              <a:t>manejo </a:t>
            </a:r>
            <a:r>
              <a:rPr lang="es-CO" sz="1200" spc="-20" dirty="0">
                <a:solidFill>
                  <a:srgbClr val="6D6E71"/>
                </a:solidFill>
                <a:latin typeface="+mj-lt"/>
                <a:cs typeface="Arial"/>
              </a:rPr>
              <a:t>eficiente </a:t>
            </a:r>
            <a:r>
              <a:rPr lang="es-CO" sz="1200" spc="-50" dirty="0">
                <a:solidFill>
                  <a:srgbClr val="6D6E71"/>
                </a:solidFill>
                <a:latin typeface="+mj-lt"/>
                <a:cs typeface="Arial"/>
              </a:rPr>
              <a:t>de </a:t>
            </a:r>
            <a:r>
              <a:rPr lang="es-CO" sz="1200" spc="-30" dirty="0">
                <a:solidFill>
                  <a:srgbClr val="6D6E71"/>
                </a:solidFill>
                <a:latin typeface="+mj-lt"/>
                <a:cs typeface="Arial"/>
              </a:rPr>
              <a:t>los </a:t>
            </a:r>
            <a:r>
              <a:rPr lang="es-CO" sz="1200" spc="-45" dirty="0">
                <a:solidFill>
                  <a:srgbClr val="6D6E71"/>
                </a:solidFill>
                <a:latin typeface="+mj-lt"/>
                <a:cs typeface="Arial"/>
              </a:rPr>
              <a:t>recursos. </a:t>
            </a:r>
            <a:r>
              <a:rPr lang="es-CO" sz="1200" spc="-100" dirty="0">
                <a:solidFill>
                  <a:srgbClr val="6D6E71"/>
                </a:solidFill>
                <a:latin typeface="+mj-lt"/>
                <a:cs typeface="Arial"/>
              </a:rPr>
              <a:t>Con  </a:t>
            </a:r>
            <a:r>
              <a:rPr lang="es-CO" sz="1200" spc="-60" dirty="0">
                <a:solidFill>
                  <a:srgbClr val="6D6E71"/>
                </a:solidFill>
                <a:latin typeface="+mj-lt"/>
                <a:cs typeface="Arial"/>
              </a:rPr>
              <a:t>base </a:t>
            </a:r>
            <a:r>
              <a:rPr lang="es-CO" sz="1200" spc="-45" dirty="0">
                <a:solidFill>
                  <a:srgbClr val="6D6E71"/>
                </a:solidFill>
                <a:latin typeface="+mj-lt"/>
                <a:cs typeface="Arial"/>
              </a:rPr>
              <a:t>en </a:t>
            </a:r>
            <a:r>
              <a:rPr lang="es-CO" sz="1200" spc="-25" dirty="0">
                <a:solidFill>
                  <a:srgbClr val="6D6E71"/>
                </a:solidFill>
                <a:latin typeface="+mj-lt"/>
                <a:cs typeface="Arial"/>
              </a:rPr>
              <a:t>este </a:t>
            </a:r>
            <a:r>
              <a:rPr lang="es-CO" sz="1200" spc="-35" dirty="0">
                <a:solidFill>
                  <a:srgbClr val="6D6E71"/>
                </a:solidFill>
                <a:latin typeface="+mj-lt"/>
                <a:cs typeface="Arial"/>
              </a:rPr>
              <a:t>principio, </a:t>
            </a:r>
            <a:r>
              <a:rPr lang="es-CO" sz="1200" spc="-55" dirty="0">
                <a:solidFill>
                  <a:srgbClr val="6D6E71"/>
                </a:solidFill>
                <a:latin typeface="+mj-lt"/>
                <a:cs typeface="Arial"/>
              </a:rPr>
              <a:t>es </a:t>
            </a:r>
            <a:r>
              <a:rPr lang="es-CO" sz="1200" spc="-20" dirty="0">
                <a:solidFill>
                  <a:srgbClr val="6D6E71"/>
                </a:solidFill>
                <a:latin typeface="+mj-lt"/>
                <a:cs typeface="Arial"/>
              </a:rPr>
              <a:t>obligatorio </a:t>
            </a:r>
            <a:r>
              <a:rPr lang="es-CO" sz="1200" spc="-50" dirty="0">
                <a:solidFill>
                  <a:srgbClr val="6D6E71"/>
                </a:solidFill>
                <a:latin typeface="+mj-lt"/>
                <a:cs typeface="Arial"/>
              </a:rPr>
              <a:t>hacer </a:t>
            </a:r>
            <a:r>
              <a:rPr lang="es-CO" sz="1200" spc="-10" dirty="0">
                <a:solidFill>
                  <a:srgbClr val="6D6E71"/>
                </a:solidFill>
                <a:latin typeface="+mj-lt"/>
                <a:cs typeface="Arial"/>
              </a:rPr>
              <a:t>todo </a:t>
            </a:r>
            <a:r>
              <a:rPr lang="es-CO" sz="1200" spc="-20" dirty="0">
                <a:solidFill>
                  <a:srgbClr val="6D6E71"/>
                </a:solidFill>
                <a:latin typeface="+mj-lt"/>
                <a:cs typeface="Arial"/>
              </a:rPr>
              <a:t>lo  </a:t>
            </a:r>
            <a:r>
              <a:rPr lang="es-CO" sz="1200" spc="-15" dirty="0">
                <a:solidFill>
                  <a:srgbClr val="6D6E71"/>
                </a:solidFill>
                <a:latin typeface="+mj-lt"/>
                <a:cs typeface="Arial"/>
              </a:rPr>
              <a:t>pertinente</a:t>
            </a:r>
            <a:r>
              <a:rPr lang="es-CO" sz="1200" spc="-125" dirty="0">
                <a:solidFill>
                  <a:srgbClr val="6D6E71"/>
                </a:solidFill>
                <a:latin typeface="+mj-lt"/>
                <a:cs typeface="Arial"/>
              </a:rPr>
              <a:t> </a:t>
            </a:r>
            <a:r>
              <a:rPr lang="es-CO" sz="1200" spc="-45" dirty="0">
                <a:solidFill>
                  <a:srgbClr val="6D6E71"/>
                </a:solidFill>
                <a:latin typeface="+mj-lt"/>
                <a:cs typeface="Arial"/>
              </a:rPr>
              <a:t>para</a:t>
            </a:r>
            <a:r>
              <a:rPr lang="es-CO" sz="1200" spc="-120" dirty="0">
                <a:solidFill>
                  <a:srgbClr val="6D6E71"/>
                </a:solidFill>
                <a:latin typeface="+mj-lt"/>
                <a:cs typeface="Arial"/>
              </a:rPr>
              <a:t> </a:t>
            </a:r>
            <a:r>
              <a:rPr lang="es-CO" sz="1200" spc="-30" dirty="0">
                <a:solidFill>
                  <a:srgbClr val="6D6E71"/>
                </a:solidFill>
                <a:latin typeface="+mj-lt"/>
                <a:cs typeface="Arial"/>
              </a:rPr>
              <a:t>desarrollar</a:t>
            </a:r>
            <a:r>
              <a:rPr lang="es-CO" sz="1200" spc="-120" dirty="0">
                <a:solidFill>
                  <a:srgbClr val="6D6E71"/>
                </a:solidFill>
                <a:latin typeface="+mj-lt"/>
                <a:cs typeface="Arial"/>
              </a:rPr>
              <a:t> </a:t>
            </a:r>
            <a:r>
              <a:rPr lang="es-CO" sz="1200" spc="-40" dirty="0">
                <a:solidFill>
                  <a:srgbClr val="6D6E71"/>
                </a:solidFill>
                <a:latin typeface="+mj-lt"/>
                <a:cs typeface="Arial"/>
              </a:rPr>
              <a:t>las</a:t>
            </a:r>
            <a:r>
              <a:rPr lang="es-CO" sz="1200" spc="-120" dirty="0">
                <a:solidFill>
                  <a:srgbClr val="6D6E71"/>
                </a:solidFill>
                <a:latin typeface="+mj-lt"/>
                <a:cs typeface="Arial"/>
              </a:rPr>
              <a:t> </a:t>
            </a:r>
            <a:r>
              <a:rPr lang="es-CO" sz="1200" spc="-35" dirty="0">
                <a:solidFill>
                  <a:srgbClr val="6D6E71"/>
                </a:solidFill>
                <a:latin typeface="+mj-lt"/>
                <a:cs typeface="Arial"/>
              </a:rPr>
              <a:t>actividades</a:t>
            </a:r>
            <a:r>
              <a:rPr lang="es-CO" sz="1200" spc="-120" dirty="0">
                <a:solidFill>
                  <a:srgbClr val="6D6E71"/>
                </a:solidFill>
                <a:latin typeface="+mj-lt"/>
                <a:cs typeface="Arial"/>
              </a:rPr>
              <a:t> </a:t>
            </a:r>
            <a:r>
              <a:rPr lang="es-CO" sz="1200" spc="-50" dirty="0">
                <a:solidFill>
                  <a:srgbClr val="6D6E71"/>
                </a:solidFill>
                <a:latin typeface="+mj-lt"/>
                <a:cs typeface="Arial"/>
              </a:rPr>
              <a:t>asignadas  </a:t>
            </a:r>
            <a:r>
              <a:rPr lang="es-CO" sz="1200" spc="-25" dirty="0">
                <a:solidFill>
                  <a:srgbClr val="6D6E71"/>
                </a:solidFill>
                <a:latin typeface="+mj-lt"/>
                <a:cs typeface="Arial"/>
              </a:rPr>
              <a:t>y </a:t>
            </a:r>
            <a:r>
              <a:rPr lang="es-CO" sz="1200" spc="-40" dirty="0">
                <a:solidFill>
                  <a:srgbClr val="6D6E71"/>
                </a:solidFill>
                <a:latin typeface="+mj-lt"/>
                <a:cs typeface="Arial"/>
              </a:rPr>
              <a:t>las </a:t>
            </a:r>
            <a:r>
              <a:rPr lang="es-CO" sz="1200" spc="-20" dirty="0">
                <a:solidFill>
                  <a:srgbClr val="6D6E71"/>
                </a:solidFill>
                <a:latin typeface="+mj-lt"/>
                <a:cs typeface="Arial"/>
              </a:rPr>
              <a:t>metas  </a:t>
            </a:r>
            <a:r>
              <a:rPr lang="es-CO" sz="1200" spc="-50" dirty="0">
                <a:solidFill>
                  <a:srgbClr val="6D6E71"/>
                </a:solidFill>
                <a:latin typeface="+mj-lt"/>
                <a:cs typeface="Arial"/>
              </a:rPr>
              <a:t>de </a:t>
            </a:r>
            <a:r>
              <a:rPr lang="es-CO" sz="1200" spc="-35" dirty="0">
                <a:solidFill>
                  <a:srgbClr val="6D6E71"/>
                </a:solidFill>
                <a:latin typeface="+mj-lt"/>
                <a:cs typeface="Arial"/>
              </a:rPr>
              <a:t>la </a:t>
            </a:r>
            <a:r>
              <a:rPr lang="es-CO" sz="1200" spc="-55" dirty="0">
                <a:solidFill>
                  <a:srgbClr val="6D6E71"/>
                </a:solidFill>
                <a:latin typeface="+mj-lt"/>
                <a:cs typeface="Arial"/>
              </a:rPr>
              <a:t>compañía, </a:t>
            </a:r>
            <a:r>
              <a:rPr lang="es-CO" sz="1200" spc="-50" dirty="0">
                <a:solidFill>
                  <a:srgbClr val="6D6E71"/>
                </a:solidFill>
                <a:latin typeface="+mj-lt"/>
                <a:cs typeface="Arial"/>
              </a:rPr>
              <a:t>acogiendo </a:t>
            </a:r>
            <a:r>
              <a:rPr lang="es-CO" sz="1200" spc="-40" dirty="0">
                <a:solidFill>
                  <a:srgbClr val="6D6E71"/>
                </a:solidFill>
                <a:latin typeface="+mj-lt"/>
                <a:cs typeface="Arial"/>
              </a:rPr>
              <a:t>las  disposiciones </a:t>
            </a:r>
            <a:r>
              <a:rPr lang="es-CO" sz="1200" spc="-45" dirty="0">
                <a:solidFill>
                  <a:srgbClr val="6D6E71"/>
                </a:solidFill>
                <a:latin typeface="+mj-lt"/>
                <a:cs typeface="Arial"/>
              </a:rPr>
              <a:t>aplicables</a:t>
            </a:r>
            <a:r>
              <a:rPr lang="es-CO" sz="1200" spc="240" dirty="0">
                <a:solidFill>
                  <a:srgbClr val="6D6E71"/>
                </a:solidFill>
                <a:latin typeface="+mj-lt"/>
                <a:cs typeface="Arial"/>
              </a:rPr>
              <a:t> </a:t>
            </a:r>
            <a:r>
              <a:rPr lang="es-CO" sz="1200" spc="-35" dirty="0">
                <a:solidFill>
                  <a:srgbClr val="6D6E71"/>
                </a:solidFill>
                <a:latin typeface="+mj-lt"/>
                <a:cs typeface="Arial"/>
              </a:rPr>
              <a:t>contenidas </a:t>
            </a:r>
            <a:r>
              <a:rPr lang="es-CO" sz="1200" spc="-45" dirty="0">
                <a:solidFill>
                  <a:srgbClr val="6D6E71"/>
                </a:solidFill>
                <a:latin typeface="+mj-lt"/>
                <a:cs typeface="Arial"/>
              </a:rPr>
              <a:t>en  </a:t>
            </a:r>
            <a:r>
              <a:rPr lang="es-CO" sz="1200" spc="-35" dirty="0">
                <a:solidFill>
                  <a:srgbClr val="6D6E71"/>
                </a:solidFill>
                <a:latin typeface="+mj-lt"/>
                <a:cs typeface="Arial"/>
              </a:rPr>
              <a:t>la  Constitución </a:t>
            </a:r>
            <a:r>
              <a:rPr lang="es-CO" sz="1200" spc="-40" dirty="0">
                <a:solidFill>
                  <a:srgbClr val="6D6E71"/>
                </a:solidFill>
                <a:latin typeface="+mj-lt"/>
                <a:cs typeface="Arial"/>
              </a:rPr>
              <a:t>Política, las leyes </a:t>
            </a:r>
            <a:r>
              <a:rPr lang="es-CO" sz="1200" spc="-45" dirty="0">
                <a:solidFill>
                  <a:srgbClr val="6D6E71"/>
                </a:solidFill>
                <a:latin typeface="+mj-lt"/>
                <a:cs typeface="Arial"/>
              </a:rPr>
              <a:t>nacionales </a:t>
            </a:r>
            <a:r>
              <a:rPr lang="es-CO" sz="1200" spc="-25" dirty="0">
                <a:solidFill>
                  <a:srgbClr val="6D6E71"/>
                </a:solidFill>
                <a:latin typeface="+mj-lt"/>
                <a:cs typeface="Arial"/>
              </a:rPr>
              <a:t>y  </a:t>
            </a:r>
            <a:r>
              <a:rPr lang="es-CO" sz="1200" spc="-35" dirty="0">
                <a:solidFill>
                  <a:srgbClr val="6D6E71"/>
                </a:solidFill>
                <a:latin typeface="+mj-lt"/>
                <a:cs typeface="Arial"/>
              </a:rPr>
              <a:t>extranjeras, la </a:t>
            </a:r>
            <a:r>
              <a:rPr lang="es-CO" sz="1200" spc="-30" dirty="0">
                <a:solidFill>
                  <a:srgbClr val="6D6E71"/>
                </a:solidFill>
                <a:latin typeface="+mj-lt"/>
                <a:cs typeface="Arial"/>
              </a:rPr>
              <a:t>reglamentación </a:t>
            </a:r>
            <a:r>
              <a:rPr lang="es-CO" sz="1200" spc="-25" dirty="0">
                <a:solidFill>
                  <a:srgbClr val="6D6E71"/>
                </a:solidFill>
                <a:latin typeface="+mj-lt"/>
                <a:cs typeface="Arial"/>
              </a:rPr>
              <a:t>interna, </a:t>
            </a:r>
            <a:r>
              <a:rPr lang="es-CO" sz="1200" spc="-65" dirty="0">
                <a:solidFill>
                  <a:srgbClr val="6D6E71"/>
                </a:solidFill>
                <a:latin typeface="+mj-lt"/>
                <a:cs typeface="Arial"/>
              </a:rPr>
              <a:t>así </a:t>
            </a:r>
            <a:r>
              <a:rPr lang="es-CO" sz="1200" spc="-45" dirty="0">
                <a:solidFill>
                  <a:srgbClr val="6D6E71"/>
                </a:solidFill>
                <a:latin typeface="+mj-lt"/>
                <a:cs typeface="Arial"/>
              </a:rPr>
              <a:t>como  </a:t>
            </a:r>
            <a:r>
              <a:rPr lang="es-CO" sz="1200" spc="-35" dirty="0">
                <a:solidFill>
                  <a:srgbClr val="6D6E71"/>
                </a:solidFill>
                <a:latin typeface="+mj-lt"/>
                <a:cs typeface="Arial"/>
              </a:rPr>
              <a:t>adoptando </a:t>
            </a:r>
            <a:r>
              <a:rPr lang="es-CO" sz="1200" spc="-30" dirty="0">
                <a:solidFill>
                  <a:srgbClr val="6D6E71"/>
                </a:solidFill>
                <a:latin typeface="+mj-lt"/>
                <a:cs typeface="Arial"/>
              </a:rPr>
              <a:t>el </a:t>
            </a:r>
            <a:r>
              <a:rPr lang="es-CO" sz="1200" spc="-40" dirty="0">
                <a:solidFill>
                  <a:srgbClr val="6D6E71"/>
                </a:solidFill>
                <a:latin typeface="+mj-lt"/>
                <a:cs typeface="Arial"/>
              </a:rPr>
              <a:t>Sistema </a:t>
            </a:r>
            <a:r>
              <a:rPr lang="es-CO" sz="1200" spc="-50" dirty="0">
                <a:solidFill>
                  <a:srgbClr val="6D6E71"/>
                </a:solidFill>
                <a:latin typeface="+mj-lt"/>
                <a:cs typeface="Arial"/>
              </a:rPr>
              <a:t>de </a:t>
            </a:r>
            <a:r>
              <a:rPr lang="es-CO" sz="1200" spc="-35" dirty="0">
                <a:solidFill>
                  <a:srgbClr val="6D6E71"/>
                </a:solidFill>
                <a:latin typeface="+mj-lt"/>
                <a:cs typeface="Arial"/>
              </a:rPr>
              <a:t>Control </a:t>
            </a:r>
            <a:r>
              <a:rPr lang="es-CO" sz="1200" spc="-25" dirty="0">
                <a:solidFill>
                  <a:srgbClr val="6D6E71"/>
                </a:solidFill>
                <a:latin typeface="+mj-lt"/>
                <a:cs typeface="Arial"/>
              </a:rPr>
              <a:t>Interno. </a:t>
            </a:r>
            <a:r>
              <a:rPr lang="es-CO" sz="1200" spc="-45" dirty="0">
                <a:solidFill>
                  <a:srgbClr val="6D6E71"/>
                </a:solidFill>
                <a:latin typeface="+mj-lt"/>
                <a:cs typeface="Arial"/>
              </a:rPr>
              <a:t>Bajo </a:t>
            </a:r>
            <a:r>
              <a:rPr lang="es-CO" sz="1200" spc="-25" dirty="0">
                <a:solidFill>
                  <a:srgbClr val="6D6E71"/>
                </a:solidFill>
                <a:latin typeface="+mj-lt"/>
                <a:cs typeface="Arial"/>
              </a:rPr>
              <a:t>este  </a:t>
            </a:r>
            <a:r>
              <a:rPr lang="es-CO" sz="1200" spc="-35" dirty="0">
                <a:solidFill>
                  <a:srgbClr val="6D6E71"/>
                </a:solidFill>
                <a:latin typeface="+mj-lt"/>
                <a:cs typeface="Arial"/>
              </a:rPr>
              <a:t>principio, </a:t>
            </a:r>
            <a:r>
              <a:rPr lang="es-CO" sz="1200" spc="-55" dirty="0">
                <a:solidFill>
                  <a:srgbClr val="6D6E71"/>
                </a:solidFill>
                <a:latin typeface="+mj-lt"/>
                <a:cs typeface="Arial"/>
              </a:rPr>
              <a:t>se </a:t>
            </a:r>
            <a:r>
              <a:rPr lang="es-CO" sz="1200" spc="-45" dirty="0">
                <a:solidFill>
                  <a:srgbClr val="6D6E71"/>
                </a:solidFill>
                <a:latin typeface="+mj-lt"/>
                <a:cs typeface="Arial"/>
              </a:rPr>
              <a:t>asumen  </a:t>
            </a:r>
            <a:r>
              <a:rPr lang="es-CO" sz="1200" spc="-40" dirty="0">
                <a:solidFill>
                  <a:srgbClr val="6D6E71"/>
                </a:solidFill>
                <a:latin typeface="+mj-lt"/>
                <a:cs typeface="Arial"/>
              </a:rPr>
              <a:t>las </a:t>
            </a:r>
            <a:r>
              <a:rPr lang="es-CO" sz="1200" spc="-55" dirty="0">
                <a:solidFill>
                  <a:srgbClr val="6D6E71"/>
                </a:solidFill>
                <a:latin typeface="+mj-lt"/>
                <a:cs typeface="Arial"/>
              </a:rPr>
              <a:t>consecuencias </a:t>
            </a:r>
            <a:r>
              <a:rPr lang="es-CO" sz="1200" spc="-50" dirty="0">
                <a:solidFill>
                  <a:srgbClr val="6D6E71"/>
                </a:solidFill>
                <a:latin typeface="+mj-lt"/>
                <a:cs typeface="Arial"/>
              </a:rPr>
              <a:t>de </a:t>
            </a:r>
            <a:r>
              <a:rPr lang="es-CO" sz="1200" spc="-40" dirty="0">
                <a:solidFill>
                  <a:srgbClr val="6D6E71"/>
                </a:solidFill>
                <a:latin typeface="+mj-lt"/>
                <a:cs typeface="Arial"/>
              </a:rPr>
              <a:t>las  </a:t>
            </a:r>
            <a:r>
              <a:rPr lang="es-CO" sz="1200" spc="-45" dirty="0">
                <a:solidFill>
                  <a:srgbClr val="6D6E71"/>
                </a:solidFill>
                <a:latin typeface="+mj-lt"/>
                <a:cs typeface="Arial"/>
              </a:rPr>
              <a:t>decisiones</a:t>
            </a:r>
            <a:r>
              <a:rPr lang="es-CO" sz="1200" spc="240" dirty="0">
                <a:solidFill>
                  <a:srgbClr val="6D6E71"/>
                </a:solidFill>
                <a:latin typeface="+mj-lt"/>
                <a:cs typeface="Arial"/>
              </a:rPr>
              <a:t> </a:t>
            </a:r>
            <a:r>
              <a:rPr lang="es-CO" sz="1200" spc="-50" dirty="0">
                <a:solidFill>
                  <a:srgbClr val="6D6E71"/>
                </a:solidFill>
                <a:latin typeface="+mj-lt"/>
                <a:cs typeface="Arial"/>
              </a:rPr>
              <a:t>que </a:t>
            </a:r>
            <a:r>
              <a:rPr lang="es-CO" sz="1200" spc="-55" dirty="0">
                <a:solidFill>
                  <a:srgbClr val="6D6E71"/>
                </a:solidFill>
                <a:latin typeface="+mj-lt"/>
                <a:cs typeface="Arial"/>
              </a:rPr>
              <a:t>se </a:t>
            </a:r>
            <a:r>
              <a:rPr lang="es-CO" sz="1200" spc="-35" dirty="0">
                <a:solidFill>
                  <a:srgbClr val="6D6E71"/>
                </a:solidFill>
                <a:latin typeface="+mj-lt"/>
                <a:cs typeface="Arial"/>
              </a:rPr>
              <a:t>adoptan, </a:t>
            </a:r>
            <a:r>
              <a:rPr lang="es-CO" sz="1200" spc="-65" dirty="0">
                <a:solidFill>
                  <a:srgbClr val="6D6E71"/>
                </a:solidFill>
                <a:latin typeface="+mj-lt"/>
                <a:cs typeface="Arial"/>
              </a:rPr>
              <a:t>así </a:t>
            </a:r>
            <a:r>
              <a:rPr lang="es-CO" sz="1200" spc="-40" dirty="0">
                <a:solidFill>
                  <a:srgbClr val="6D6E71"/>
                </a:solidFill>
                <a:latin typeface="+mj-lt"/>
                <a:cs typeface="Arial"/>
              </a:rPr>
              <a:t>como </a:t>
            </a:r>
            <a:r>
              <a:rPr lang="es-CO" sz="1200" spc="-50" dirty="0">
                <a:solidFill>
                  <a:srgbClr val="6D6E71"/>
                </a:solidFill>
                <a:latin typeface="+mj-lt"/>
                <a:cs typeface="Arial"/>
              </a:rPr>
              <a:t>de </a:t>
            </a:r>
            <a:r>
              <a:rPr lang="es-CO" sz="1200" spc="-40" dirty="0">
                <a:solidFill>
                  <a:srgbClr val="6D6E71"/>
                </a:solidFill>
                <a:latin typeface="+mj-lt"/>
                <a:cs typeface="Arial"/>
              </a:rPr>
              <a:t>las  </a:t>
            </a:r>
            <a:r>
              <a:rPr lang="es-CO" sz="1200" spc="-35" dirty="0">
                <a:solidFill>
                  <a:srgbClr val="6D6E71"/>
                </a:solidFill>
                <a:latin typeface="+mj-lt"/>
                <a:cs typeface="Arial"/>
              </a:rPr>
              <a:t>omisiones </a:t>
            </a:r>
            <a:r>
              <a:rPr lang="es-CO" sz="1200" spc="-25" dirty="0">
                <a:solidFill>
                  <a:srgbClr val="6D6E71"/>
                </a:solidFill>
                <a:latin typeface="+mj-lt"/>
                <a:cs typeface="Arial"/>
              </a:rPr>
              <a:t>y</a:t>
            </a:r>
            <a:r>
              <a:rPr lang="es-CO" sz="1200" spc="-114" dirty="0">
                <a:solidFill>
                  <a:srgbClr val="6D6E71"/>
                </a:solidFill>
                <a:latin typeface="+mj-lt"/>
                <a:cs typeface="Arial"/>
              </a:rPr>
              <a:t> </a:t>
            </a:r>
            <a:r>
              <a:rPr lang="es-CO" sz="1200" spc="-30" dirty="0">
                <a:solidFill>
                  <a:srgbClr val="6D6E71"/>
                </a:solidFill>
                <a:latin typeface="+mj-lt"/>
                <a:cs typeface="Arial"/>
              </a:rPr>
              <a:t>extralimitaciones.</a:t>
            </a:r>
            <a:endParaRPr lang="es-CO" sz="1200" dirty="0">
              <a:latin typeface="+mj-lt"/>
              <a:cs typeface="Arial"/>
            </a:endParaRPr>
          </a:p>
        </p:txBody>
      </p:sp>
      <p:sp>
        <p:nvSpPr>
          <p:cNvPr id="3" name="object 3"/>
          <p:cNvSpPr txBox="1">
            <a:spLocks noGrp="1"/>
          </p:cNvSpPr>
          <p:nvPr>
            <p:ph type="title"/>
          </p:nvPr>
        </p:nvSpPr>
        <p:spPr>
          <a:xfrm>
            <a:off x="669775" y="172027"/>
            <a:ext cx="2356485" cy="1198405"/>
          </a:xfrm>
          <a:prstGeom prst="rect">
            <a:avLst/>
          </a:prstGeom>
        </p:spPr>
        <p:txBody>
          <a:bodyPr vert="horz" wrap="square" lIns="0" tIns="69215" rIns="0" bIns="0" rtlCol="0">
            <a:spAutoFit/>
          </a:bodyPr>
          <a:lstStyle/>
          <a:p>
            <a:pPr marL="12700" marR="5080">
              <a:lnSpc>
                <a:spcPts val="2190"/>
              </a:lnSpc>
              <a:spcBef>
                <a:spcPts val="545"/>
              </a:spcBef>
            </a:pPr>
            <a:r>
              <a:rPr lang="es-CO" sz="2200" spc="-10" dirty="0">
                <a:solidFill>
                  <a:srgbClr val="801327"/>
                </a:solidFill>
                <a:latin typeface="+mj-lt"/>
              </a:rPr>
              <a:t>Principios </a:t>
            </a:r>
            <a:r>
              <a:rPr lang="es-CO" sz="2200" dirty="0">
                <a:solidFill>
                  <a:srgbClr val="801327"/>
                </a:solidFill>
                <a:latin typeface="+mj-lt"/>
              </a:rPr>
              <a:t>éticos  </a:t>
            </a:r>
            <a:r>
              <a:rPr lang="es-CO" sz="2200" spc="-5" dirty="0">
                <a:latin typeface="+mj-lt"/>
              </a:rPr>
              <a:t>de </a:t>
            </a:r>
            <a:r>
              <a:rPr lang="es-CO" sz="2200" spc="-15" dirty="0">
                <a:latin typeface="+mj-lt"/>
              </a:rPr>
              <a:t>Ecopetrol </a:t>
            </a:r>
            <a:r>
              <a:rPr lang="es-CO" sz="2200" dirty="0">
                <a:latin typeface="+mj-lt"/>
              </a:rPr>
              <a:t>y </a:t>
            </a:r>
            <a:r>
              <a:rPr lang="es-CO" sz="2200" spc="-5" dirty="0">
                <a:latin typeface="+mj-lt"/>
              </a:rPr>
              <a:t>su  </a:t>
            </a:r>
            <a:r>
              <a:rPr lang="es-CO" sz="2200" spc="-10" dirty="0">
                <a:latin typeface="+mj-lt"/>
              </a:rPr>
              <a:t>Grupo</a:t>
            </a:r>
            <a:r>
              <a:rPr lang="es-CO" sz="2200" spc="-70" dirty="0">
                <a:latin typeface="+mj-lt"/>
              </a:rPr>
              <a:t> </a:t>
            </a:r>
            <a:r>
              <a:rPr lang="es-CO" sz="2200" spc="-5" dirty="0">
                <a:latin typeface="+mj-lt"/>
              </a:rPr>
              <a:t>Empresarial</a:t>
            </a:r>
            <a:endParaRPr lang="es-CO" sz="2200" dirty="0">
              <a:latin typeface="+mj-lt"/>
            </a:endParaRPr>
          </a:p>
        </p:txBody>
      </p:sp>
      <p:sp>
        <p:nvSpPr>
          <p:cNvPr id="4" name="object 4"/>
          <p:cNvSpPr txBox="1"/>
          <p:nvPr/>
        </p:nvSpPr>
        <p:spPr>
          <a:xfrm>
            <a:off x="4283227" y="243284"/>
            <a:ext cx="3552834" cy="7825219"/>
          </a:xfrm>
          <a:prstGeom prst="rect">
            <a:avLst/>
          </a:prstGeom>
        </p:spPr>
        <p:txBody>
          <a:bodyPr vert="horz" wrap="square" lIns="0" tIns="12700" rIns="0" bIns="0" rtlCol="0">
            <a:spAutoFit/>
          </a:bodyPr>
          <a:lstStyle/>
          <a:p>
            <a:pPr marL="12700">
              <a:lnSpc>
                <a:spcPts val="1639"/>
              </a:lnSpc>
              <a:spcBef>
                <a:spcPts val="100"/>
              </a:spcBef>
            </a:pPr>
            <a:r>
              <a:rPr lang="es-CO" sz="1400" b="1" i="1" dirty="0">
                <a:solidFill>
                  <a:srgbClr val="C01F3C"/>
                </a:solidFill>
                <a:latin typeface="+mj-lt"/>
                <a:cs typeface="Lato-HeavyItalic"/>
              </a:rPr>
              <a:t>RESPETO</a:t>
            </a:r>
            <a:endParaRPr lang="es-CO" sz="1400" dirty="0">
              <a:latin typeface="+mj-lt"/>
              <a:cs typeface="Lato-HeavyItalic"/>
            </a:endParaRPr>
          </a:p>
          <a:p>
            <a:pPr marL="12700" marR="5080" algn="just">
              <a:lnSpc>
                <a:spcPts val="1400"/>
              </a:lnSpc>
              <a:spcBef>
                <a:spcPts val="40"/>
              </a:spcBef>
            </a:pPr>
            <a:r>
              <a:rPr lang="es-CO" sz="1200" spc="-90" dirty="0">
                <a:solidFill>
                  <a:srgbClr val="6D6E71"/>
                </a:solidFill>
                <a:latin typeface="+mj-lt"/>
                <a:cs typeface="Arial"/>
              </a:rPr>
              <a:t>Es la capacidad de aceptar y reconocer las diferencias que se tienen con los demás. A partir de este principio se protegen los derechos humanos, fundamentales y sociales, y se propende por reconocer al otro sin distinción de sexo, orientación, raza, origen nacional o familiar, lengua, religión, opinión política o filosófica, situación de discapacidad, condición económica, fisionomía, características genéticas, nivel educativo, característica socio cultural, diferencia de pensamiento, expresión, forma de ser o cualquier otra situación que vaya en contravía de la política de diversidad e inclusión adoptados por Esenttia. En virtud de este principio, se actúa en forma cordial, sin hacer discriminaciones ni dar malos tratos o agredir a los demás, no se habla mal del otro, ni se afecta la imagen de las personas, ni de la Empresa.</a:t>
            </a:r>
            <a:endParaRPr lang="es-CO" sz="1200" dirty="0">
              <a:latin typeface="+mj-lt"/>
              <a:cs typeface="Arial"/>
            </a:endParaRPr>
          </a:p>
          <a:p>
            <a:pPr marL="12700">
              <a:lnSpc>
                <a:spcPts val="1639"/>
              </a:lnSpc>
              <a:spcBef>
                <a:spcPts val="720"/>
              </a:spcBef>
            </a:pPr>
            <a:r>
              <a:rPr lang="es-CO" sz="1400" b="1" i="1" dirty="0">
                <a:solidFill>
                  <a:srgbClr val="C01F3C"/>
                </a:solidFill>
                <a:latin typeface="+mj-lt"/>
                <a:cs typeface="Lato-HeavyItalic"/>
              </a:rPr>
              <a:t>COMPROMISO CON LA</a:t>
            </a:r>
            <a:r>
              <a:rPr lang="es-CO" sz="1400" b="1" i="1" spc="-25" dirty="0">
                <a:solidFill>
                  <a:srgbClr val="C01F3C"/>
                </a:solidFill>
                <a:latin typeface="+mj-lt"/>
                <a:cs typeface="Lato-HeavyItalic"/>
              </a:rPr>
              <a:t> </a:t>
            </a:r>
            <a:r>
              <a:rPr lang="es-CO" sz="1400" b="1" i="1" spc="-5" dirty="0">
                <a:solidFill>
                  <a:srgbClr val="C01F3C"/>
                </a:solidFill>
                <a:latin typeface="+mj-lt"/>
                <a:cs typeface="Lato-HeavyItalic"/>
              </a:rPr>
              <a:t>VIDA</a:t>
            </a:r>
            <a:endParaRPr lang="es-CO" sz="1400" dirty="0">
              <a:latin typeface="+mj-lt"/>
              <a:cs typeface="Lato-HeavyItalic"/>
            </a:endParaRPr>
          </a:p>
          <a:p>
            <a:pPr marL="12700" marR="5080" algn="just">
              <a:lnSpc>
                <a:spcPts val="1400"/>
              </a:lnSpc>
              <a:spcBef>
                <a:spcPts val="40"/>
              </a:spcBef>
            </a:pPr>
            <a:r>
              <a:rPr lang="es-CO" sz="1200" spc="-70" dirty="0">
                <a:solidFill>
                  <a:srgbClr val="6D6E71"/>
                </a:solidFill>
                <a:latin typeface="+mj-lt"/>
                <a:cs typeface="Arial"/>
              </a:rPr>
              <a:t>Son </a:t>
            </a:r>
            <a:r>
              <a:rPr lang="es-CO" sz="1200" spc="-35" dirty="0">
                <a:solidFill>
                  <a:srgbClr val="6D6E71"/>
                </a:solidFill>
                <a:latin typeface="+mj-lt"/>
                <a:cs typeface="Arial"/>
              </a:rPr>
              <a:t>las </a:t>
            </a:r>
            <a:r>
              <a:rPr lang="es-CO" sz="1200" spc="-50" dirty="0">
                <a:solidFill>
                  <a:srgbClr val="6D6E71"/>
                </a:solidFill>
                <a:latin typeface="+mj-lt"/>
                <a:cs typeface="Arial"/>
              </a:rPr>
              <a:t>acciones de </a:t>
            </a:r>
            <a:r>
              <a:rPr lang="es-CO" sz="1200" spc="-30" dirty="0">
                <a:solidFill>
                  <a:srgbClr val="6D6E71"/>
                </a:solidFill>
                <a:latin typeface="+mj-lt"/>
                <a:cs typeface="Arial"/>
              </a:rPr>
              <a:t>autocuidado </a:t>
            </a:r>
            <a:r>
              <a:rPr lang="es-CO" sz="1200" spc="-10" dirty="0">
                <a:solidFill>
                  <a:srgbClr val="6D6E71"/>
                </a:solidFill>
                <a:latin typeface="+mj-lt"/>
                <a:cs typeface="Arial"/>
              </a:rPr>
              <a:t>dentro </a:t>
            </a:r>
            <a:r>
              <a:rPr lang="es-CO" sz="1200" spc="-25" dirty="0">
                <a:solidFill>
                  <a:srgbClr val="6D6E71"/>
                </a:solidFill>
                <a:latin typeface="+mj-lt"/>
                <a:cs typeface="Arial"/>
              </a:rPr>
              <a:t>y </a:t>
            </a:r>
            <a:r>
              <a:rPr lang="es-CO" sz="1200" spc="-20" dirty="0">
                <a:solidFill>
                  <a:srgbClr val="6D6E71"/>
                </a:solidFill>
                <a:latin typeface="+mj-lt"/>
                <a:cs typeface="Arial"/>
              </a:rPr>
              <a:t>fuera </a:t>
            </a:r>
            <a:r>
              <a:rPr lang="es-CO" sz="1200" spc="-30" dirty="0">
                <a:solidFill>
                  <a:srgbClr val="6D6E71"/>
                </a:solidFill>
                <a:latin typeface="+mj-lt"/>
                <a:cs typeface="Arial"/>
              </a:rPr>
              <a:t>del  </a:t>
            </a:r>
            <a:r>
              <a:rPr lang="es-CO" sz="1200" spc="-25" dirty="0">
                <a:solidFill>
                  <a:srgbClr val="6D6E71"/>
                </a:solidFill>
                <a:latin typeface="+mj-lt"/>
                <a:cs typeface="Arial"/>
              </a:rPr>
              <a:t>trabajo, </a:t>
            </a:r>
            <a:r>
              <a:rPr lang="es-CO" sz="1200" spc="-40" dirty="0">
                <a:solidFill>
                  <a:srgbClr val="6D6E71"/>
                </a:solidFill>
                <a:latin typeface="+mj-lt"/>
                <a:cs typeface="Arial"/>
              </a:rPr>
              <a:t>aplicando </a:t>
            </a:r>
            <a:r>
              <a:rPr lang="es-CO" sz="1200" spc="-35" dirty="0">
                <a:solidFill>
                  <a:srgbClr val="6D6E71"/>
                </a:solidFill>
                <a:latin typeface="+mj-lt"/>
                <a:cs typeface="Arial"/>
              </a:rPr>
              <a:t>las reglas </a:t>
            </a:r>
            <a:r>
              <a:rPr lang="es-CO" sz="1200" spc="-50" dirty="0">
                <a:solidFill>
                  <a:srgbClr val="6D6E71"/>
                </a:solidFill>
                <a:latin typeface="+mj-lt"/>
                <a:cs typeface="Arial"/>
              </a:rPr>
              <a:t>de </a:t>
            </a:r>
            <a:r>
              <a:rPr lang="es-CO" sz="1200" spc="-40" dirty="0">
                <a:solidFill>
                  <a:srgbClr val="6D6E71"/>
                </a:solidFill>
                <a:latin typeface="+mj-lt"/>
                <a:cs typeface="Arial"/>
              </a:rPr>
              <a:t>higiene, </a:t>
            </a:r>
            <a:r>
              <a:rPr lang="es-CO" sz="1200" spc="-35" dirty="0">
                <a:solidFill>
                  <a:srgbClr val="6D6E71"/>
                </a:solidFill>
                <a:latin typeface="+mj-lt"/>
                <a:cs typeface="Arial"/>
              </a:rPr>
              <a:t>seguridad </a:t>
            </a:r>
            <a:r>
              <a:rPr lang="es-CO" sz="1200" spc="-25" dirty="0">
                <a:solidFill>
                  <a:srgbClr val="6D6E71"/>
                </a:solidFill>
                <a:latin typeface="+mj-lt"/>
                <a:cs typeface="Arial"/>
              </a:rPr>
              <a:t>y  </a:t>
            </a:r>
            <a:r>
              <a:rPr lang="es-CO" sz="1200" spc="-30" dirty="0">
                <a:solidFill>
                  <a:srgbClr val="6D6E71"/>
                </a:solidFill>
                <a:latin typeface="+mj-lt"/>
                <a:cs typeface="Arial"/>
              </a:rPr>
              <a:t>medio </a:t>
            </a:r>
            <a:r>
              <a:rPr lang="es-CO" sz="1200" spc="-25" dirty="0">
                <a:solidFill>
                  <a:srgbClr val="6D6E71"/>
                </a:solidFill>
                <a:latin typeface="+mj-lt"/>
                <a:cs typeface="Arial"/>
              </a:rPr>
              <a:t>ambiente </a:t>
            </a:r>
            <a:r>
              <a:rPr lang="es-CO" sz="1200" spc="-45" dirty="0">
                <a:solidFill>
                  <a:srgbClr val="6D6E71"/>
                </a:solidFill>
                <a:latin typeface="+mj-lt"/>
                <a:cs typeface="Arial"/>
              </a:rPr>
              <a:t>que </a:t>
            </a:r>
            <a:r>
              <a:rPr lang="es-CO" sz="1200" spc="-35" dirty="0">
                <a:solidFill>
                  <a:srgbClr val="6D6E71"/>
                </a:solidFill>
                <a:latin typeface="+mj-lt"/>
                <a:cs typeface="Arial"/>
              </a:rPr>
              <a:t>nos </a:t>
            </a:r>
            <a:r>
              <a:rPr lang="es-CO" sz="1200" spc="-45" dirty="0">
                <a:solidFill>
                  <a:srgbClr val="6D6E71"/>
                </a:solidFill>
                <a:latin typeface="+mj-lt"/>
                <a:cs typeface="Arial"/>
              </a:rPr>
              <a:t>señala </a:t>
            </a:r>
            <a:r>
              <a:rPr lang="es-CO" sz="1200" spc="-35" dirty="0">
                <a:solidFill>
                  <a:srgbClr val="6D6E71"/>
                </a:solidFill>
                <a:latin typeface="+mj-lt"/>
                <a:cs typeface="Arial"/>
              </a:rPr>
              <a:t>Esenttia, </a:t>
            </a:r>
            <a:r>
              <a:rPr lang="es-CO" sz="1200" spc="-40" dirty="0">
                <a:solidFill>
                  <a:srgbClr val="6D6E71"/>
                </a:solidFill>
                <a:latin typeface="+mj-lt"/>
                <a:cs typeface="Arial"/>
              </a:rPr>
              <a:t>como </a:t>
            </a:r>
            <a:r>
              <a:rPr lang="es-CO" sz="1200" spc="-30" dirty="0">
                <a:solidFill>
                  <a:srgbClr val="6D6E71"/>
                </a:solidFill>
                <a:latin typeface="+mj-lt"/>
                <a:cs typeface="Arial"/>
              </a:rPr>
              <a:t>un  </a:t>
            </a:r>
            <a:r>
              <a:rPr lang="es-CO" sz="1200" spc="-35" dirty="0">
                <a:solidFill>
                  <a:srgbClr val="6D6E71"/>
                </a:solidFill>
                <a:latin typeface="+mj-lt"/>
                <a:cs typeface="Arial"/>
              </a:rPr>
              <a:t>mecanismo </a:t>
            </a:r>
            <a:r>
              <a:rPr lang="es-CO" sz="1200" spc="-40" dirty="0">
                <a:solidFill>
                  <a:srgbClr val="6D6E71"/>
                </a:solidFill>
                <a:latin typeface="+mj-lt"/>
                <a:cs typeface="Arial"/>
              </a:rPr>
              <a:t>para </a:t>
            </a:r>
            <a:r>
              <a:rPr lang="es-CO" sz="1200" spc="-30" dirty="0">
                <a:solidFill>
                  <a:srgbClr val="6D6E71"/>
                </a:solidFill>
                <a:latin typeface="+mj-lt"/>
                <a:cs typeface="Arial"/>
              </a:rPr>
              <a:t>la </a:t>
            </a:r>
            <a:r>
              <a:rPr lang="es-CO" sz="1200" spc="-35" dirty="0">
                <a:solidFill>
                  <a:srgbClr val="6D6E71"/>
                </a:solidFill>
                <a:latin typeface="+mj-lt"/>
                <a:cs typeface="Arial"/>
              </a:rPr>
              <a:t>defensa </a:t>
            </a:r>
            <a:r>
              <a:rPr lang="es-CO" sz="1200" spc="-50" dirty="0">
                <a:solidFill>
                  <a:srgbClr val="6D6E71"/>
                </a:solidFill>
                <a:latin typeface="+mj-lt"/>
                <a:cs typeface="Arial"/>
              </a:rPr>
              <a:t>de </a:t>
            </a:r>
            <a:r>
              <a:rPr lang="es-CO" sz="1200" spc="-30" dirty="0">
                <a:solidFill>
                  <a:srgbClr val="6D6E71"/>
                </a:solidFill>
                <a:latin typeface="+mj-lt"/>
                <a:cs typeface="Arial"/>
              </a:rPr>
              <a:t>la </a:t>
            </a:r>
            <a:r>
              <a:rPr lang="es-CO" sz="1200" spc="-40" dirty="0">
                <a:solidFill>
                  <a:srgbClr val="6D6E71"/>
                </a:solidFill>
                <a:latin typeface="+mj-lt"/>
                <a:cs typeface="Arial"/>
              </a:rPr>
              <a:t>vida, </a:t>
            </a:r>
            <a:r>
              <a:rPr lang="es-CO" sz="1200" spc="-30" dirty="0">
                <a:solidFill>
                  <a:srgbClr val="6D6E71"/>
                </a:solidFill>
                <a:latin typeface="+mj-lt"/>
                <a:cs typeface="Arial"/>
              </a:rPr>
              <a:t>la </a:t>
            </a:r>
            <a:r>
              <a:rPr lang="es-CO" sz="1200" spc="-35" dirty="0">
                <a:solidFill>
                  <a:srgbClr val="6D6E71"/>
                </a:solidFill>
                <a:latin typeface="+mj-lt"/>
                <a:cs typeface="Arial"/>
              </a:rPr>
              <a:t>salud </a:t>
            </a:r>
            <a:r>
              <a:rPr lang="es-CO" sz="1200" spc="-25" dirty="0">
                <a:solidFill>
                  <a:srgbClr val="6D6E71"/>
                </a:solidFill>
                <a:latin typeface="+mj-lt"/>
                <a:cs typeface="Arial"/>
              </a:rPr>
              <a:t>y </a:t>
            </a:r>
            <a:r>
              <a:rPr lang="es-CO" sz="1200" spc="-30" dirty="0">
                <a:solidFill>
                  <a:srgbClr val="6D6E71"/>
                </a:solidFill>
                <a:latin typeface="+mj-lt"/>
                <a:cs typeface="Arial"/>
              </a:rPr>
              <a:t>el  </a:t>
            </a:r>
            <a:r>
              <a:rPr lang="es-CO" sz="1200" spc="-20" dirty="0">
                <a:solidFill>
                  <a:srgbClr val="6D6E71"/>
                </a:solidFill>
                <a:latin typeface="+mj-lt"/>
                <a:cs typeface="Arial"/>
              </a:rPr>
              <a:t>entorno.</a:t>
            </a:r>
            <a:endParaRPr lang="es-CO" sz="1200" dirty="0">
              <a:latin typeface="+mj-lt"/>
              <a:cs typeface="Arial"/>
            </a:endParaRPr>
          </a:p>
          <a:p>
            <a:pPr>
              <a:lnSpc>
                <a:spcPct val="100000"/>
              </a:lnSpc>
              <a:spcBef>
                <a:spcPts val="55"/>
              </a:spcBef>
            </a:pPr>
            <a:endParaRPr lang="es-CO" sz="1350" dirty="0">
              <a:latin typeface="+mj-lt"/>
              <a:cs typeface="Arial"/>
            </a:endParaRPr>
          </a:p>
          <a:p>
            <a:pPr marL="13335" marR="455930" algn="just">
              <a:lnSpc>
                <a:spcPts val="2300"/>
              </a:lnSpc>
            </a:pPr>
            <a:r>
              <a:rPr lang="es-CO" sz="2200" b="1" spc="-5" dirty="0">
                <a:solidFill>
                  <a:srgbClr val="801327"/>
                </a:solidFill>
                <a:latin typeface="+mj-lt"/>
                <a:cs typeface="Lato-Black"/>
              </a:rPr>
              <a:t>Cumplimiento de </a:t>
            </a:r>
            <a:r>
              <a:rPr lang="es-CO" sz="2200" b="1" dirty="0">
                <a:solidFill>
                  <a:srgbClr val="801327"/>
                </a:solidFill>
                <a:latin typeface="+mj-lt"/>
                <a:cs typeface="Lato-Black"/>
              </a:rPr>
              <a:t>la</a:t>
            </a:r>
            <a:r>
              <a:rPr lang="es-CO" sz="2200" b="1" spc="-75" dirty="0">
                <a:solidFill>
                  <a:srgbClr val="801327"/>
                </a:solidFill>
                <a:latin typeface="+mj-lt"/>
                <a:cs typeface="Lato-Black"/>
              </a:rPr>
              <a:t> </a:t>
            </a:r>
            <a:r>
              <a:rPr lang="es-CO" sz="2200" b="1" spc="-15" dirty="0">
                <a:solidFill>
                  <a:srgbClr val="801327"/>
                </a:solidFill>
                <a:latin typeface="+mj-lt"/>
                <a:cs typeface="Lato-Black"/>
              </a:rPr>
              <a:t>ley  </a:t>
            </a:r>
            <a:r>
              <a:rPr lang="es-CO" sz="2200" b="1" dirty="0">
                <a:solidFill>
                  <a:srgbClr val="C01F3C"/>
                </a:solidFill>
                <a:latin typeface="+mj-lt"/>
                <a:cs typeface="Lato-Black"/>
              </a:rPr>
              <a:t>y </a:t>
            </a:r>
            <a:r>
              <a:rPr lang="es-CO" sz="2200" b="1" spc="-5" dirty="0">
                <a:solidFill>
                  <a:srgbClr val="C01F3C"/>
                </a:solidFill>
                <a:latin typeface="+mj-lt"/>
                <a:cs typeface="Lato-Black"/>
              </a:rPr>
              <a:t>de </a:t>
            </a:r>
            <a:r>
              <a:rPr lang="es-CO" sz="2200" b="1" dirty="0">
                <a:solidFill>
                  <a:srgbClr val="C01F3C"/>
                </a:solidFill>
                <a:latin typeface="+mj-lt"/>
                <a:cs typeface="Lato-Black"/>
              </a:rPr>
              <a:t>la </a:t>
            </a:r>
            <a:r>
              <a:rPr lang="es-CO" sz="2200" b="1" spc="-5" dirty="0">
                <a:solidFill>
                  <a:srgbClr val="C01F3C"/>
                </a:solidFill>
                <a:latin typeface="+mj-lt"/>
                <a:cs typeface="Lato-Black"/>
              </a:rPr>
              <a:t>reglamentación  interna</a:t>
            </a:r>
            <a:endParaRPr lang="es-CO" sz="2200" dirty="0">
              <a:latin typeface="+mj-lt"/>
              <a:cs typeface="Lato-Black"/>
            </a:endParaRPr>
          </a:p>
          <a:p>
            <a:pPr marL="12700" marR="5080" algn="just">
              <a:lnSpc>
                <a:spcPts val="1400"/>
              </a:lnSpc>
              <a:spcBef>
                <a:spcPts val="819"/>
              </a:spcBef>
            </a:pPr>
            <a:r>
              <a:rPr lang="es-CO" sz="1200" dirty="0">
                <a:latin typeface="+mj-lt"/>
                <a:cs typeface="Arial" panose="020B0604020202020204" pitchFamily="34" charset="0"/>
              </a:rPr>
              <a:t>Esenttia S.A. y sus filiales cumplen con las disposiciones que le son aplicables contenidas en la Constitución Política, las leyes nacionales e internacionales, así como con las reglamentaciones internas y la normativa vigente en las jurisdicciones en las que desarrolla sus negocios. Esto incluye, de manera enunciativa y no taxativa: leyes, </a:t>
            </a:r>
            <a:r>
              <a:rPr lang="es-CO" sz="1200" spc="-35" dirty="0">
                <a:solidFill>
                  <a:srgbClr val="6D6E71"/>
                </a:solidFill>
                <a:latin typeface="+mj-lt"/>
                <a:cs typeface="Arial" panose="020B0604020202020204" pitchFamily="34" charset="0"/>
              </a:rPr>
              <a:t>decretos, </a:t>
            </a:r>
            <a:r>
              <a:rPr lang="es-CO" sz="1200" dirty="0">
                <a:latin typeface="+mj-lt"/>
                <a:cs typeface="Arial" panose="020B0604020202020204" pitchFamily="34" charset="0"/>
              </a:rPr>
              <a:t>procedimientos, manuales, guías, instructivos y demás lineamientos formales. De manera especial, se acogen las disposiciones en materia de control interno, la lucha contra el lavado de activos, financiación del terrorismo, fraude, soborno y corrupción y demás que regulen la mitigación de los riesgos de cumplimiento.</a:t>
            </a:r>
          </a:p>
        </p:txBody>
      </p:sp>
      <p:sp>
        <p:nvSpPr>
          <p:cNvPr id="7" name="CuadroTexto 6">
            <a:extLst>
              <a:ext uri="{FF2B5EF4-FFF2-40B4-BE49-F238E27FC236}">
                <a16:creationId xmlns:a16="http://schemas.microsoft.com/office/drawing/2014/main" id="{AEF0A867-E0E4-436F-B559-53C3AB8DEF33}"/>
              </a:ext>
            </a:extLst>
          </p:cNvPr>
          <p:cNvSpPr txBox="1"/>
          <p:nvPr/>
        </p:nvSpPr>
        <p:spPr>
          <a:xfrm>
            <a:off x="4016420" y="7789761"/>
            <a:ext cx="287258" cy="307777"/>
          </a:xfrm>
          <a:prstGeom prst="rect">
            <a:avLst/>
          </a:prstGeom>
          <a:noFill/>
        </p:spPr>
        <p:txBody>
          <a:bodyPr wrap="none" rtlCol="0">
            <a:spAutoFit/>
          </a:bodyPr>
          <a:lstStyle/>
          <a:p>
            <a:r>
              <a:rPr lang="es-CO" sz="1400" b="1" dirty="0">
                <a:solidFill>
                  <a:srgbClr val="801327"/>
                </a:solidFill>
              </a:rPr>
              <a:t>8</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850D26D5-0FF7-074F-A117-982636E706E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9050" y="19050"/>
            <a:ext cx="8255000" cy="8255000"/>
          </a:xfrm>
          <a:prstGeom prst="rect">
            <a:avLst/>
          </a:prstGeom>
        </p:spPr>
      </p:pic>
      <p:sp>
        <p:nvSpPr>
          <p:cNvPr id="2" name="object 2"/>
          <p:cNvSpPr txBox="1"/>
          <p:nvPr/>
        </p:nvSpPr>
        <p:spPr>
          <a:xfrm>
            <a:off x="669813" y="1398960"/>
            <a:ext cx="2498090" cy="2357056"/>
          </a:xfrm>
          <a:prstGeom prst="rect">
            <a:avLst/>
          </a:prstGeom>
        </p:spPr>
        <p:txBody>
          <a:bodyPr vert="horz" wrap="square" lIns="0" tIns="22860" rIns="0" bIns="0" rtlCol="0">
            <a:spAutoFit/>
          </a:bodyPr>
          <a:lstStyle/>
          <a:p>
            <a:pPr marL="12700" marR="5080" algn="just">
              <a:lnSpc>
                <a:spcPts val="1400"/>
              </a:lnSpc>
              <a:spcBef>
                <a:spcPts val="180"/>
              </a:spcBef>
            </a:pPr>
            <a:r>
              <a:rPr lang="es-CO" sz="1200" spc="-65" dirty="0">
                <a:solidFill>
                  <a:schemeClr val="bg1"/>
                </a:solidFill>
                <a:latin typeface="+mj-lt"/>
                <a:cs typeface="Arial"/>
              </a:rPr>
              <a:t>Corresponde a la actuación de los servidores públicos en asuntos en los que tienen un interés particular y directo en su regulación, gestión, control o decisión, o lo tuviere su cónyuge, compañero o compañera permanente, o alguno de sus parientes dentro del cuarto grado de consanguinidad, segundo de afinidad o primero civil, o su socio o socios de hecho o de derecho, de conformidad con lo dispuesto en el artículo 40 de la Ley 734 de 2002, o aquella que la modifique o derogue.</a:t>
            </a:r>
            <a:endParaRPr lang="es-CO" sz="1200" dirty="0">
              <a:solidFill>
                <a:schemeClr val="bg1"/>
              </a:solidFill>
              <a:latin typeface="+mj-lt"/>
              <a:cs typeface="Arial"/>
            </a:endParaRPr>
          </a:p>
        </p:txBody>
      </p:sp>
      <p:sp>
        <p:nvSpPr>
          <p:cNvPr id="3" name="object 3"/>
          <p:cNvSpPr txBox="1"/>
          <p:nvPr/>
        </p:nvSpPr>
        <p:spPr>
          <a:xfrm>
            <a:off x="669813" y="4924021"/>
            <a:ext cx="2466975" cy="2177519"/>
          </a:xfrm>
          <a:prstGeom prst="rect">
            <a:avLst/>
          </a:prstGeom>
        </p:spPr>
        <p:txBody>
          <a:bodyPr vert="horz" wrap="square" lIns="0" tIns="22860" rIns="0" bIns="0" rtlCol="0">
            <a:spAutoFit/>
          </a:bodyPr>
          <a:lstStyle/>
          <a:p>
            <a:pPr marL="12700" marR="5080" algn="just">
              <a:lnSpc>
                <a:spcPts val="1400"/>
              </a:lnSpc>
              <a:spcBef>
                <a:spcPts val="180"/>
              </a:spcBef>
            </a:pPr>
            <a:r>
              <a:rPr lang="es-CO" sz="1200" spc="-60" dirty="0">
                <a:solidFill>
                  <a:schemeClr val="bg1"/>
                </a:solidFill>
                <a:latin typeface="+mj-lt"/>
                <a:cs typeface="Arial"/>
              </a:rPr>
              <a:t>Para Esenttia, por normatividad interna, se considera además un conflicto de interés ético que vulnera el principio de integridad, todo actuar o circunstancia que pueda implicar contraposición de interés o que reste objetividad, equidad, independencia o imparcialidad, en atención a que puede prevalecer el interés privado a la toma de decisiones en beneficio propio o de un tercero y/o en detrimento de los intereses de la Empresa. </a:t>
            </a:r>
            <a:endParaRPr lang="es-CO" sz="1200" dirty="0">
              <a:solidFill>
                <a:schemeClr val="bg1"/>
              </a:solidFill>
              <a:latin typeface="+mj-lt"/>
              <a:cs typeface="Arial"/>
            </a:endParaRPr>
          </a:p>
        </p:txBody>
      </p:sp>
      <p:sp>
        <p:nvSpPr>
          <p:cNvPr id="4" name="object 4"/>
          <p:cNvSpPr txBox="1">
            <a:spLocks noGrp="1"/>
          </p:cNvSpPr>
          <p:nvPr>
            <p:ph type="title"/>
          </p:nvPr>
        </p:nvSpPr>
        <p:spPr>
          <a:xfrm>
            <a:off x="669800" y="571014"/>
            <a:ext cx="2782317" cy="360680"/>
          </a:xfrm>
          <a:prstGeom prst="rect">
            <a:avLst/>
          </a:prstGeom>
        </p:spPr>
        <p:txBody>
          <a:bodyPr vert="horz" wrap="square" lIns="0" tIns="12700" rIns="0" bIns="0" rtlCol="0">
            <a:spAutoFit/>
          </a:bodyPr>
          <a:lstStyle/>
          <a:p>
            <a:pPr marL="12700">
              <a:lnSpc>
                <a:spcPct val="100000"/>
              </a:lnSpc>
              <a:spcBef>
                <a:spcPts val="100"/>
              </a:spcBef>
            </a:pPr>
            <a:r>
              <a:rPr lang="es-CO" sz="2200" spc="-10" dirty="0">
                <a:solidFill>
                  <a:srgbClr val="801327"/>
                </a:solidFill>
                <a:latin typeface="+mj-lt"/>
              </a:rPr>
              <a:t>Conﬂicto </a:t>
            </a:r>
            <a:r>
              <a:rPr lang="es-CO" sz="2200" dirty="0">
                <a:solidFill>
                  <a:srgbClr val="801327"/>
                </a:solidFill>
                <a:latin typeface="+mj-lt"/>
              </a:rPr>
              <a:t>de</a:t>
            </a:r>
            <a:r>
              <a:rPr lang="es-CO" sz="2200" spc="-70" dirty="0">
                <a:solidFill>
                  <a:srgbClr val="801327"/>
                </a:solidFill>
                <a:latin typeface="+mj-lt"/>
              </a:rPr>
              <a:t> </a:t>
            </a:r>
            <a:r>
              <a:rPr lang="es-CO" sz="2200" spc="-10" dirty="0">
                <a:solidFill>
                  <a:srgbClr val="801327"/>
                </a:solidFill>
                <a:latin typeface="+mj-lt"/>
              </a:rPr>
              <a:t>interés</a:t>
            </a:r>
            <a:endParaRPr lang="es-CO" sz="2200" dirty="0">
              <a:latin typeface="+mj-lt"/>
            </a:endParaRPr>
          </a:p>
        </p:txBody>
      </p:sp>
      <p:sp>
        <p:nvSpPr>
          <p:cNvPr id="5" name="object 5"/>
          <p:cNvSpPr txBox="1"/>
          <p:nvPr/>
        </p:nvSpPr>
        <p:spPr>
          <a:xfrm>
            <a:off x="669800" y="4246415"/>
            <a:ext cx="2299431" cy="360680"/>
          </a:xfrm>
          <a:prstGeom prst="rect">
            <a:avLst/>
          </a:prstGeom>
        </p:spPr>
        <p:txBody>
          <a:bodyPr vert="horz" wrap="square" lIns="0" tIns="12700" rIns="0" bIns="0" rtlCol="0">
            <a:spAutoFit/>
          </a:bodyPr>
          <a:lstStyle/>
          <a:p>
            <a:pPr marL="12700">
              <a:lnSpc>
                <a:spcPct val="100000"/>
              </a:lnSpc>
              <a:spcBef>
                <a:spcPts val="100"/>
              </a:spcBef>
            </a:pPr>
            <a:r>
              <a:rPr lang="es-CO" sz="2200" b="1" spc="-10" dirty="0">
                <a:solidFill>
                  <a:srgbClr val="801327"/>
                </a:solidFill>
                <a:latin typeface="+mj-lt"/>
                <a:cs typeface="Lato-Black"/>
              </a:rPr>
              <a:t>Conﬂicto</a:t>
            </a:r>
            <a:r>
              <a:rPr lang="es-CO" sz="2200" b="1" spc="-80" dirty="0">
                <a:solidFill>
                  <a:srgbClr val="801327"/>
                </a:solidFill>
                <a:latin typeface="+mj-lt"/>
                <a:cs typeface="Lato-Black"/>
              </a:rPr>
              <a:t> </a:t>
            </a:r>
            <a:r>
              <a:rPr lang="es-CO" sz="2200" b="1" dirty="0">
                <a:solidFill>
                  <a:srgbClr val="801327"/>
                </a:solidFill>
                <a:latin typeface="+mj-lt"/>
                <a:cs typeface="Lato-Black"/>
              </a:rPr>
              <a:t>ético</a:t>
            </a:r>
            <a:endParaRPr lang="es-CO" sz="2200" dirty="0">
              <a:latin typeface="+mj-lt"/>
              <a:cs typeface="Lato-Black"/>
            </a:endParaRPr>
          </a:p>
        </p:txBody>
      </p:sp>
      <p:sp>
        <p:nvSpPr>
          <p:cNvPr id="8" name="CuadroTexto 7">
            <a:extLst>
              <a:ext uri="{FF2B5EF4-FFF2-40B4-BE49-F238E27FC236}">
                <a16:creationId xmlns:a16="http://schemas.microsoft.com/office/drawing/2014/main" id="{528F05DE-EC2A-471C-B001-72B0D8D53F86}"/>
              </a:ext>
            </a:extLst>
          </p:cNvPr>
          <p:cNvSpPr txBox="1"/>
          <p:nvPr/>
        </p:nvSpPr>
        <p:spPr>
          <a:xfrm>
            <a:off x="4016420" y="7789761"/>
            <a:ext cx="287258" cy="307777"/>
          </a:xfrm>
          <a:prstGeom prst="rect">
            <a:avLst/>
          </a:prstGeom>
          <a:noFill/>
        </p:spPr>
        <p:txBody>
          <a:bodyPr wrap="none" rtlCol="0">
            <a:spAutoFit/>
          </a:bodyPr>
          <a:lstStyle/>
          <a:p>
            <a:r>
              <a:rPr lang="es-CO" sz="1400" b="1" dirty="0">
                <a:solidFill>
                  <a:srgbClr val="801327"/>
                </a:solidFill>
              </a:rPr>
              <a:t>9</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07DA2321-E0D0-2242-A219-98C9C8165565}"/>
              </a:ext>
            </a:extLst>
          </p:cNvPr>
          <p:cNvPicPr>
            <a:picLocks noChangeAspect="1"/>
          </p:cNvPicPr>
          <p:nvPr/>
        </p:nvPicPr>
        <p:blipFill rotWithShape="1">
          <a:blip r:embed="rId2">
            <a:extLst>
              <a:ext uri="{28A0092B-C50C-407E-A947-70E740481C1C}">
                <a14:useLocalDpi xmlns:a14="http://schemas.microsoft.com/office/drawing/2010/main" val="0"/>
              </a:ext>
            </a:extLst>
          </a:blip>
          <a:srcRect b="6988"/>
          <a:stretch/>
        </p:blipFill>
        <p:spPr>
          <a:xfrm>
            <a:off x="19050" y="19050"/>
            <a:ext cx="8255000" cy="7678115"/>
          </a:xfrm>
          <a:prstGeom prst="rect">
            <a:avLst/>
          </a:prstGeom>
        </p:spPr>
      </p:pic>
      <p:sp>
        <p:nvSpPr>
          <p:cNvPr id="2" name="object 2"/>
          <p:cNvSpPr txBox="1"/>
          <p:nvPr/>
        </p:nvSpPr>
        <p:spPr>
          <a:xfrm>
            <a:off x="669813" y="893513"/>
            <a:ext cx="2676525" cy="4147289"/>
          </a:xfrm>
          <a:prstGeom prst="rect">
            <a:avLst/>
          </a:prstGeom>
        </p:spPr>
        <p:txBody>
          <a:bodyPr vert="horz" wrap="square" lIns="0" tIns="22860" rIns="0" bIns="0" rtlCol="0">
            <a:spAutoFit/>
          </a:bodyPr>
          <a:lstStyle/>
          <a:p>
            <a:pPr marL="12700" marR="8255" algn="just">
              <a:lnSpc>
                <a:spcPts val="1400"/>
              </a:lnSpc>
              <a:spcBef>
                <a:spcPts val="180"/>
              </a:spcBef>
            </a:pPr>
            <a:r>
              <a:rPr lang="es-CO" sz="1200" b="1" i="1" spc="-5" dirty="0">
                <a:solidFill>
                  <a:srgbClr val="EF9F20"/>
                </a:solidFill>
                <a:latin typeface="+mj-lt"/>
                <a:cs typeface="Lato-HeavyItalic"/>
              </a:rPr>
              <a:t>¿Qué hacer si </a:t>
            </a:r>
            <a:r>
              <a:rPr lang="es-CO" sz="1200" b="1" i="1" dirty="0">
                <a:solidFill>
                  <a:srgbClr val="EF9F20"/>
                </a:solidFill>
                <a:latin typeface="+mj-lt"/>
                <a:cs typeface="Lato-HeavyItalic"/>
              </a:rPr>
              <a:t>como </a:t>
            </a:r>
            <a:r>
              <a:rPr lang="es-CO" sz="1200" b="1" i="1" spc="-5" dirty="0">
                <a:solidFill>
                  <a:srgbClr val="EF9F20"/>
                </a:solidFill>
                <a:latin typeface="+mj-lt"/>
                <a:cs typeface="Lato-HeavyItalic"/>
              </a:rPr>
              <a:t>servidor público me  encuentro en un </a:t>
            </a:r>
            <a:r>
              <a:rPr lang="es-CO" sz="1200" b="1" i="1" dirty="0">
                <a:solidFill>
                  <a:srgbClr val="EF9F20"/>
                </a:solidFill>
                <a:latin typeface="+mj-lt"/>
                <a:cs typeface="Lato-HeavyItalic"/>
              </a:rPr>
              <a:t>conflicto de </a:t>
            </a:r>
            <a:r>
              <a:rPr lang="es-CO" sz="1200" b="1" i="1" spc="-5" dirty="0">
                <a:solidFill>
                  <a:srgbClr val="EF9F20"/>
                </a:solidFill>
                <a:latin typeface="+mj-lt"/>
                <a:cs typeface="Lato-HeavyItalic"/>
              </a:rPr>
              <a:t>interés </a:t>
            </a:r>
            <a:r>
              <a:rPr lang="es-CO" sz="1200" b="1" i="1" dirty="0">
                <a:solidFill>
                  <a:srgbClr val="EF9F20"/>
                </a:solidFill>
                <a:latin typeface="+mj-lt"/>
                <a:cs typeface="Lato-HeavyItalic"/>
              </a:rPr>
              <a:t>(en  </a:t>
            </a:r>
            <a:r>
              <a:rPr lang="es-CO" sz="1200" b="1" i="1" spc="-5" dirty="0">
                <a:solidFill>
                  <a:srgbClr val="EF9F20"/>
                </a:solidFill>
                <a:latin typeface="+mj-lt"/>
                <a:cs typeface="Lato-HeavyItalic"/>
              </a:rPr>
              <a:t>los términos </a:t>
            </a:r>
            <a:r>
              <a:rPr lang="es-CO" sz="1200" b="1" i="1" dirty="0">
                <a:solidFill>
                  <a:srgbClr val="EF9F20"/>
                </a:solidFill>
                <a:latin typeface="+mj-lt"/>
                <a:cs typeface="Lato-HeavyItalic"/>
              </a:rPr>
              <a:t>de </a:t>
            </a:r>
            <a:r>
              <a:rPr lang="es-CO" sz="1200" b="1" i="1" spc="-5" dirty="0">
                <a:solidFill>
                  <a:srgbClr val="EF9F20"/>
                </a:solidFill>
                <a:latin typeface="+mj-lt"/>
                <a:cs typeface="Lato-HeavyItalic"/>
              </a:rPr>
              <a:t>la </a:t>
            </a:r>
            <a:r>
              <a:rPr lang="es-CO" sz="1200" b="1" i="1" dirty="0">
                <a:solidFill>
                  <a:srgbClr val="EF9F20"/>
                </a:solidFill>
                <a:latin typeface="+mj-lt"/>
                <a:cs typeface="Lato-HeavyItalic"/>
              </a:rPr>
              <a:t>Ley 734 de 2002 o aquella que la modifique o derogue) o </a:t>
            </a:r>
            <a:r>
              <a:rPr lang="es-CO" sz="1200" b="1" i="1" spc="-5" dirty="0">
                <a:solidFill>
                  <a:srgbClr val="EF9F20"/>
                </a:solidFill>
                <a:latin typeface="+mj-lt"/>
                <a:cs typeface="Lato-HeavyItalic"/>
              </a:rPr>
              <a:t>si  </a:t>
            </a:r>
            <a:r>
              <a:rPr lang="es-CO" sz="1200" b="1" i="1" dirty="0">
                <a:solidFill>
                  <a:srgbClr val="EF9F20"/>
                </a:solidFill>
                <a:latin typeface="+mj-lt"/>
                <a:cs typeface="Lato-HeavyItalic"/>
              </a:rPr>
              <a:t>como </a:t>
            </a:r>
            <a:r>
              <a:rPr lang="es-CO" sz="1200" b="1" i="1" spc="-5" dirty="0">
                <a:solidFill>
                  <a:srgbClr val="EF9F20"/>
                </a:solidFill>
                <a:latin typeface="+mj-lt"/>
                <a:cs typeface="Lato-HeavyItalic"/>
              </a:rPr>
              <a:t>destinatario </a:t>
            </a:r>
            <a:r>
              <a:rPr lang="es-CO" sz="1200" b="1" i="1" dirty="0">
                <a:solidFill>
                  <a:srgbClr val="EF9F20"/>
                </a:solidFill>
                <a:latin typeface="+mj-lt"/>
                <a:cs typeface="Lato-HeavyItalic"/>
              </a:rPr>
              <a:t>de </a:t>
            </a:r>
            <a:r>
              <a:rPr lang="es-CO" sz="1200" b="1" i="1" spc="-5" dirty="0">
                <a:solidFill>
                  <a:srgbClr val="EF9F20"/>
                </a:solidFill>
                <a:latin typeface="+mj-lt"/>
                <a:cs typeface="Lato-HeavyItalic"/>
              </a:rPr>
              <a:t>este </a:t>
            </a:r>
            <a:r>
              <a:rPr lang="es-CO" sz="1200" b="1" i="1" dirty="0">
                <a:solidFill>
                  <a:srgbClr val="EF9F20"/>
                </a:solidFill>
                <a:latin typeface="+mj-lt"/>
                <a:cs typeface="Lato-HeavyItalic"/>
              </a:rPr>
              <a:t>Código </a:t>
            </a:r>
            <a:r>
              <a:rPr lang="es-CO" sz="1200" b="1" i="1" spc="-5" dirty="0">
                <a:solidFill>
                  <a:srgbClr val="EF9F20"/>
                </a:solidFill>
                <a:latin typeface="+mj-lt"/>
                <a:cs typeface="Lato-HeavyItalic"/>
              </a:rPr>
              <a:t>estoy  inmerso en </a:t>
            </a:r>
            <a:r>
              <a:rPr lang="es-CO" sz="1200" b="1" i="1" dirty="0">
                <a:solidFill>
                  <a:srgbClr val="EF9F20"/>
                </a:solidFill>
                <a:latin typeface="+mj-lt"/>
                <a:cs typeface="Lato-HeavyItalic"/>
              </a:rPr>
              <a:t>circunstancias que </a:t>
            </a:r>
            <a:r>
              <a:rPr lang="es-CO" sz="1200" b="1" i="1" spc="-5" dirty="0">
                <a:solidFill>
                  <a:srgbClr val="EF9F20"/>
                </a:solidFill>
                <a:latin typeface="+mj-lt"/>
                <a:cs typeface="Lato-HeavyItalic"/>
              </a:rPr>
              <a:t>puedan  afectar la objetividad, independencia </a:t>
            </a:r>
            <a:r>
              <a:rPr lang="es-CO" sz="1200" b="1" i="1" dirty="0">
                <a:solidFill>
                  <a:srgbClr val="EF9F20"/>
                </a:solidFill>
                <a:latin typeface="+mj-lt"/>
                <a:cs typeface="Lato-HeavyItalic"/>
              </a:rPr>
              <a:t>o  </a:t>
            </a:r>
            <a:r>
              <a:rPr lang="es-CO" sz="1200" b="1" i="1" spc="-5" dirty="0">
                <a:solidFill>
                  <a:srgbClr val="EF9F20"/>
                </a:solidFill>
                <a:latin typeface="+mj-lt"/>
                <a:cs typeface="Lato-HeavyItalic"/>
              </a:rPr>
              <a:t>imparcialidad</a:t>
            </a:r>
            <a:r>
              <a:rPr lang="es-CO" sz="1200" b="1" i="1" spc="-50" dirty="0">
                <a:solidFill>
                  <a:srgbClr val="EF9F20"/>
                </a:solidFill>
                <a:latin typeface="+mj-lt"/>
                <a:cs typeface="Lato-HeavyItalic"/>
              </a:rPr>
              <a:t> </a:t>
            </a:r>
            <a:r>
              <a:rPr lang="es-CO" sz="1200" b="1" i="1" spc="-5" dirty="0">
                <a:solidFill>
                  <a:srgbClr val="EF9F20"/>
                </a:solidFill>
                <a:latin typeface="+mj-lt"/>
                <a:cs typeface="Lato-HeavyItalic"/>
              </a:rPr>
              <a:t>en</a:t>
            </a:r>
            <a:r>
              <a:rPr lang="es-CO" sz="1200" b="1" i="1" spc="-45" dirty="0">
                <a:solidFill>
                  <a:srgbClr val="EF9F20"/>
                </a:solidFill>
                <a:latin typeface="+mj-lt"/>
                <a:cs typeface="Lato-HeavyItalic"/>
              </a:rPr>
              <a:t> </a:t>
            </a:r>
            <a:r>
              <a:rPr lang="es-CO" sz="1200" b="1" i="1" spc="-5" dirty="0">
                <a:solidFill>
                  <a:srgbClr val="EF9F20"/>
                </a:solidFill>
                <a:latin typeface="+mj-lt"/>
                <a:cs typeface="Lato-HeavyItalic"/>
              </a:rPr>
              <a:t>la</a:t>
            </a:r>
            <a:r>
              <a:rPr lang="es-CO" sz="1200" b="1" i="1" spc="-50" dirty="0">
                <a:solidFill>
                  <a:srgbClr val="EF9F20"/>
                </a:solidFill>
                <a:latin typeface="+mj-lt"/>
                <a:cs typeface="Lato-HeavyItalic"/>
              </a:rPr>
              <a:t> </a:t>
            </a:r>
            <a:r>
              <a:rPr lang="es-CO" sz="1200" b="1" i="1" dirty="0">
                <a:solidFill>
                  <a:srgbClr val="EF9F20"/>
                </a:solidFill>
                <a:latin typeface="+mj-lt"/>
                <a:cs typeface="Lato-HeavyItalic"/>
              </a:rPr>
              <a:t>gestión</a:t>
            </a:r>
            <a:r>
              <a:rPr lang="es-CO" sz="1200" b="1" i="1" spc="-45" dirty="0">
                <a:solidFill>
                  <a:srgbClr val="EF9F20"/>
                </a:solidFill>
                <a:latin typeface="+mj-lt"/>
                <a:cs typeface="Lato-HeavyItalic"/>
              </a:rPr>
              <a:t> </a:t>
            </a:r>
            <a:r>
              <a:rPr lang="es-CO" sz="1200" b="1" i="1" dirty="0">
                <a:solidFill>
                  <a:srgbClr val="EF9F20"/>
                </a:solidFill>
                <a:latin typeface="+mj-lt"/>
                <a:cs typeface="Lato-HeavyItalic"/>
              </a:rPr>
              <a:t>de</a:t>
            </a:r>
            <a:r>
              <a:rPr lang="es-CO" sz="1200" b="1" i="1" spc="-50" dirty="0">
                <a:solidFill>
                  <a:srgbClr val="EF9F20"/>
                </a:solidFill>
                <a:latin typeface="+mj-lt"/>
                <a:cs typeface="Lato-HeavyItalic"/>
              </a:rPr>
              <a:t> </a:t>
            </a:r>
            <a:r>
              <a:rPr lang="es-CO" sz="1200" b="1" i="1" spc="-5" dirty="0">
                <a:solidFill>
                  <a:srgbClr val="EF9F20"/>
                </a:solidFill>
                <a:latin typeface="+mj-lt"/>
                <a:cs typeface="Lato-HeavyItalic"/>
              </a:rPr>
              <a:t>los</a:t>
            </a:r>
            <a:r>
              <a:rPr lang="es-CO" sz="1200" b="1" i="1" spc="-45" dirty="0">
                <a:solidFill>
                  <a:srgbClr val="EF9F20"/>
                </a:solidFill>
                <a:latin typeface="+mj-lt"/>
                <a:cs typeface="Lato-HeavyItalic"/>
              </a:rPr>
              <a:t> </a:t>
            </a:r>
            <a:r>
              <a:rPr lang="es-CO" sz="1200" b="1" i="1" spc="-5" dirty="0">
                <a:solidFill>
                  <a:srgbClr val="EF9F20"/>
                </a:solidFill>
                <a:latin typeface="+mj-lt"/>
                <a:cs typeface="Lato-HeavyItalic"/>
              </a:rPr>
              <a:t>asuntos  en los </a:t>
            </a:r>
            <a:r>
              <a:rPr lang="es-CO" sz="1200" b="1" i="1" dirty="0">
                <a:solidFill>
                  <a:srgbClr val="EF9F20"/>
                </a:solidFill>
                <a:latin typeface="+mj-lt"/>
                <a:cs typeface="Lato-HeavyItalic"/>
              </a:rPr>
              <a:t>que </a:t>
            </a:r>
            <a:r>
              <a:rPr lang="es-CO" sz="1200" b="1" i="1" spc="-5" dirty="0">
                <a:solidFill>
                  <a:srgbClr val="EF9F20"/>
                </a:solidFill>
                <a:latin typeface="+mj-lt"/>
                <a:cs typeface="Lato-HeavyItalic"/>
              </a:rPr>
              <a:t>participo </a:t>
            </a:r>
            <a:r>
              <a:rPr lang="es-CO" sz="1200" b="1" i="1" dirty="0">
                <a:solidFill>
                  <a:srgbClr val="EF9F20"/>
                </a:solidFill>
                <a:latin typeface="+mj-lt"/>
                <a:cs typeface="Lato-HeavyItalic"/>
              </a:rPr>
              <a:t>(conflicto</a:t>
            </a:r>
            <a:r>
              <a:rPr lang="es-CO" sz="1200" b="1" i="1" spc="-40" dirty="0">
                <a:solidFill>
                  <a:srgbClr val="EF9F20"/>
                </a:solidFill>
                <a:latin typeface="+mj-lt"/>
                <a:cs typeface="Lato-HeavyItalic"/>
              </a:rPr>
              <a:t> </a:t>
            </a:r>
            <a:r>
              <a:rPr lang="es-CO" sz="1200" b="1" i="1" spc="-5" dirty="0">
                <a:solidFill>
                  <a:srgbClr val="EF9F20"/>
                </a:solidFill>
                <a:latin typeface="+mj-lt"/>
                <a:cs typeface="Lato-HeavyItalic"/>
              </a:rPr>
              <a:t>ético)?</a:t>
            </a:r>
            <a:endParaRPr lang="es-CO" sz="1200" dirty="0">
              <a:latin typeface="+mj-lt"/>
              <a:cs typeface="Lato-HeavyItalic"/>
            </a:endParaRPr>
          </a:p>
          <a:p>
            <a:pPr>
              <a:lnSpc>
                <a:spcPct val="100000"/>
              </a:lnSpc>
              <a:spcBef>
                <a:spcPts val="20"/>
              </a:spcBef>
            </a:pPr>
            <a:endParaRPr lang="es-CO" sz="1150" dirty="0">
              <a:latin typeface="+mj-lt"/>
              <a:cs typeface="Lato-HeavyItalic"/>
            </a:endParaRPr>
          </a:p>
          <a:p>
            <a:pPr>
              <a:lnSpc>
                <a:spcPct val="100000"/>
              </a:lnSpc>
              <a:spcBef>
                <a:spcPts val="20"/>
              </a:spcBef>
            </a:pPr>
            <a:endParaRPr lang="es-CO" sz="1150" dirty="0">
              <a:latin typeface="+mj-lt"/>
              <a:cs typeface="Lato-HeavyItalic"/>
            </a:endParaRPr>
          </a:p>
          <a:p>
            <a:pPr marL="12700" marR="5080" algn="just">
              <a:lnSpc>
                <a:spcPts val="1400"/>
              </a:lnSpc>
            </a:pPr>
            <a:r>
              <a:rPr lang="es-CO" sz="1200" spc="-75" dirty="0">
                <a:solidFill>
                  <a:schemeClr val="bg1"/>
                </a:solidFill>
                <a:latin typeface="+mj-lt"/>
                <a:cs typeface="Arial"/>
              </a:rPr>
              <a:t>En </a:t>
            </a:r>
            <a:r>
              <a:rPr lang="es-CO" sz="1200" spc="-30" dirty="0">
                <a:solidFill>
                  <a:schemeClr val="bg1"/>
                </a:solidFill>
                <a:latin typeface="+mj-lt"/>
                <a:cs typeface="Arial"/>
              </a:rPr>
              <a:t>ambos </a:t>
            </a:r>
            <a:r>
              <a:rPr lang="es-CO" sz="1200" spc="-45" dirty="0">
                <a:solidFill>
                  <a:schemeClr val="bg1"/>
                </a:solidFill>
                <a:latin typeface="+mj-lt"/>
                <a:cs typeface="Arial"/>
              </a:rPr>
              <a:t>casos debe </a:t>
            </a:r>
            <a:r>
              <a:rPr lang="es-CO" sz="1200" spc="-5" dirty="0">
                <a:solidFill>
                  <a:schemeClr val="bg1"/>
                </a:solidFill>
                <a:latin typeface="+mj-lt"/>
                <a:cs typeface="Arial"/>
              </a:rPr>
              <a:t>manifestar </a:t>
            </a:r>
            <a:r>
              <a:rPr lang="es-CO" sz="1200" spc="20" dirty="0">
                <a:solidFill>
                  <a:schemeClr val="bg1"/>
                </a:solidFill>
                <a:latin typeface="+mj-lt"/>
                <a:cs typeface="Arial"/>
              </a:rPr>
              <a:t>tal  </a:t>
            </a:r>
            <a:r>
              <a:rPr lang="es-CO" sz="1200" spc="-15" dirty="0">
                <a:solidFill>
                  <a:schemeClr val="bg1"/>
                </a:solidFill>
                <a:latin typeface="+mj-lt"/>
                <a:cs typeface="Arial"/>
              </a:rPr>
              <a:t>situación </a:t>
            </a:r>
            <a:r>
              <a:rPr lang="es-CO" sz="1200" spc="-70" dirty="0">
                <a:solidFill>
                  <a:schemeClr val="bg1"/>
                </a:solidFill>
                <a:latin typeface="+mj-lt"/>
                <a:cs typeface="Arial"/>
              </a:rPr>
              <a:t>a </a:t>
            </a:r>
            <a:r>
              <a:rPr lang="es-CO" sz="1200" spc="-35" dirty="0">
                <a:solidFill>
                  <a:schemeClr val="bg1"/>
                </a:solidFill>
                <a:latin typeface="+mj-lt"/>
                <a:cs typeface="Arial"/>
              </a:rPr>
              <a:t>su </a:t>
            </a:r>
            <a:r>
              <a:rPr lang="es-CO" sz="1200" spc="-10" dirty="0">
                <a:solidFill>
                  <a:schemeClr val="bg1"/>
                </a:solidFill>
                <a:latin typeface="+mj-lt"/>
                <a:cs typeface="Arial"/>
              </a:rPr>
              <a:t>jefe inmediato </a:t>
            </a:r>
            <a:r>
              <a:rPr lang="es-CO" sz="1200" spc="-15" dirty="0">
                <a:solidFill>
                  <a:schemeClr val="bg1"/>
                </a:solidFill>
                <a:latin typeface="+mj-lt"/>
                <a:cs typeface="Arial"/>
              </a:rPr>
              <a:t>por </a:t>
            </a:r>
            <a:r>
              <a:rPr lang="es-CO" sz="1200" spc="-10" dirty="0">
                <a:solidFill>
                  <a:schemeClr val="bg1"/>
                </a:solidFill>
                <a:latin typeface="+mj-lt"/>
                <a:cs typeface="Arial"/>
              </a:rPr>
              <a:t>escrito  </a:t>
            </a:r>
            <a:r>
              <a:rPr lang="es-CO" sz="1200" spc="-25" dirty="0">
                <a:solidFill>
                  <a:schemeClr val="bg1"/>
                </a:solidFill>
                <a:latin typeface="+mj-lt"/>
                <a:cs typeface="Arial"/>
              </a:rPr>
              <a:t>y </a:t>
            </a:r>
            <a:r>
              <a:rPr lang="es-CO" sz="1200" spc="15" dirty="0">
                <a:solidFill>
                  <a:schemeClr val="bg1"/>
                </a:solidFill>
                <a:latin typeface="+mj-lt"/>
                <a:cs typeface="Arial"/>
              </a:rPr>
              <a:t>remitir </a:t>
            </a:r>
            <a:r>
              <a:rPr lang="es-CO" sz="1200" spc="-40" dirty="0">
                <a:solidFill>
                  <a:schemeClr val="bg1"/>
                </a:solidFill>
                <a:latin typeface="+mj-lt"/>
                <a:cs typeface="Arial"/>
              </a:rPr>
              <a:t>copia </a:t>
            </a:r>
            <a:r>
              <a:rPr lang="es-CO" sz="1200" spc="-70" dirty="0">
                <a:solidFill>
                  <a:schemeClr val="bg1"/>
                </a:solidFill>
                <a:latin typeface="+mj-lt"/>
                <a:cs typeface="Arial"/>
              </a:rPr>
              <a:t>a </a:t>
            </a:r>
            <a:r>
              <a:rPr lang="es-CO" sz="1200" spc="-25" dirty="0">
                <a:solidFill>
                  <a:schemeClr val="bg1"/>
                </a:solidFill>
                <a:latin typeface="+mj-lt"/>
                <a:cs typeface="Arial"/>
              </a:rPr>
              <a:t>la </a:t>
            </a:r>
            <a:r>
              <a:rPr lang="es-CO" sz="1200" spc="-55" dirty="0">
                <a:solidFill>
                  <a:schemeClr val="bg1"/>
                </a:solidFill>
                <a:latin typeface="+mj-lt"/>
                <a:cs typeface="Arial"/>
              </a:rPr>
              <a:t>Gerencia </a:t>
            </a:r>
            <a:r>
              <a:rPr lang="es-CO" sz="1200" spc="-45" dirty="0">
                <a:solidFill>
                  <a:schemeClr val="bg1"/>
                </a:solidFill>
                <a:latin typeface="+mj-lt"/>
                <a:cs typeface="Arial"/>
              </a:rPr>
              <a:t>de </a:t>
            </a:r>
            <a:r>
              <a:rPr lang="es-CO" sz="1200" spc="-35" dirty="0">
                <a:solidFill>
                  <a:schemeClr val="bg1"/>
                </a:solidFill>
                <a:latin typeface="+mj-lt"/>
                <a:cs typeface="Arial"/>
              </a:rPr>
              <a:t>Ética </a:t>
            </a:r>
            <a:r>
              <a:rPr lang="es-CO" sz="1200" spc="-25" dirty="0">
                <a:solidFill>
                  <a:schemeClr val="bg1"/>
                </a:solidFill>
                <a:latin typeface="+mj-lt"/>
                <a:cs typeface="Arial"/>
              </a:rPr>
              <a:t>y  </a:t>
            </a:r>
            <a:r>
              <a:rPr lang="es-CO" sz="1200" spc="-20" dirty="0">
                <a:solidFill>
                  <a:schemeClr val="bg1"/>
                </a:solidFill>
                <a:latin typeface="+mj-lt"/>
                <a:cs typeface="Arial"/>
              </a:rPr>
              <a:t>Cumplimiento, </a:t>
            </a:r>
            <a:r>
              <a:rPr lang="es-CO" sz="1200" spc="-55" dirty="0">
                <a:solidFill>
                  <a:schemeClr val="bg1"/>
                </a:solidFill>
                <a:latin typeface="+mj-lt"/>
                <a:cs typeface="Arial"/>
              </a:rPr>
              <a:t>así </a:t>
            </a:r>
            <a:r>
              <a:rPr lang="es-CO" sz="1200" spc="-30" dirty="0">
                <a:solidFill>
                  <a:schemeClr val="bg1"/>
                </a:solidFill>
                <a:latin typeface="+mj-lt"/>
                <a:cs typeface="Arial"/>
              </a:rPr>
              <a:t>como </a:t>
            </a:r>
            <a:r>
              <a:rPr lang="es-CO" sz="1200" spc="-20" dirty="0">
                <a:solidFill>
                  <a:schemeClr val="bg1"/>
                </a:solidFill>
                <a:latin typeface="+mj-lt"/>
                <a:cs typeface="Arial"/>
              </a:rPr>
              <a:t>apartarse del  </a:t>
            </a:r>
            <a:r>
              <a:rPr lang="es-CO" sz="1200" spc="15" dirty="0">
                <a:solidFill>
                  <a:schemeClr val="bg1"/>
                </a:solidFill>
                <a:latin typeface="+mj-lt"/>
                <a:cs typeface="Arial"/>
              </a:rPr>
              <a:t>trámite </a:t>
            </a:r>
            <a:r>
              <a:rPr lang="es-CO" sz="1200" spc="-35" dirty="0">
                <a:solidFill>
                  <a:schemeClr val="bg1"/>
                </a:solidFill>
                <a:latin typeface="+mj-lt"/>
                <a:cs typeface="Arial"/>
              </a:rPr>
              <a:t>o </a:t>
            </a:r>
            <a:r>
              <a:rPr lang="es-CO" sz="1200" spc="-10" dirty="0">
                <a:solidFill>
                  <a:schemeClr val="bg1"/>
                </a:solidFill>
                <a:latin typeface="+mj-lt"/>
                <a:cs typeface="Arial"/>
              </a:rPr>
              <a:t>gestión </a:t>
            </a:r>
            <a:r>
              <a:rPr lang="es-CO" sz="1200" spc="-25" dirty="0">
                <a:solidFill>
                  <a:schemeClr val="bg1"/>
                </a:solidFill>
                <a:latin typeface="+mj-lt"/>
                <a:cs typeface="Arial"/>
              </a:rPr>
              <a:t>respectiva, </a:t>
            </a:r>
            <a:r>
              <a:rPr lang="es-CO" sz="1200" spc="-40" dirty="0">
                <a:solidFill>
                  <a:schemeClr val="bg1"/>
                </a:solidFill>
                <a:latin typeface="+mj-lt"/>
                <a:cs typeface="Arial"/>
              </a:rPr>
              <a:t>de  </a:t>
            </a:r>
            <a:r>
              <a:rPr lang="es-CO" sz="1200" spc="-15" dirty="0">
                <a:solidFill>
                  <a:schemeClr val="bg1"/>
                </a:solidFill>
                <a:latin typeface="+mj-lt"/>
                <a:cs typeface="Arial"/>
              </a:rPr>
              <a:t>conformidad </a:t>
            </a:r>
            <a:r>
              <a:rPr lang="es-CO" sz="1200" spc="-40" dirty="0">
                <a:solidFill>
                  <a:schemeClr val="bg1"/>
                </a:solidFill>
                <a:latin typeface="+mj-lt"/>
                <a:cs typeface="Arial"/>
              </a:rPr>
              <a:t>con </a:t>
            </a:r>
            <a:r>
              <a:rPr lang="es-CO" sz="1200" spc="-20" dirty="0">
                <a:solidFill>
                  <a:schemeClr val="bg1"/>
                </a:solidFill>
                <a:latin typeface="+mj-lt"/>
                <a:cs typeface="Arial"/>
              </a:rPr>
              <a:t>los  </a:t>
            </a:r>
            <a:r>
              <a:rPr lang="es-CO" sz="1200" spc="-15" dirty="0">
                <a:solidFill>
                  <a:schemeClr val="bg1"/>
                </a:solidFill>
                <a:latin typeface="+mj-lt"/>
                <a:cs typeface="Arial"/>
              </a:rPr>
              <a:t>procedimientos  </a:t>
            </a:r>
            <a:r>
              <a:rPr lang="es-CO" sz="1200" spc="-10" dirty="0">
                <a:solidFill>
                  <a:schemeClr val="bg1"/>
                </a:solidFill>
                <a:latin typeface="+mj-lt"/>
                <a:cs typeface="Arial"/>
              </a:rPr>
              <a:t>internos. </a:t>
            </a:r>
            <a:r>
              <a:rPr lang="es-CO" sz="1200" spc="-75" dirty="0">
                <a:solidFill>
                  <a:schemeClr val="bg1"/>
                </a:solidFill>
                <a:latin typeface="+mj-lt"/>
                <a:cs typeface="Arial"/>
              </a:rPr>
              <a:t>Si </a:t>
            </a:r>
            <a:r>
              <a:rPr lang="es-CO" sz="1200" spc="-5" dirty="0">
                <a:solidFill>
                  <a:schemeClr val="bg1"/>
                </a:solidFill>
                <a:latin typeface="+mj-lt"/>
                <a:cs typeface="Arial"/>
              </a:rPr>
              <a:t>tiene </a:t>
            </a:r>
            <a:r>
              <a:rPr lang="es-CO" sz="1200" spc="-35" dirty="0">
                <a:solidFill>
                  <a:schemeClr val="bg1"/>
                </a:solidFill>
                <a:latin typeface="+mj-lt"/>
                <a:cs typeface="Arial"/>
              </a:rPr>
              <a:t>dudas </a:t>
            </a:r>
            <a:r>
              <a:rPr lang="es-CO" sz="1200" spc="-25" dirty="0">
                <a:solidFill>
                  <a:schemeClr val="bg1"/>
                </a:solidFill>
                <a:latin typeface="+mj-lt"/>
                <a:cs typeface="Arial"/>
              </a:rPr>
              <a:t>sobre </a:t>
            </a:r>
            <a:r>
              <a:rPr lang="es-CO" sz="1200" spc="-30" dirty="0">
                <a:solidFill>
                  <a:schemeClr val="bg1"/>
                </a:solidFill>
                <a:latin typeface="+mj-lt"/>
                <a:cs typeface="Arial"/>
              </a:rPr>
              <a:t>alguna  </a:t>
            </a:r>
            <a:r>
              <a:rPr lang="es-CO" sz="1200" spc="-25" dirty="0">
                <a:solidFill>
                  <a:schemeClr val="bg1"/>
                </a:solidFill>
                <a:latin typeface="+mj-lt"/>
                <a:cs typeface="Arial"/>
              </a:rPr>
              <a:t>circunstancia </a:t>
            </a:r>
            <a:r>
              <a:rPr lang="es-CO" sz="1200" spc="-40" dirty="0">
                <a:solidFill>
                  <a:schemeClr val="bg1"/>
                </a:solidFill>
                <a:latin typeface="+mj-lt"/>
                <a:cs typeface="Arial"/>
              </a:rPr>
              <a:t>que pueda </a:t>
            </a:r>
            <a:r>
              <a:rPr lang="es-CO" sz="1200" spc="-10" dirty="0">
                <a:solidFill>
                  <a:schemeClr val="bg1"/>
                </a:solidFill>
                <a:latin typeface="+mj-lt"/>
                <a:cs typeface="Arial"/>
              </a:rPr>
              <a:t>configurar </a:t>
            </a:r>
            <a:r>
              <a:rPr lang="es-CO" sz="1200" spc="-15" dirty="0">
                <a:solidFill>
                  <a:schemeClr val="bg1"/>
                </a:solidFill>
                <a:latin typeface="+mj-lt"/>
                <a:cs typeface="Arial"/>
              </a:rPr>
              <a:t>los  </a:t>
            </a:r>
            <a:r>
              <a:rPr lang="es-CO" sz="1200" spc="-35" dirty="0">
                <a:solidFill>
                  <a:schemeClr val="bg1"/>
                </a:solidFill>
                <a:latin typeface="+mj-lt"/>
                <a:cs typeface="Arial"/>
              </a:rPr>
              <a:t>hechos </a:t>
            </a:r>
            <a:r>
              <a:rPr lang="es-CO" sz="1200" spc="-15" dirty="0">
                <a:solidFill>
                  <a:schemeClr val="bg1"/>
                </a:solidFill>
                <a:latin typeface="+mj-lt"/>
                <a:cs typeface="Arial"/>
              </a:rPr>
              <a:t>anteriores, consulte </a:t>
            </a:r>
            <a:r>
              <a:rPr lang="es-CO" sz="1200" spc="-40" dirty="0">
                <a:solidFill>
                  <a:schemeClr val="bg1"/>
                </a:solidFill>
                <a:latin typeface="+mj-lt"/>
                <a:cs typeface="Arial"/>
              </a:rPr>
              <a:t>en </a:t>
            </a:r>
            <a:r>
              <a:rPr lang="es-CO" sz="1200" spc="-20" dirty="0">
                <a:solidFill>
                  <a:schemeClr val="bg1"/>
                </a:solidFill>
                <a:latin typeface="+mj-lt"/>
                <a:cs typeface="Arial"/>
              </a:rPr>
              <a:t>la  </a:t>
            </a:r>
            <a:r>
              <a:rPr lang="es-CO" sz="1200" spc="-35" dirty="0">
                <a:solidFill>
                  <a:schemeClr val="bg1"/>
                </a:solidFill>
                <a:latin typeface="+mj-lt"/>
                <a:cs typeface="Arial"/>
              </a:rPr>
              <a:t>línea</a:t>
            </a:r>
            <a:r>
              <a:rPr lang="es-CO" sz="1200" spc="-55" dirty="0">
                <a:solidFill>
                  <a:schemeClr val="bg1"/>
                </a:solidFill>
                <a:latin typeface="+mj-lt"/>
                <a:cs typeface="Arial"/>
              </a:rPr>
              <a:t> </a:t>
            </a:r>
            <a:r>
              <a:rPr lang="es-CO" sz="1200" spc="-25" dirty="0">
                <a:solidFill>
                  <a:schemeClr val="bg1"/>
                </a:solidFill>
                <a:latin typeface="+mj-lt"/>
                <a:cs typeface="Arial"/>
              </a:rPr>
              <a:t>ética.</a:t>
            </a:r>
            <a:endParaRPr lang="es-CO" sz="1200" dirty="0">
              <a:solidFill>
                <a:schemeClr val="bg1"/>
              </a:solidFill>
              <a:latin typeface="+mj-lt"/>
              <a:cs typeface="Arial"/>
            </a:endParaRPr>
          </a:p>
        </p:txBody>
      </p:sp>
      <p:sp>
        <p:nvSpPr>
          <p:cNvPr id="3" name="object 3"/>
          <p:cNvSpPr txBox="1"/>
          <p:nvPr/>
        </p:nvSpPr>
        <p:spPr>
          <a:xfrm>
            <a:off x="3997101" y="1012542"/>
            <a:ext cx="3759887" cy="6618863"/>
          </a:xfrm>
          <a:prstGeom prst="rect">
            <a:avLst/>
          </a:prstGeom>
        </p:spPr>
        <p:txBody>
          <a:bodyPr vert="horz" wrap="square" lIns="0" tIns="22860" rIns="0" bIns="0" rtlCol="0">
            <a:spAutoFit/>
          </a:bodyPr>
          <a:lstStyle/>
          <a:p>
            <a:pPr marL="12700" marR="5715" algn="just">
              <a:lnSpc>
                <a:spcPts val="1400"/>
              </a:lnSpc>
              <a:spcBef>
                <a:spcPts val="180"/>
              </a:spcBef>
            </a:pPr>
            <a:r>
              <a:rPr lang="es-CO" sz="1200" spc="-65" dirty="0">
                <a:solidFill>
                  <a:srgbClr val="6D6E71"/>
                </a:solidFill>
                <a:latin typeface="+mj-lt"/>
                <a:cs typeface="Arial"/>
              </a:rPr>
              <a:t>El soborno es un ofrecimiento, propuesta, promesa, entrega, aceptación o solicitud de una ventaja indebida de cualquier valor, sea en dinero o en especie (productos o servicios, una oferta, o promesa de pagar algo a futuro), de forma directa o indirecta, a cambio de un beneficio personal indebido, de un tercero o para la empresa, o para que una persona actúe o deje de actuar</a:t>
            </a:r>
            <a:endParaRPr lang="es-CO" sz="1200" dirty="0">
              <a:latin typeface="+mj-lt"/>
              <a:cs typeface="Arial"/>
            </a:endParaRPr>
          </a:p>
          <a:p>
            <a:pPr>
              <a:lnSpc>
                <a:spcPct val="100000"/>
              </a:lnSpc>
              <a:spcBef>
                <a:spcPts val="25"/>
              </a:spcBef>
            </a:pPr>
            <a:endParaRPr lang="es-CO" sz="1250" dirty="0">
              <a:solidFill>
                <a:srgbClr val="C01F3C"/>
              </a:solidFill>
              <a:latin typeface="+mj-lt"/>
              <a:cs typeface="Arial"/>
            </a:endParaRPr>
          </a:p>
          <a:p>
            <a:pPr marL="300355" marR="1158240">
              <a:lnSpc>
                <a:spcPct val="75700"/>
              </a:lnSpc>
              <a:spcBef>
                <a:spcPts val="5"/>
              </a:spcBef>
            </a:pPr>
            <a:r>
              <a:rPr lang="es-CO" sz="2200" b="1" spc="-5" dirty="0">
                <a:solidFill>
                  <a:srgbClr val="C01F3C"/>
                </a:solidFill>
                <a:latin typeface="+mj-lt"/>
                <a:cs typeface="Lato-Heavy"/>
              </a:rPr>
              <a:t>¡El </a:t>
            </a:r>
            <a:r>
              <a:rPr lang="es-CO" sz="2200" b="1" dirty="0">
                <a:solidFill>
                  <a:srgbClr val="C01F3C"/>
                </a:solidFill>
                <a:latin typeface="+mj-lt"/>
                <a:cs typeface="Lato-Heavy"/>
              </a:rPr>
              <a:t>Soborno no</a:t>
            </a:r>
            <a:r>
              <a:rPr lang="es-CO" sz="2200" b="1" spc="-105" dirty="0">
                <a:solidFill>
                  <a:srgbClr val="C01F3C"/>
                </a:solidFill>
                <a:latin typeface="+mj-lt"/>
                <a:cs typeface="Lato-Heavy"/>
              </a:rPr>
              <a:t> </a:t>
            </a:r>
            <a:r>
              <a:rPr lang="es-CO" sz="2200" b="1" dirty="0">
                <a:solidFill>
                  <a:srgbClr val="C01F3C"/>
                </a:solidFill>
                <a:latin typeface="+mj-lt"/>
                <a:cs typeface="Lato-Heavy"/>
              </a:rPr>
              <a:t>es </a:t>
            </a:r>
            <a:r>
              <a:rPr lang="es-CO" sz="2200" b="1" spc="-5" dirty="0">
                <a:solidFill>
                  <a:srgbClr val="C01F3C"/>
                </a:solidFill>
                <a:latin typeface="+mj-lt"/>
                <a:cs typeface="Lato-Heavy"/>
              </a:rPr>
              <a:t>solo </a:t>
            </a:r>
            <a:r>
              <a:rPr lang="es-CO" sz="2200" b="1" dirty="0">
                <a:solidFill>
                  <a:srgbClr val="C01F3C"/>
                </a:solidFill>
                <a:latin typeface="+mj-lt"/>
                <a:cs typeface="Lato-Heavy"/>
              </a:rPr>
              <a:t>en</a:t>
            </a:r>
            <a:r>
              <a:rPr lang="es-CO" sz="2200" b="1" spc="-35" dirty="0">
                <a:solidFill>
                  <a:srgbClr val="C01F3C"/>
                </a:solidFill>
                <a:latin typeface="+mj-lt"/>
                <a:cs typeface="Lato-Heavy"/>
              </a:rPr>
              <a:t> </a:t>
            </a:r>
            <a:r>
              <a:rPr lang="es-CO" sz="2200" b="1" dirty="0">
                <a:solidFill>
                  <a:srgbClr val="C01F3C"/>
                </a:solidFill>
                <a:latin typeface="+mj-lt"/>
                <a:cs typeface="Lato-Heavy"/>
              </a:rPr>
              <a:t>dinero!</a:t>
            </a:r>
            <a:endParaRPr lang="es-CO" sz="2200" dirty="0">
              <a:solidFill>
                <a:srgbClr val="C01F3C"/>
              </a:solidFill>
              <a:latin typeface="+mj-lt"/>
              <a:cs typeface="Lato-Heavy"/>
            </a:endParaRPr>
          </a:p>
          <a:p>
            <a:pPr marL="300355" marR="5080" algn="just">
              <a:lnSpc>
                <a:spcPts val="1400"/>
              </a:lnSpc>
              <a:spcBef>
                <a:spcPts val="575"/>
              </a:spcBef>
            </a:pPr>
            <a:r>
              <a:rPr lang="es-CO" sz="1200" b="1" spc="5" dirty="0">
                <a:solidFill>
                  <a:srgbClr val="C01F3C"/>
                </a:solidFill>
                <a:latin typeface="+mj-lt"/>
                <a:cs typeface="Lato-Black"/>
              </a:rPr>
              <a:t>No soborne ni se deje sobornar con gastos de viaje, regalos, entretenimientos, atenciones o beneficios para miembros de la familia, servicios, favores de cortesía, becas, pasantías y patrocinios, pagos indebidos disfrazados como aportes, entre otros (especialmente si son para o provienen de servidores públicos).</a:t>
            </a:r>
            <a:endParaRPr lang="es-CO" sz="1200" dirty="0">
              <a:solidFill>
                <a:srgbClr val="C01F3C"/>
              </a:solidFill>
              <a:latin typeface="+mj-lt"/>
              <a:cs typeface="Lato-Black"/>
            </a:endParaRPr>
          </a:p>
          <a:p>
            <a:pPr>
              <a:lnSpc>
                <a:spcPct val="100000"/>
              </a:lnSpc>
              <a:spcBef>
                <a:spcPts val="25"/>
              </a:spcBef>
            </a:pPr>
            <a:endParaRPr lang="es-CO" sz="1600" dirty="0">
              <a:latin typeface="+mj-lt"/>
              <a:cs typeface="Lato-Black"/>
            </a:endParaRPr>
          </a:p>
          <a:p>
            <a:pPr marL="12700" marR="5080" algn="just">
              <a:lnSpc>
                <a:spcPts val="1400"/>
              </a:lnSpc>
            </a:pPr>
            <a:r>
              <a:rPr lang="es-CO" sz="1200" spc="-65" dirty="0">
                <a:solidFill>
                  <a:srgbClr val="6D6E71"/>
                </a:solidFill>
                <a:latin typeface="+mj-lt"/>
                <a:cs typeface="Arial"/>
              </a:rPr>
              <a:t>Se prohíben los pagos de facilitación, contribuciones y donaciones políticas, donaciones que no cumplan con los presupuestos del artículo 355 de la Constitución Política, actividades y pagos por servicios de cabildeo, y la desviación de dineros de actividades de inversión social o patrocinios hacia actividades políticas o ajenas a los propósitos establecidos por la Compañía. Recuerde que la trasgresión a estas prohibiciones podría dar lugar a la imposición de sanciones acorde con la ley y nuestras normas internas.</a:t>
            </a:r>
          </a:p>
          <a:p>
            <a:pPr marL="12700" marR="5080" algn="just">
              <a:lnSpc>
                <a:spcPts val="1400"/>
              </a:lnSpc>
            </a:pPr>
            <a:endParaRPr lang="es-CO" sz="1200" spc="-65" dirty="0">
              <a:solidFill>
                <a:srgbClr val="6D6E71"/>
              </a:solidFill>
              <a:latin typeface="+mj-lt"/>
              <a:cs typeface="Arial"/>
            </a:endParaRPr>
          </a:p>
          <a:p>
            <a:pPr marL="12700" marR="5080" algn="just">
              <a:lnSpc>
                <a:spcPts val="1400"/>
              </a:lnSpc>
            </a:pPr>
            <a:r>
              <a:rPr lang="es-CO" sz="1200" spc="-65" dirty="0">
                <a:solidFill>
                  <a:srgbClr val="6D6E71"/>
                </a:solidFill>
                <a:latin typeface="+mj-lt"/>
                <a:cs typeface="Arial"/>
              </a:rPr>
              <a:t>En cumplimiento de lo previsto en el artículo 110 de la Constitución Política y el artículo 27 de la Ley 1475 de 2011 -o aquella que la modifique o derogue-, los trabajadores del Grupo Ecopetrol no pueden, incluso a título personal, financiar o hacer contribuciones o donaciones a partidos, movimientos o campañas políticas, ni inducir a que otros lo hagan, de acuerdo con las normas aplicables.</a:t>
            </a:r>
          </a:p>
        </p:txBody>
      </p:sp>
      <p:sp>
        <p:nvSpPr>
          <p:cNvPr id="4" name="object 4"/>
          <p:cNvSpPr txBox="1">
            <a:spLocks noGrp="1"/>
          </p:cNvSpPr>
          <p:nvPr>
            <p:ph type="title"/>
          </p:nvPr>
        </p:nvSpPr>
        <p:spPr>
          <a:xfrm>
            <a:off x="3983294" y="344981"/>
            <a:ext cx="3639993" cy="689932"/>
          </a:xfrm>
          <a:prstGeom prst="rect">
            <a:avLst/>
          </a:prstGeom>
        </p:spPr>
        <p:txBody>
          <a:bodyPr vert="horz" wrap="square" lIns="0" tIns="12700" rIns="0" bIns="0" rtlCol="0">
            <a:spAutoFit/>
          </a:bodyPr>
          <a:lstStyle/>
          <a:p>
            <a:pPr marL="12700">
              <a:lnSpc>
                <a:spcPct val="100000"/>
              </a:lnSpc>
              <a:spcBef>
                <a:spcPts val="100"/>
              </a:spcBef>
            </a:pPr>
            <a:r>
              <a:rPr lang="es-CO" sz="2200" spc="-5" dirty="0">
                <a:latin typeface="+mj-lt"/>
              </a:rPr>
              <a:t>Prohibición del</a:t>
            </a:r>
            <a:r>
              <a:rPr lang="es-CO" sz="2200" spc="-70" dirty="0">
                <a:latin typeface="+mj-lt"/>
              </a:rPr>
              <a:t> </a:t>
            </a:r>
            <a:r>
              <a:rPr lang="es-CO" sz="2200" spc="-5" dirty="0">
                <a:latin typeface="+mj-lt"/>
              </a:rPr>
              <a:t>soborno y otras formas de corrupción</a:t>
            </a:r>
            <a:endParaRPr lang="es-CO" sz="2200" dirty="0">
              <a:latin typeface="+mj-lt"/>
            </a:endParaRPr>
          </a:p>
        </p:txBody>
      </p:sp>
      <p:sp>
        <p:nvSpPr>
          <p:cNvPr id="5" name="object 5"/>
          <p:cNvSpPr txBox="1"/>
          <p:nvPr/>
        </p:nvSpPr>
        <p:spPr>
          <a:xfrm>
            <a:off x="669813" y="5718017"/>
            <a:ext cx="2837180" cy="1631314"/>
          </a:xfrm>
          <a:prstGeom prst="rect">
            <a:avLst/>
          </a:prstGeom>
        </p:spPr>
        <p:txBody>
          <a:bodyPr vert="horz" wrap="square" lIns="0" tIns="22860" rIns="0" bIns="0" rtlCol="0">
            <a:spAutoFit/>
          </a:bodyPr>
          <a:lstStyle/>
          <a:p>
            <a:pPr marL="12700" marR="5080" algn="just">
              <a:lnSpc>
                <a:spcPts val="1400"/>
              </a:lnSpc>
              <a:spcBef>
                <a:spcPts val="180"/>
              </a:spcBef>
            </a:pPr>
            <a:r>
              <a:rPr lang="es-CO" sz="1200" spc="-45" dirty="0">
                <a:solidFill>
                  <a:srgbClr val="6D6E71"/>
                </a:solidFill>
                <a:latin typeface="+mj-lt"/>
                <a:cs typeface="Arial"/>
              </a:rPr>
              <a:t>Recodemos</a:t>
            </a:r>
            <a:r>
              <a:rPr lang="es-CO" sz="1200" spc="240" dirty="0">
                <a:solidFill>
                  <a:srgbClr val="6D6E71"/>
                </a:solidFill>
                <a:latin typeface="+mj-lt"/>
                <a:cs typeface="Arial"/>
              </a:rPr>
              <a:t> </a:t>
            </a:r>
            <a:r>
              <a:rPr lang="es-CO" sz="1200" spc="-40" dirty="0">
                <a:solidFill>
                  <a:srgbClr val="6D6E71"/>
                </a:solidFill>
                <a:latin typeface="+mj-lt"/>
                <a:cs typeface="Arial"/>
              </a:rPr>
              <a:t>que </a:t>
            </a:r>
            <a:r>
              <a:rPr lang="es-CO" sz="1200" spc="-15" dirty="0">
                <a:solidFill>
                  <a:srgbClr val="6D6E71"/>
                </a:solidFill>
                <a:latin typeface="+mj-lt"/>
                <a:cs typeface="Arial"/>
              </a:rPr>
              <a:t>existe </a:t>
            </a:r>
            <a:r>
              <a:rPr lang="es-CO" sz="1200" spc="-25" dirty="0">
                <a:solidFill>
                  <a:srgbClr val="6D6E71"/>
                </a:solidFill>
                <a:latin typeface="+mj-lt"/>
                <a:cs typeface="Arial"/>
              </a:rPr>
              <a:t>un </a:t>
            </a:r>
            <a:r>
              <a:rPr lang="es-CO" sz="1200" spc="-20" dirty="0">
                <a:solidFill>
                  <a:srgbClr val="6D6E71"/>
                </a:solidFill>
                <a:latin typeface="+mj-lt"/>
                <a:cs typeface="Arial"/>
              </a:rPr>
              <a:t>régimen  </a:t>
            </a:r>
            <a:r>
              <a:rPr lang="es-CO" sz="1200" spc="-40" dirty="0">
                <a:solidFill>
                  <a:srgbClr val="6D6E71"/>
                </a:solidFill>
                <a:latin typeface="+mj-lt"/>
                <a:cs typeface="Arial"/>
              </a:rPr>
              <a:t>de  </a:t>
            </a:r>
            <a:r>
              <a:rPr lang="es-CO" sz="1200" spc="-25" dirty="0">
                <a:solidFill>
                  <a:srgbClr val="6D6E71"/>
                </a:solidFill>
                <a:latin typeface="+mj-lt"/>
                <a:cs typeface="Arial"/>
              </a:rPr>
              <a:t>inhabilidades, </a:t>
            </a:r>
            <a:r>
              <a:rPr lang="es-CO" sz="1200" spc="-15" dirty="0">
                <a:solidFill>
                  <a:srgbClr val="6D6E71"/>
                </a:solidFill>
                <a:latin typeface="+mj-lt"/>
                <a:cs typeface="Arial"/>
              </a:rPr>
              <a:t>incompatibilidades </a:t>
            </a:r>
            <a:r>
              <a:rPr lang="es-CO" sz="1200" spc="-25" dirty="0">
                <a:solidFill>
                  <a:srgbClr val="6D6E71"/>
                </a:solidFill>
                <a:latin typeface="+mj-lt"/>
                <a:cs typeface="Arial"/>
              </a:rPr>
              <a:t>y  </a:t>
            </a:r>
            <a:r>
              <a:rPr lang="es-CO" sz="1200" spc="-20" dirty="0">
                <a:solidFill>
                  <a:srgbClr val="6D6E71"/>
                </a:solidFill>
                <a:latin typeface="+mj-lt"/>
                <a:cs typeface="Arial"/>
              </a:rPr>
              <a:t>prohibiciones</a:t>
            </a:r>
            <a:r>
              <a:rPr lang="es-CO" sz="1200" spc="-90" dirty="0">
                <a:solidFill>
                  <a:srgbClr val="6D6E71"/>
                </a:solidFill>
                <a:latin typeface="+mj-lt"/>
                <a:cs typeface="Arial"/>
              </a:rPr>
              <a:t> </a:t>
            </a:r>
            <a:r>
              <a:rPr lang="es-CO" sz="1200" spc="-30" dirty="0">
                <a:solidFill>
                  <a:srgbClr val="6D6E71"/>
                </a:solidFill>
                <a:latin typeface="+mj-lt"/>
                <a:cs typeface="Arial"/>
              </a:rPr>
              <a:t>aplicable</a:t>
            </a:r>
            <a:r>
              <a:rPr lang="es-CO" sz="1200" spc="-85" dirty="0">
                <a:solidFill>
                  <a:srgbClr val="6D6E71"/>
                </a:solidFill>
                <a:latin typeface="+mj-lt"/>
                <a:cs typeface="Arial"/>
              </a:rPr>
              <a:t> </a:t>
            </a:r>
            <a:r>
              <a:rPr lang="es-CO" sz="1200" spc="-70" dirty="0">
                <a:solidFill>
                  <a:srgbClr val="6D6E71"/>
                </a:solidFill>
                <a:latin typeface="+mj-lt"/>
                <a:cs typeface="Arial"/>
              </a:rPr>
              <a:t>a</a:t>
            </a:r>
            <a:r>
              <a:rPr lang="es-CO" sz="1200" spc="-90" dirty="0">
                <a:solidFill>
                  <a:srgbClr val="6D6E71"/>
                </a:solidFill>
                <a:latin typeface="+mj-lt"/>
                <a:cs typeface="Arial"/>
              </a:rPr>
              <a:t> </a:t>
            </a:r>
            <a:r>
              <a:rPr lang="es-CO" sz="1200" spc="-20" dirty="0">
                <a:solidFill>
                  <a:srgbClr val="6D6E71"/>
                </a:solidFill>
                <a:latin typeface="+mj-lt"/>
                <a:cs typeface="Arial"/>
              </a:rPr>
              <a:t>los</a:t>
            </a:r>
            <a:r>
              <a:rPr lang="es-CO" sz="1200" spc="-85" dirty="0">
                <a:solidFill>
                  <a:srgbClr val="6D6E71"/>
                </a:solidFill>
                <a:latin typeface="+mj-lt"/>
                <a:cs typeface="Arial"/>
              </a:rPr>
              <a:t> </a:t>
            </a:r>
            <a:r>
              <a:rPr lang="es-CO" sz="1200" spc="-20" dirty="0">
                <a:solidFill>
                  <a:srgbClr val="6D6E71"/>
                </a:solidFill>
                <a:latin typeface="+mj-lt"/>
                <a:cs typeface="Arial"/>
              </a:rPr>
              <a:t>servidores</a:t>
            </a:r>
            <a:r>
              <a:rPr lang="es-CO" sz="1200" spc="-85" dirty="0">
                <a:solidFill>
                  <a:srgbClr val="6D6E71"/>
                </a:solidFill>
                <a:latin typeface="+mj-lt"/>
                <a:cs typeface="Arial"/>
              </a:rPr>
              <a:t> </a:t>
            </a:r>
            <a:r>
              <a:rPr lang="es-CO" sz="1200" spc="-35" dirty="0">
                <a:solidFill>
                  <a:srgbClr val="6D6E71"/>
                </a:solidFill>
                <a:latin typeface="+mj-lt"/>
                <a:cs typeface="Arial"/>
              </a:rPr>
              <a:t>o</a:t>
            </a:r>
            <a:r>
              <a:rPr lang="es-CO" sz="1200" spc="-90" dirty="0">
                <a:solidFill>
                  <a:srgbClr val="6D6E71"/>
                </a:solidFill>
                <a:latin typeface="+mj-lt"/>
                <a:cs typeface="Arial"/>
              </a:rPr>
              <a:t> </a:t>
            </a:r>
            <a:r>
              <a:rPr lang="es-CO" sz="1200" spc="-50" dirty="0">
                <a:solidFill>
                  <a:srgbClr val="6D6E71"/>
                </a:solidFill>
                <a:latin typeface="+mj-lt"/>
                <a:cs typeface="Arial"/>
              </a:rPr>
              <a:t>ex  </a:t>
            </a:r>
            <a:r>
              <a:rPr lang="es-CO" sz="1200" spc="-20" dirty="0">
                <a:solidFill>
                  <a:srgbClr val="6D6E71"/>
                </a:solidFill>
                <a:latin typeface="+mj-lt"/>
                <a:cs typeface="Arial"/>
              </a:rPr>
              <a:t>servidores </a:t>
            </a:r>
            <a:r>
              <a:rPr lang="es-CO" sz="1200" spc="-25" dirty="0">
                <a:solidFill>
                  <a:srgbClr val="6D6E71"/>
                </a:solidFill>
                <a:latin typeface="+mj-lt"/>
                <a:cs typeface="Arial"/>
              </a:rPr>
              <a:t>públicos </a:t>
            </a:r>
            <a:r>
              <a:rPr lang="es-CO" sz="1200" spc="40" dirty="0">
                <a:solidFill>
                  <a:srgbClr val="6D6E71"/>
                </a:solidFill>
                <a:latin typeface="+mj-lt"/>
                <a:cs typeface="Arial"/>
              </a:rPr>
              <a:t>o </a:t>
            </a:r>
            <a:r>
              <a:rPr lang="es-CO" sz="1200" spc="-15" dirty="0">
                <a:solidFill>
                  <a:srgbClr val="6D6E71"/>
                </a:solidFill>
                <a:latin typeface="+mj-lt"/>
                <a:cs typeface="Arial"/>
              </a:rPr>
              <a:t>interesados </a:t>
            </a:r>
            <a:r>
              <a:rPr lang="es-CO" sz="1200" spc="-40" dirty="0">
                <a:solidFill>
                  <a:srgbClr val="6D6E71"/>
                </a:solidFill>
                <a:latin typeface="+mj-lt"/>
                <a:cs typeface="Arial"/>
              </a:rPr>
              <a:t>en </a:t>
            </a:r>
            <a:r>
              <a:rPr lang="es-CO" sz="1200" spc="-20" dirty="0">
                <a:solidFill>
                  <a:srgbClr val="6D6E71"/>
                </a:solidFill>
                <a:latin typeface="+mj-lt"/>
                <a:cs typeface="Arial"/>
              </a:rPr>
              <a:t>la </a:t>
            </a:r>
            <a:r>
              <a:rPr lang="es-CO" sz="1200" spc="290" dirty="0">
                <a:solidFill>
                  <a:srgbClr val="6D6E71"/>
                </a:solidFill>
                <a:latin typeface="+mj-lt"/>
                <a:cs typeface="Arial"/>
              </a:rPr>
              <a:t> </a:t>
            </a:r>
            <a:r>
              <a:rPr lang="es-CO" sz="1200" spc="-10" dirty="0">
                <a:solidFill>
                  <a:srgbClr val="6D6E71"/>
                </a:solidFill>
                <a:latin typeface="+mj-lt"/>
                <a:cs typeface="Arial"/>
              </a:rPr>
              <a:t>contratación </a:t>
            </a:r>
            <a:r>
              <a:rPr lang="es-CO" sz="1200" spc="-40" dirty="0">
                <a:solidFill>
                  <a:srgbClr val="6D6E71"/>
                </a:solidFill>
                <a:latin typeface="+mj-lt"/>
                <a:cs typeface="Arial"/>
              </a:rPr>
              <a:t>con </a:t>
            </a:r>
            <a:r>
              <a:rPr lang="es-CO" sz="1200" spc="-20" dirty="0">
                <a:solidFill>
                  <a:srgbClr val="6D6E71"/>
                </a:solidFill>
                <a:latin typeface="+mj-lt"/>
                <a:cs typeface="Arial"/>
              </a:rPr>
              <a:t>entidades </a:t>
            </a:r>
            <a:r>
              <a:rPr lang="es-CO" sz="1200" spc="-30" dirty="0">
                <a:solidFill>
                  <a:srgbClr val="6D6E71"/>
                </a:solidFill>
                <a:latin typeface="+mj-lt"/>
                <a:cs typeface="Arial"/>
              </a:rPr>
              <a:t>públicas, </a:t>
            </a:r>
            <a:r>
              <a:rPr lang="es-CO" sz="1200" spc="-35" dirty="0">
                <a:solidFill>
                  <a:srgbClr val="6D6E71"/>
                </a:solidFill>
                <a:latin typeface="+mj-lt"/>
                <a:cs typeface="Arial"/>
              </a:rPr>
              <a:t>que  </a:t>
            </a:r>
            <a:r>
              <a:rPr lang="es-CO" sz="1200" spc="-20" dirty="0">
                <a:solidFill>
                  <a:srgbClr val="6D6E71"/>
                </a:solidFill>
                <a:latin typeface="+mj-lt"/>
                <a:cs typeface="Arial"/>
              </a:rPr>
              <a:t>contiene </a:t>
            </a:r>
            <a:r>
              <a:rPr lang="es-CO" sz="1200" spc="-35" dirty="0">
                <a:solidFill>
                  <a:srgbClr val="6D6E71"/>
                </a:solidFill>
                <a:latin typeface="+mj-lt"/>
                <a:cs typeface="Arial"/>
              </a:rPr>
              <a:t>una </a:t>
            </a:r>
            <a:r>
              <a:rPr lang="es-CO" sz="1200" spc="-25" dirty="0">
                <a:solidFill>
                  <a:srgbClr val="6D6E71"/>
                </a:solidFill>
                <a:latin typeface="+mj-lt"/>
                <a:cs typeface="Arial"/>
              </a:rPr>
              <a:t>serie </a:t>
            </a:r>
            <a:r>
              <a:rPr lang="es-CO" sz="1200" spc="-45" dirty="0">
                <a:solidFill>
                  <a:srgbClr val="6D6E71"/>
                </a:solidFill>
                <a:latin typeface="+mj-lt"/>
                <a:cs typeface="Arial"/>
              </a:rPr>
              <a:t>de </a:t>
            </a:r>
            <a:r>
              <a:rPr lang="es-CO" sz="1200" spc="-10" dirty="0">
                <a:solidFill>
                  <a:srgbClr val="6D6E71"/>
                </a:solidFill>
                <a:latin typeface="+mj-lt"/>
                <a:cs typeface="Arial"/>
              </a:rPr>
              <a:t>limitaciones </a:t>
            </a:r>
            <a:r>
              <a:rPr lang="es-CO" sz="1200" spc="-35" dirty="0">
                <a:solidFill>
                  <a:srgbClr val="6D6E71"/>
                </a:solidFill>
                <a:latin typeface="+mj-lt"/>
                <a:cs typeface="Arial"/>
              </a:rPr>
              <a:t>para </a:t>
            </a:r>
            <a:r>
              <a:rPr lang="es-CO" sz="1200" spc="-20" dirty="0">
                <a:solidFill>
                  <a:srgbClr val="6D6E71"/>
                </a:solidFill>
                <a:latin typeface="+mj-lt"/>
                <a:cs typeface="Arial"/>
              </a:rPr>
              <a:t>la  </a:t>
            </a:r>
            <a:r>
              <a:rPr lang="es-CO" sz="1200" spc="-10" dirty="0">
                <a:solidFill>
                  <a:srgbClr val="6D6E71"/>
                </a:solidFill>
                <a:latin typeface="+mj-lt"/>
                <a:cs typeface="Arial"/>
              </a:rPr>
              <a:t>contratación </a:t>
            </a:r>
            <a:r>
              <a:rPr lang="es-CO" sz="1200" spc="-35" dirty="0">
                <a:solidFill>
                  <a:srgbClr val="6D6E71"/>
                </a:solidFill>
                <a:latin typeface="+mj-lt"/>
                <a:cs typeface="Arial"/>
              </a:rPr>
              <a:t>o </a:t>
            </a:r>
            <a:r>
              <a:rPr lang="es-CO" sz="1200" spc="-25" dirty="0">
                <a:solidFill>
                  <a:srgbClr val="6D6E71"/>
                </a:solidFill>
                <a:latin typeface="+mj-lt"/>
                <a:cs typeface="Arial"/>
              </a:rPr>
              <a:t>vinculación laboral. </a:t>
            </a:r>
            <a:r>
              <a:rPr lang="es-CO" sz="1200" spc="-85" dirty="0">
                <a:solidFill>
                  <a:srgbClr val="6D6E71"/>
                </a:solidFill>
                <a:latin typeface="+mj-lt"/>
                <a:cs typeface="Arial"/>
              </a:rPr>
              <a:t>Su  </a:t>
            </a:r>
            <a:r>
              <a:rPr lang="es-CO" sz="1200" spc="-20" dirty="0">
                <a:solidFill>
                  <a:srgbClr val="6D6E71"/>
                </a:solidFill>
                <a:latin typeface="+mj-lt"/>
                <a:cs typeface="Arial"/>
              </a:rPr>
              <a:t>desconocimiento </a:t>
            </a:r>
            <a:r>
              <a:rPr lang="es-CO" sz="1200" spc="-50" dirty="0">
                <a:solidFill>
                  <a:srgbClr val="6D6E71"/>
                </a:solidFill>
                <a:latin typeface="+mj-lt"/>
                <a:cs typeface="Arial"/>
              </a:rPr>
              <a:t>es </a:t>
            </a:r>
            <a:r>
              <a:rPr lang="es-CO" sz="1200" spc="-25" dirty="0">
                <a:solidFill>
                  <a:srgbClr val="6D6E71"/>
                </a:solidFill>
                <a:latin typeface="+mj-lt"/>
                <a:cs typeface="Arial"/>
              </a:rPr>
              <a:t>un </a:t>
            </a:r>
            <a:r>
              <a:rPr lang="es-CO" sz="1200" spc="-40" dirty="0">
                <a:solidFill>
                  <a:srgbClr val="6D6E71"/>
                </a:solidFill>
                <a:latin typeface="+mj-lt"/>
                <a:cs typeface="Arial"/>
              </a:rPr>
              <a:t>hecho </a:t>
            </a:r>
            <a:r>
              <a:rPr lang="es-CO" sz="1200" spc="-35" dirty="0">
                <a:solidFill>
                  <a:srgbClr val="6D6E71"/>
                </a:solidFill>
                <a:latin typeface="+mj-lt"/>
                <a:cs typeface="Arial"/>
              </a:rPr>
              <a:t>que  </a:t>
            </a:r>
            <a:r>
              <a:rPr lang="es-CO" sz="1200" spc="-5" dirty="0">
                <a:solidFill>
                  <a:srgbClr val="6D6E71"/>
                </a:solidFill>
                <a:latin typeface="+mj-lt"/>
                <a:cs typeface="Arial"/>
              </a:rPr>
              <a:t>constituye </a:t>
            </a:r>
            <a:r>
              <a:rPr lang="es-CO" sz="1200" spc="-20" dirty="0">
                <a:solidFill>
                  <a:srgbClr val="6D6E71"/>
                </a:solidFill>
                <a:latin typeface="+mj-lt"/>
                <a:cs typeface="Arial"/>
              </a:rPr>
              <a:t>vulneración </a:t>
            </a:r>
            <a:r>
              <a:rPr lang="es-CO" sz="1200" spc="-70" dirty="0">
                <a:solidFill>
                  <a:srgbClr val="6D6E71"/>
                </a:solidFill>
                <a:latin typeface="+mj-lt"/>
                <a:cs typeface="Arial"/>
              </a:rPr>
              <a:t>a </a:t>
            </a:r>
            <a:r>
              <a:rPr lang="es-CO" sz="1200" spc="-15" dirty="0">
                <a:solidFill>
                  <a:srgbClr val="6D6E71"/>
                </a:solidFill>
                <a:latin typeface="+mj-lt"/>
                <a:cs typeface="Arial"/>
              </a:rPr>
              <a:t>este</a:t>
            </a:r>
            <a:r>
              <a:rPr lang="es-CO" sz="1200" spc="-120" dirty="0">
                <a:solidFill>
                  <a:srgbClr val="6D6E71"/>
                </a:solidFill>
                <a:latin typeface="+mj-lt"/>
                <a:cs typeface="Arial"/>
              </a:rPr>
              <a:t> </a:t>
            </a:r>
            <a:r>
              <a:rPr lang="es-CO" sz="1200" spc="-55" dirty="0">
                <a:solidFill>
                  <a:srgbClr val="6D6E71"/>
                </a:solidFill>
                <a:latin typeface="+mj-lt"/>
                <a:cs typeface="Arial"/>
              </a:rPr>
              <a:t>Código.</a:t>
            </a:r>
            <a:endParaRPr lang="es-CO" sz="1200" dirty="0">
              <a:latin typeface="+mj-lt"/>
              <a:cs typeface="Arial"/>
            </a:endParaRPr>
          </a:p>
        </p:txBody>
      </p:sp>
      <p:sp>
        <p:nvSpPr>
          <p:cNvPr id="8" name="CuadroTexto 7">
            <a:extLst>
              <a:ext uri="{FF2B5EF4-FFF2-40B4-BE49-F238E27FC236}">
                <a16:creationId xmlns:a16="http://schemas.microsoft.com/office/drawing/2014/main" id="{3DFF89E4-3261-423D-BABF-FC4BEFB48DE4}"/>
              </a:ext>
            </a:extLst>
          </p:cNvPr>
          <p:cNvSpPr txBox="1"/>
          <p:nvPr/>
        </p:nvSpPr>
        <p:spPr>
          <a:xfrm>
            <a:off x="4016420" y="7789761"/>
            <a:ext cx="389850" cy="307777"/>
          </a:xfrm>
          <a:prstGeom prst="rect">
            <a:avLst/>
          </a:prstGeom>
          <a:noFill/>
        </p:spPr>
        <p:txBody>
          <a:bodyPr wrap="none" rtlCol="0">
            <a:spAutoFit/>
          </a:bodyPr>
          <a:lstStyle/>
          <a:p>
            <a:r>
              <a:rPr lang="es-CO" sz="1400" b="1" dirty="0">
                <a:solidFill>
                  <a:srgbClr val="801327"/>
                </a:solidFill>
              </a:rPr>
              <a:t>10</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object 5"/>
          <p:cNvSpPr txBox="1"/>
          <p:nvPr/>
        </p:nvSpPr>
        <p:spPr>
          <a:xfrm>
            <a:off x="441788" y="498733"/>
            <a:ext cx="3230875" cy="6268383"/>
          </a:xfrm>
          <a:prstGeom prst="rect">
            <a:avLst/>
          </a:prstGeom>
        </p:spPr>
        <p:txBody>
          <a:bodyPr vert="horz" wrap="square" lIns="0" tIns="22860" rIns="0" bIns="0" rtlCol="0">
            <a:spAutoFit/>
          </a:bodyPr>
          <a:lstStyle/>
          <a:p>
            <a:pPr>
              <a:lnSpc>
                <a:spcPct val="100000"/>
              </a:lnSpc>
              <a:spcBef>
                <a:spcPts val="25"/>
              </a:spcBef>
            </a:pPr>
            <a:endParaRPr lang="es-CO" sz="1250" dirty="0">
              <a:latin typeface="+mj-lt"/>
              <a:cs typeface="Arial"/>
            </a:endParaRPr>
          </a:p>
          <a:p>
            <a:pPr marL="300355" marR="5080" algn="just">
              <a:lnSpc>
                <a:spcPts val="1400"/>
              </a:lnSpc>
              <a:spcBef>
                <a:spcPts val="575"/>
              </a:spcBef>
            </a:pPr>
            <a:r>
              <a:rPr lang="es-CO" sz="1200" b="1" spc="5" dirty="0">
                <a:solidFill>
                  <a:srgbClr val="801327"/>
                </a:solidFill>
                <a:latin typeface="+mj-lt"/>
                <a:cs typeface="Lato-Black"/>
              </a:rPr>
              <a:t>Los trabajadores de Ecopetrol y su Grupo empresarial, solo podrán relacionarse con el sector público para el desarrollo y ejecución de las actividades propias de la Compañía, atendiendo en todo caso a las disposiciones que para el efecto rijan la materia. En dicho relacionamiento están prohibidos las actividades y pagos por servicios de cabildeo, cualquier acto de corrupción, soborno, suministro o recibo de atenciones y cualquier hecho que pueda afectar o poner en tela de juicio la transparencia.</a:t>
            </a:r>
            <a:endParaRPr lang="es-CO" sz="1200" spc="-110" dirty="0">
              <a:solidFill>
                <a:srgbClr val="6D6E71"/>
              </a:solidFill>
              <a:latin typeface="+mj-lt"/>
              <a:cs typeface="Arial"/>
            </a:endParaRPr>
          </a:p>
          <a:p>
            <a:pPr marL="12700" marR="5080" algn="just">
              <a:lnSpc>
                <a:spcPts val="1400"/>
              </a:lnSpc>
              <a:spcBef>
                <a:spcPts val="180"/>
              </a:spcBef>
            </a:pPr>
            <a:endParaRPr lang="es-CO" sz="1200" spc="-110" dirty="0">
              <a:solidFill>
                <a:srgbClr val="6D6E71"/>
              </a:solidFill>
              <a:latin typeface="+mj-lt"/>
              <a:cs typeface="Arial"/>
            </a:endParaRPr>
          </a:p>
          <a:p>
            <a:pPr marL="12700" marR="5080" algn="just">
              <a:lnSpc>
                <a:spcPts val="1400"/>
              </a:lnSpc>
              <a:spcBef>
                <a:spcPts val="180"/>
              </a:spcBef>
            </a:pPr>
            <a:r>
              <a:rPr lang="es-CO" sz="1200" spc="-110" dirty="0">
                <a:solidFill>
                  <a:srgbClr val="6D6E71"/>
                </a:solidFill>
                <a:latin typeface="+mj-lt"/>
                <a:cs typeface="Arial"/>
              </a:rPr>
              <a:t>Se </a:t>
            </a:r>
            <a:r>
              <a:rPr lang="es-CO" sz="1200" spc="-20" dirty="0">
                <a:solidFill>
                  <a:srgbClr val="6D6E71"/>
                </a:solidFill>
                <a:latin typeface="+mj-lt"/>
                <a:cs typeface="Arial"/>
              </a:rPr>
              <a:t>resalta </a:t>
            </a:r>
            <a:r>
              <a:rPr lang="es-CO" sz="1200" spc="-45" dirty="0">
                <a:solidFill>
                  <a:srgbClr val="6D6E71"/>
                </a:solidFill>
                <a:latin typeface="+mj-lt"/>
                <a:cs typeface="Arial"/>
              </a:rPr>
              <a:t>que </a:t>
            </a:r>
            <a:r>
              <a:rPr lang="es-CO" sz="1200" spc="-30" dirty="0">
                <a:solidFill>
                  <a:srgbClr val="6D6E71"/>
                </a:solidFill>
                <a:latin typeface="+mj-lt"/>
                <a:cs typeface="Arial"/>
              </a:rPr>
              <a:t>la </a:t>
            </a:r>
            <a:r>
              <a:rPr lang="es-CO" sz="1200" spc="-60" dirty="0">
                <a:solidFill>
                  <a:srgbClr val="6D6E71"/>
                </a:solidFill>
                <a:latin typeface="+mj-lt"/>
                <a:cs typeface="Arial"/>
              </a:rPr>
              <a:t>Ley </a:t>
            </a:r>
            <a:r>
              <a:rPr lang="es-CO" sz="1200" spc="-50" dirty="0">
                <a:solidFill>
                  <a:srgbClr val="6D6E71"/>
                </a:solidFill>
                <a:latin typeface="+mj-lt"/>
                <a:cs typeface="Arial"/>
              </a:rPr>
              <a:t>de </a:t>
            </a:r>
            <a:r>
              <a:rPr lang="es-CO" sz="1200" spc="-40" dirty="0">
                <a:solidFill>
                  <a:srgbClr val="6D6E71"/>
                </a:solidFill>
                <a:latin typeface="+mj-lt"/>
                <a:cs typeface="Arial"/>
              </a:rPr>
              <a:t>Prácticas </a:t>
            </a:r>
            <a:r>
              <a:rPr lang="es-CO" sz="1200" spc="-35" dirty="0">
                <a:solidFill>
                  <a:srgbClr val="6D6E71"/>
                </a:solidFill>
                <a:latin typeface="+mj-lt"/>
                <a:cs typeface="Arial"/>
              </a:rPr>
              <a:t>Corruptas </a:t>
            </a:r>
            <a:r>
              <a:rPr lang="es-CO" sz="1200" spc="-45" dirty="0">
                <a:solidFill>
                  <a:srgbClr val="6D6E71"/>
                </a:solidFill>
                <a:latin typeface="+mj-lt"/>
                <a:cs typeface="Arial"/>
              </a:rPr>
              <a:t>en </a:t>
            </a:r>
            <a:r>
              <a:rPr lang="es-CO" sz="1200" spc="-30" dirty="0">
                <a:solidFill>
                  <a:srgbClr val="6D6E71"/>
                </a:solidFill>
                <a:latin typeface="+mj-lt"/>
                <a:cs typeface="Arial"/>
              </a:rPr>
              <a:t>el  Extranjero </a:t>
            </a:r>
            <a:r>
              <a:rPr lang="es-CO" sz="1200" spc="85" dirty="0">
                <a:solidFill>
                  <a:srgbClr val="6D6E71"/>
                </a:solidFill>
                <a:latin typeface="+mj-lt"/>
                <a:cs typeface="Arial"/>
              </a:rPr>
              <a:t>– </a:t>
            </a:r>
            <a:r>
              <a:rPr lang="es-CO" sz="1200" spc="-125" dirty="0">
                <a:solidFill>
                  <a:srgbClr val="6D6E71"/>
                </a:solidFill>
                <a:latin typeface="+mj-lt"/>
                <a:cs typeface="Arial"/>
              </a:rPr>
              <a:t>FCPA </a:t>
            </a:r>
            <a:r>
              <a:rPr lang="es-CO" sz="1200" spc="-35" dirty="0">
                <a:solidFill>
                  <a:srgbClr val="6D6E71"/>
                </a:solidFill>
                <a:latin typeface="+mj-lt"/>
                <a:cs typeface="Arial"/>
              </a:rPr>
              <a:t>(por </a:t>
            </a:r>
            <a:r>
              <a:rPr lang="es-CO" sz="1200" spc="-40" dirty="0">
                <a:solidFill>
                  <a:srgbClr val="6D6E71"/>
                </a:solidFill>
                <a:latin typeface="+mj-lt"/>
                <a:cs typeface="Arial"/>
              </a:rPr>
              <a:t>sus </a:t>
            </a:r>
            <a:r>
              <a:rPr lang="es-CO" sz="1200" spc="-35" dirty="0">
                <a:solidFill>
                  <a:srgbClr val="6D6E71"/>
                </a:solidFill>
                <a:latin typeface="+mj-lt"/>
                <a:cs typeface="Arial"/>
              </a:rPr>
              <a:t>siglas </a:t>
            </a:r>
            <a:r>
              <a:rPr lang="es-CO" sz="1200" spc="-45" dirty="0">
                <a:solidFill>
                  <a:srgbClr val="6D6E71"/>
                </a:solidFill>
                <a:latin typeface="+mj-lt"/>
                <a:cs typeface="Arial"/>
              </a:rPr>
              <a:t>en </a:t>
            </a:r>
            <a:r>
              <a:rPr lang="es-CO" sz="1200" spc="-40" dirty="0">
                <a:solidFill>
                  <a:srgbClr val="6D6E71"/>
                </a:solidFill>
                <a:latin typeface="+mj-lt"/>
                <a:cs typeface="Arial"/>
              </a:rPr>
              <a:t>inglés), </a:t>
            </a:r>
            <a:r>
              <a:rPr lang="es-CO" sz="1200" spc="-70" dirty="0">
                <a:solidFill>
                  <a:srgbClr val="6D6E71"/>
                </a:solidFill>
                <a:latin typeface="+mj-lt"/>
                <a:cs typeface="Arial"/>
              </a:rPr>
              <a:t>a </a:t>
            </a:r>
            <a:r>
              <a:rPr lang="es-CO" sz="1200" spc="-30" dirty="0">
                <a:solidFill>
                  <a:srgbClr val="6D6E71"/>
                </a:solidFill>
                <a:latin typeface="+mj-lt"/>
                <a:cs typeface="Arial"/>
              </a:rPr>
              <a:t>la </a:t>
            </a:r>
            <a:r>
              <a:rPr lang="es-CO" sz="1200" spc="-45" dirty="0">
                <a:solidFill>
                  <a:srgbClr val="6D6E71"/>
                </a:solidFill>
                <a:latin typeface="+mj-lt"/>
                <a:cs typeface="Arial"/>
              </a:rPr>
              <a:t>cual  </a:t>
            </a:r>
            <a:r>
              <a:rPr lang="es-CO" sz="1200" spc="-25" dirty="0">
                <a:solidFill>
                  <a:srgbClr val="6D6E71"/>
                </a:solidFill>
                <a:latin typeface="+mj-lt"/>
                <a:cs typeface="Arial"/>
              </a:rPr>
              <a:t>estamos </a:t>
            </a:r>
            <a:r>
              <a:rPr lang="es-CO" sz="1200" spc="-20" dirty="0">
                <a:solidFill>
                  <a:srgbClr val="6D6E71"/>
                </a:solidFill>
                <a:latin typeface="+mj-lt"/>
                <a:cs typeface="Arial"/>
              </a:rPr>
              <a:t>sujetos</a:t>
            </a:r>
            <a:r>
              <a:rPr lang="es-CO" sz="1200" spc="290" dirty="0">
                <a:solidFill>
                  <a:srgbClr val="6D6E71"/>
                </a:solidFill>
                <a:latin typeface="+mj-lt"/>
                <a:cs typeface="Arial"/>
              </a:rPr>
              <a:t> </a:t>
            </a:r>
            <a:r>
              <a:rPr lang="es-CO" sz="1200" spc="-20" dirty="0">
                <a:solidFill>
                  <a:srgbClr val="6D6E71"/>
                </a:solidFill>
                <a:latin typeface="+mj-lt"/>
                <a:cs typeface="Arial"/>
              </a:rPr>
              <a:t>por  </a:t>
            </a:r>
            <a:r>
              <a:rPr lang="es-CO" sz="1200" spc="-30" dirty="0">
                <a:solidFill>
                  <a:srgbClr val="6D6E71"/>
                </a:solidFill>
                <a:latin typeface="+mj-lt"/>
                <a:cs typeface="Arial"/>
              </a:rPr>
              <a:t>ser filial de </a:t>
            </a:r>
            <a:r>
              <a:rPr lang="es-CO" sz="1200" spc="-40" dirty="0">
                <a:solidFill>
                  <a:srgbClr val="6D6E71"/>
                </a:solidFill>
                <a:latin typeface="+mj-lt"/>
                <a:cs typeface="Arial"/>
              </a:rPr>
              <a:t>una empresa </a:t>
            </a:r>
            <a:r>
              <a:rPr lang="es-CO" sz="1200" spc="-45" dirty="0">
                <a:solidFill>
                  <a:srgbClr val="6D6E71"/>
                </a:solidFill>
                <a:latin typeface="+mj-lt"/>
                <a:cs typeface="Arial"/>
              </a:rPr>
              <a:t>que  </a:t>
            </a:r>
            <a:r>
              <a:rPr lang="es-CO" sz="1200" spc="-25" dirty="0">
                <a:solidFill>
                  <a:srgbClr val="6D6E71"/>
                </a:solidFill>
                <a:latin typeface="+mj-lt"/>
                <a:cs typeface="Arial"/>
              </a:rPr>
              <a:t>está  registrada </a:t>
            </a:r>
            <a:r>
              <a:rPr lang="es-CO" sz="1200" spc="-45" dirty="0">
                <a:solidFill>
                  <a:srgbClr val="6D6E71"/>
                </a:solidFill>
                <a:latin typeface="+mj-lt"/>
                <a:cs typeface="Arial"/>
              </a:rPr>
              <a:t>en </a:t>
            </a:r>
            <a:r>
              <a:rPr lang="es-CO" sz="1200" spc="-30" dirty="0">
                <a:solidFill>
                  <a:srgbClr val="6D6E71"/>
                </a:solidFill>
                <a:latin typeface="+mj-lt"/>
                <a:cs typeface="Arial"/>
              </a:rPr>
              <a:t>el </a:t>
            </a:r>
            <a:r>
              <a:rPr lang="es-CO" sz="1200" spc="-40" dirty="0">
                <a:solidFill>
                  <a:srgbClr val="6D6E71"/>
                </a:solidFill>
                <a:latin typeface="+mj-lt"/>
                <a:cs typeface="Arial"/>
              </a:rPr>
              <a:t>mercado </a:t>
            </a:r>
            <a:r>
              <a:rPr lang="es-CO" sz="1200" spc="-50" dirty="0">
                <a:solidFill>
                  <a:srgbClr val="6D6E71"/>
                </a:solidFill>
                <a:latin typeface="+mj-lt"/>
                <a:cs typeface="Arial"/>
              </a:rPr>
              <a:t>de </a:t>
            </a:r>
            <a:r>
              <a:rPr lang="es-CO" sz="1200" spc="-30" dirty="0">
                <a:solidFill>
                  <a:srgbClr val="6D6E71"/>
                </a:solidFill>
                <a:latin typeface="+mj-lt"/>
                <a:cs typeface="Arial"/>
              </a:rPr>
              <a:t>valores </a:t>
            </a:r>
            <a:r>
              <a:rPr lang="es-CO" sz="1200" spc="-50" dirty="0">
                <a:solidFill>
                  <a:srgbClr val="6D6E71"/>
                </a:solidFill>
                <a:latin typeface="+mj-lt"/>
                <a:cs typeface="Arial"/>
              </a:rPr>
              <a:t>de </a:t>
            </a:r>
            <a:r>
              <a:rPr lang="es-CO" sz="1200" spc="-40" dirty="0">
                <a:solidFill>
                  <a:srgbClr val="6D6E71"/>
                </a:solidFill>
                <a:latin typeface="+mj-lt"/>
                <a:cs typeface="Arial"/>
              </a:rPr>
              <a:t>Estados Unidos  </a:t>
            </a:r>
            <a:r>
              <a:rPr lang="es-CO" sz="1200" spc="-50" dirty="0">
                <a:solidFill>
                  <a:srgbClr val="6D6E71"/>
                </a:solidFill>
                <a:latin typeface="+mj-lt"/>
                <a:cs typeface="Arial"/>
              </a:rPr>
              <a:t>de</a:t>
            </a:r>
            <a:r>
              <a:rPr lang="es-CO" sz="1200" spc="-130" dirty="0">
                <a:solidFill>
                  <a:srgbClr val="6D6E71"/>
                </a:solidFill>
                <a:latin typeface="+mj-lt"/>
                <a:cs typeface="Arial"/>
              </a:rPr>
              <a:t> </a:t>
            </a:r>
            <a:r>
              <a:rPr lang="es-CO" sz="1200" spc="-45" dirty="0">
                <a:solidFill>
                  <a:srgbClr val="6D6E71"/>
                </a:solidFill>
                <a:latin typeface="+mj-lt"/>
                <a:cs typeface="Arial"/>
              </a:rPr>
              <a:t>América,</a:t>
            </a:r>
            <a:r>
              <a:rPr lang="es-CO" sz="1200" spc="-125" dirty="0">
                <a:solidFill>
                  <a:srgbClr val="6D6E71"/>
                </a:solidFill>
                <a:latin typeface="+mj-lt"/>
                <a:cs typeface="Arial"/>
              </a:rPr>
              <a:t> </a:t>
            </a:r>
            <a:r>
              <a:rPr lang="es-CO" sz="1200" spc="-25" dirty="0">
                <a:solidFill>
                  <a:srgbClr val="6D6E71"/>
                </a:solidFill>
                <a:latin typeface="+mj-lt"/>
                <a:cs typeface="Arial"/>
              </a:rPr>
              <a:t>y</a:t>
            </a:r>
            <a:r>
              <a:rPr lang="es-CO" sz="1200" spc="-125" dirty="0">
                <a:solidFill>
                  <a:srgbClr val="6D6E71"/>
                </a:solidFill>
                <a:latin typeface="+mj-lt"/>
                <a:cs typeface="Arial"/>
              </a:rPr>
              <a:t> </a:t>
            </a:r>
            <a:r>
              <a:rPr lang="es-CO" sz="1200" spc="-70" dirty="0">
                <a:solidFill>
                  <a:srgbClr val="6D6E71"/>
                </a:solidFill>
                <a:latin typeface="+mj-lt"/>
                <a:cs typeface="Arial"/>
              </a:rPr>
              <a:t>a</a:t>
            </a:r>
            <a:r>
              <a:rPr lang="es-CO" sz="1200" spc="-125" dirty="0">
                <a:solidFill>
                  <a:srgbClr val="6D6E71"/>
                </a:solidFill>
                <a:latin typeface="+mj-lt"/>
                <a:cs typeface="Arial"/>
              </a:rPr>
              <a:t> </a:t>
            </a:r>
            <a:r>
              <a:rPr lang="es-CO" sz="1200" spc="-45" dirty="0">
                <a:solidFill>
                  <a:srgbClr val="6D6E71"/>
                </a:solidFill>
                <a:latin typeface="+mj-lt"/>
                <a:cs typeface="Arial"/>
              </a:rPr>
              <a:t>cuyo</a:t>
            </a:r>
            <a:r>
              <a:rPr lang="es-CO" sz="1200" spc="-125" dirty="0">
                <a:solidFill>
                  <a:srgbClr val="6D6E71"/>
                </a:solidFill>
                <a:latin typeface="+mj-lt"/>
                <a:cs typeface="Arial"/>
              </a:rPr>
              <a:t> </a:t>
            </a:r>
            <a:r>
              <a:rPr lang="es-CO" sz="1200" spc="-15" dirty="0">
                <a:solidFill>
                  <a:srgbClr val="6D6E71"/>
                </a:solidFill>
                <a:latin typeface="+mj-lt"/>
                <a:cs typeface="Arial"/>
              </a:rPr>
              <a:t>cumplimiento</a:t>
            </a:r>
            <a:r>
              <a:rPr lang="es-CO" sz="1200" spc="-125" dirty="0">
                <a:solidFill>
                  <a:srgbClr val="6D6E71"/>
                </a:solidFill>
                <a:latin typeface="+mj-lt"/>
                <a:cs typeface="Arial"/>
              </a:rPr>
              <a:t> </a:t>
            </a:r>
            <a:r>
              <a:rPr lang="es-CO" sz="1200" spc="-35" dirty="0">
                <a:solidFill>
                  <a:srgbClr val="6D6E71"/>
                </a:solidFill>
                <a:latin typeface="+mj-lt"/>
                <a:cs typeface="Arial"/>
              </a:rPr>
              <a:t>nos</a:t>
            </a:r>
            <a:r>
              <a:rPr lang="es-CO" sz="1200" spc="-125" dirty="0">
                <a:solidFill>
                  <a:srgbClr val="6D6E71"/>
                </a:solidFill>
                <a:latin typeface="+mj-lt"/>
                <a:cs typeface="Arial"/>
              </a:rPr>
              <a:t> </a:t>
            </a:r>
            <a:r>
              <a:rPr lang="es-CO" sz="1200" spc="-25" dirty="0">
                <a:solidFill>
                  <a:srgbClr val="6D6E71"/>
                </a:solidFill>
                <a:latin typeface="+mj-lt"/>
                <a:cs typeface="Arial"/>
              </a:rPr>
              <a:t>comprometemos,  </a:t>
            </a:r>
            <a:r>
              <a:rPr lang="es-CO" sz="1200" spc="-35" dirty="0">
                <a:solidFill>
                  <a:srgbClr val="6D6E71"/>
                </a:solidFill>
                <a:latin typeface="+mj-lt"/>
                <a:cs typeface="Arial"/>
              </a:rPr>
              <a:t>establece</a:t>
            </a:r>
            <a:r>
              <a:rPr lang="es-CO" sz="1200" spc="-70" dirty="0">
                <a:solidFill>
                  <a:srgbClr val="6D6E71"/>
                </a:solidFill>
                <a:latin typeface="+mj-lt"/>
                <a:cs typeface="Arial"/>
              </a:rPr>
              <a:t> </a:t>
            </a:r>
            <a:r>
              <a:rPr lang="es-CO" sz="1200" spc="-45" dirty="0">
                <a:solidFill>
                  <a:srgbClr val="6D6E71"/>
                </a:solidFill>
                <a:latin typeface="+mj-lt"/>
                <a:cs typeface="Arial"/>
              </a:rPr>
              <a:t>que</a:t>
            </a:r>
            <a:r>
              <a:rPr lang="es-CO" sz="1200" spc="-70" dirty="0">
                <a:solidFill>
                  <a:srgbClr val="6D6E71"/>
                </a:solidFill>
                <a:latin typeface="+mj-lt"/>
                <a:cs typeface="Arial"/>
              </a:rPr>
              <a:t> </a:t>
            </a:r>
            <a:r>
              <a:rPr lang="es-CO" sz="1200" spc="-55" dirty="0">
                <a:solidFill>
                  <a:srgbClr val="6D6E71"/>
                </a:solidFill>
                <a:latin typeface="+mj-lt"/>
                <a:cs typeface="Arial"/>
              </a:rPr>
              <a:t>es</a:t>
            </a:r>
            <a:r>
              <a:rPr lang="es-CO" sz="1200" spc="-65" dirty="0">
                <a:solidFill>
                  <a:srgbClr val="6D6E71"/>
                </a:solidFill>
                <a:latin typeface="+mj-lt"/>
                <a:cs typeface="Arial"/>
              </a:rPr>
              <a:t> </a:t>
            </a:r>
            <a:r>
              <a:rPr lang="es-CO" sz="1200" spc="-30" dirty="0">
                <a:solidFill>
                  <a:srgbClr val="6D6E71"/>
                </a:solidFill>
                <a:latin typeface="+mj-lt"/>
                <a:cs typeface="Arial"/>
              </a:rPr>
              <a:t>un</a:t>
            </a:r>
            <a:r>
              <a:rPr lang="es-CO" sz="1200" spc="-70" dirty="0">
                <a:solidFill>
                  <a:srgbClr val="6D6E71"/>
                </a:solidFill>
                <a:latin typeface="+mj-lt"/>
                <a:cs typeface="Arial"/>
              </a:rPr>
              <a:t> </a:t>
            </a:r>
            <a:r>
              <a:rPr lang="es-CO" sz="1200" spc="-10" dirty="0">
                <a:solidFill>
                  <a:srgbClr val="6D6E71"/>
                </a:solidFill>
                <a:latin typeface="+mj-lt"/>
                <a:cs typeface="Arial"/>
              </a:rPr>
              <a:t>delito</a:t>
            </a:r>
            <a:r>
              <a:rPr lang="es-CO" sz="1200" spc="-65" dirty="0">
                <a:solidFill>
                  <a:srgbClr val="6D6E71"/>
                </a:solidFill>
                <a:latin typeface="+mj-lt"/>
                <a:cs typeface="Arial"/>
              </a:rPr>
              <a:t> </a:t>
            </a:r>
            <a:r>
              <a:rPr lang="es-CO" sz="1200" spc="-45" dirty="0">
                <a:solidFill>
                  <a:srgbClr val="6D6E71"/>
                </a:solidFill>
                <a:latin typeface="+mj-lt"/>
                <a:cs typeface="Arial"/>
              </a:rPr>
              <a:t>pagar</a:t>
            </a:r>
            <a:r>
              <a:rPr lang="es-CO" sz="1200" spc="-70" dirty="0">
                <a:solidFill>
                  <a:srgbClr val="6D6E71"/>
                </a:solidFill>
                <a:latin typeface="+mj-lt"/>
                <a:cs typeface="Arial"/>
              </a:rPr>
              <a:t> </a:t>
            </a:r>
            <a:r>
              <a:rPr lang="es-CO" sz="1200" spc="-35" dirty="0">
                <a:solidFill>
                  <a:srgbClr val="6D6E71"/>
                </a:solidFill>
                <a:latin typeface="+mj-lt"/>
                <a:cs typeface="Arial"/>
              </a:rPr>
              <a:t>u</a:t>
            </a:r>
            <a:r>
              <a:rPr lang="es-CO" sz="1200" spc="-65" dirty="0">
                <a:solidFill>
                  <a:srgbClr val="6D6E71"/>
                </a:solidFill>
                <a:latin typeface="+mj-lt"/>
                <a:cs typeface="Arial"/>
              </a:rPr>
              <a:t> </a:t>
            </a:r>
            <a:r>
              <a:rPr lang="es-CO" sz="1200" spc="-20" dirty="0">
                <a:solidFill>
                  <a:srgbClr val="6D6E71"/>
                </a:solidFill>
                <a:latin typeface="+mj-lt"/>
                <a:cs typeface="Arial"/>
              </a:rPr>
              <a:t>ofrecer</a:t>
            </a:r>
            <a:r>
              <a:rPr lang="es-CO" sz="1200" spc="-70" dirty="0">
                <a:solidFill>
                  <a:srgbClr val="6D6E71"/>
                </a:solidFill>
                <a:latin typeface="+mj-lt"/>
                <a:cs typeface="Arial"/>
              </a:rPr>
              <a:t> </a:t>
            </a:r>
            <a:r>
              <a:rPr lang="es-CO" sz="1200" spc="-35" dirty="0">
                <a:solidFill>
                  <a:srgbClr val="6D6E71"/>
                </a:solidFill>
                <a:latin typeface="+mj-lt"/>
                <a:cs typeface="Arial"/>
              </a:rPr>
              <a:t>cualquier</a:t>
            </a:r>
            <a:r>
              <a:rPr lang="es-CO" sz="1200" spc="-65" dirty="0">
                <a:solidFill>
                  <a:srgbClr val="6D6E71"/>
                </a:solidFill>
                <a:latin typeface="+mj-lt"/>
                <a:cs typeface="Arial"/>
              </a:rPr>
              <a:t> </a:t>
            </a:r>
            <a:r>
              <a:rPr lang="es-CO" sz="1200" spc="-55" dirty="0">
                <a:solidFill>
                  <a:srgbClr val="6D6E71"/>
                </a:solidFill>
                <a:latin typeface="+mj-lt"/>
                <a:cs typeface="Arial"/>
              </a:rPr>
              <a:t>cosa  </a:t>
            </a:r>
            <a:r>
              <a:rPr lang="es-CO" sz="1200" spc="-50" dirty="0">
                <a:solidFill>
                  <a:srgbClr val="6D6E71"/>
                </a:solidFill>
                <a:latin typeface="+mj-lt"/>
                <a:cs typeface="Arial"/>
              </a:rPr>
              <a:t>de </a:t>
            </a:r>
            <a:r>
              <a:rPr lang="es-CO" sz="1200" spc="-30" dirty="0">
                <a:solidFill>
                  <a:srgbClr val="6D6E71"/>
                </a:solidFill>
                <a:latin typeface="+mj-lt"/>
                <a:cs typeface="Arial"/>
              </a:rPr>
              <a:t>valor, </a:t>
            </a:r>
            <a:r>
              <a:rPr lang="es-CO" sz="1200" spc="-20" dirty="0">
                <a:solidFill>
                  <a:srgbClr val="6D6E71"/>
                </a:solidFill>
                <a:latin typeface="+mj-lt"/>
                <a:cs typeface="Arial"/>
              </a:rPr>
              <a:t>directa </a:t>
            </a:r>
            <a:r>
              <a:rPr lang="es-CO" sz="1200" spc="-35" dirty="0">
                <a:solidFill>
                  <a:srgbClr val="6D6E71"/>
                </a:solidFill>
                <a:latin typeface="+mj-lt"/>
                <a:cs typeface="Arial"/>
              </a:rPr>
              <a:t>o </a:t>
            </a:r>
            <a:r>
              <a:rPr lang="es-CO" sz="1200" spc="-20" dirty="0">
                <a:solidFill>
                  <a:srgbClr val="6D6E71"/>
                </a:solidFill>
                <a:latin typeface="+mj-lt"/>
                <a:cs typeface="Arial"/>
              </a:rPr>
              <a:t>indirectamente </a:t>
            </a:r>
            <a:r>
              <a:rPr lang="es-CO" sz="1200" spc="-70" dirty="0">
                <a:solidFill>
                  <a:srgbClr val="6D6E71"/>
                </a:solidFill>
                <a:latin typeface="+mj-lt"/>
                <a:cs typeface="Arial"/>
              </a:rPr>
              <a:t>a </a:t>
            </a:r>
            <a:r>
              <a:rPr lang="es-CO" sz="1200" spc="-30" dirty="0">
                <a:solidFill>
                  <a:srgbClr val="6D6E71"/>
                </a:solidFill>
                <a:latin typeface="+mj-lt"/>
                <a:cs typeface="Arial"/>
              </a:rPr>
              <a:t>un </a:t>
            </a:r>
            <a:r>
              <a:rPr lang="es-CO" sz="1200" spc="-25" dirty="0">
                <a:solidFill>
                  <a:srgbClr val="6D6E71"/>
                </a:solidFill>
                <a:latin typeface="+mj-lt"/>
                <a:cs typeface="Arial"/>
              </a:rPr>
              <a:t>servidor </a:t>
            </a:r>
            <a:r>
              <a:rPr lang="es-CO" sz="1200" spc="-30" dirty="0">
                <a:solidFill>
                  <a:srgbClr val="6D6E71"/>
                </a:solidFill>
                <a:latin typeface="+mj-lt"/>
                <a:cs typeface="Arial"/>
              </a:rPr>
              <a:t>público  no </a:t>
            </a:r>
            <a:r>
              <a:rPr lang="es-CO" sz="1200" spc="-35" dirty="0">
                <a:solidFill>
                  <a:srgbClr val="6D6E71"/>
                </a:solidFill>
                <a:latin typeface="+mj-lt"/>
                <a:cs typeface="Arial"/>
              </a:rPr>
              <a:t>estadunidense, </a:t>
            </a:r>
            <a:r>
              <a:rPr lang="es-CO" sz="1200" spc="-40" dirty="0">
                <a:solidFill>
                  <a:srgbClr val="6D6E71"/>
                </a:solidFill>
                <a:latin typeface="+mj-lt"/>
                <a:cs typeface="Arial"/>
              </a:rPr>
              <a:t>para </a:t>
            </a:r>
            <a:r>
              <a:rPr lang="es-CO" sz="1200" spc="-20" dirty="0">
                <a:solidFill>
                  <a:srgbClr val="6D6E71"/>
                </a:solidFill>
                <a:latin typeface="+mj-lt"/>
                <a:cs typeface="Arial"/>
              </a:rPr>
              <a:t>obtener </a:t>
            </a:r>
            <a:r>
              <a:rPr lang="es-CO" sz="1200" spc="-35" dirty="0">
                <a:solidFill>
                  <a:srgbClr val="6D6E71"/>
                </a:solidFill>
                <a:latin typeface="+mj-lt"/>
                <a:cs typeface="Arial"/>
              </a:rPr>
              <a:t>o </a:t>
            </a:r>
            <a:r>
              <a:rPr lang="es-CO" sz="1200" spc="-15" dirty="0">
                <a:solidFill>
                  <a:srgbClr val="6D6E71"/>
                </a:solidFill>
                <a:latin typeface="+mj-lt"/>
                <a:cs typeface="Arial"/>
              </a:rPr>
              <a:t>retener </a:t>
            </a:r>
            <a:r>
              <a:rPr lang="es-CO" sz="1200" spc="-45" dirty="0">
                <a:solidFill>
                  <a:srgbClr val="6D6E71"/>
                </a:solidFill>
                <a:latin typeface="+mj-lt"/>
                <a:cs typeface="Arial"/>
              </a:rPr>
              <a:t>negocios </a:t>
            </a:r>
            <a:r>
              <a:rPr lang="es-CO" sz="1200" spc="-35" dirty="0">
                <a:solidFill>
                  <a:srgbClr val="6D6E71"/>
                </a:solidFill>
                <a:latin typeface="+mj-lt"/>
                <a:cs typeface="Arial"/>
              </a:rPr>
              <a:t>o  conseguir </a:t>
            </a:r>
            <a:r>
              <a:rPr lang="es-CO" sz="1200" spc="-40" dirty="0">
                <a:solidFill>
                  <a:srgbClr val="6D6E71"/>
                </a:solidFill>
                <a:latin typeface="+mj-lt"/>
                <a:cs typeface="Arial"/>
              </a:rPr>
              <a:t>una </a:t>
            </a:r>
            <a:r>
              <a:rPr lang="es-CO" sz="1200" spc="-25" dirty="0">
                <a:solidFill>
                  <a:srgbClr val="6D6E71"/>
                </a:solidFill>
                <a:latin typeface="+mj-lt"/>
                <a:cs typeface="Arial"/>
              </a:rPr>
              <a:t>ventaja </a:t>
            </a:r>
            <a:r>
              <a:rPr lang="es-CO" sz="1200" spc="-50" dirty="0">
                <a:solidFill>
                  <a:srgbClr val="6D6E71"/>
                </a:solidFill>
                <a:latin typeface="+mj-lt"/>
                <a:cs typeface="Arial"/>
              </a:rPr>
              <a:t>de </a:t>
            </a:r>
            <a:r>
              <a:rPr lang="es-CO" sz="1200" spc="-45" dirty="0">
                <a:solidFill>
                  <a:srgbClr val="6D6E71"/>
                </a:solidFill>
                <a:latin typeface="+mj-lt"/>
                <a:cs typeface="Arial"/>
              </a:rPr>
              <a:t>negocios </a:t>
            </a:r>
            <a:r>
              <a:rPr lang="es-CO" sz="1200" spc="-25" dirty="0">
                <a:solidFill>
                  <a:srgbClr val="6D6E71"/>
                </a:solidFill>
                <a:latin typeface="+mj-lt"/>
                <a:cs typeface="Arial"/>
              </a:rPr>
              <a:t>impropia, </a:t>
            </a:r>
            <a:r>
              <a:rPr lang="es-CO" sz="1200" spc="-40" dirty="0">
                <a:solidFill>
                  <a:srgbClr val="6D6E71"/>
                </a:solidFill>
                <a:latin typeface="+mj-lt"/>
                <a:cs typeface="Arial"/>
              </a:rPr>
              <a:t>so </a:t>
            </a:r>
            <a:r>
              <a:rPr lang="es-CO" sz="1200" spc="-50" dirty="0">
                <a:solidFill>
                  <a:srgbClr val="6D6E71"/>
                </a:solidFill>
                <a:latin typeface="+mj-lt"/>
                <a:cs typeface="Arial"/>
              </a:rPr>
              <a:t>pena de  </a:t>
            </a:r>
            <a:r>
              <a:rPr lang="es-CO" sz="1200" spc="-35" dirty="0">
                <a:solidFill>
                  <a:srgbClr val="6D6E71"/>
                </a:solidFill>
                <a:latin typeface="+mj-lt"/>
                <a:cs typeface="Arial"/>
              </a:rPr>
              <a:t>las </a:t>
            </a:r>
            <a:r>
              <a:rPr lang="es-CO" sz="1200" spc="-30" dirty="0">
                <a:solidFill>
                  <a:srgbClr val="6D6E71"/>
                </a:solidFill>
                <a:latin typeface="+mj-lt"/>
                <a:cs typeface="Arial"/>
              </a:rPr>
              <a:t>correspondientes </a:t>
            </a:r>
            <a:r>
              <a:rPr lang="es-CO" sz="1200" spc="-45" dirty="0">
                <a:solidFill>
                  <a:srgbClr val="6D6E71"/>
                </a:solidFill>
                <a:latin typeface="+mj-lt"/>
                <a:cs typeface="Arial"/>
              </a:rPr>
              <a:t>sanciones </a:t>
            </a:r>
            <a:r>
              <a:rPr lang="es-CO" sz="1200" spc="-20" dirty="0">
                <a:solidFill>
                  <a:srgbClr val="6D6E71"/>
                </a:solidFill>
                <a:latin typeface="+mj-lt"/>
                <a:cs typeface="Arial"/>
              </a:rPr>
              <a:t>por </a:t>
            </a:r>
            <a:r>
              <a:rPr lang="es-CO" sz="1200" spc="-15" dirty="0">
                <a:solidFill>
                  <a:srgbClr val="6D6E71"/>
                </a:solidFill>
                <a:latin typeface="+mj-lt"/>
                <a:cs typeface="Arial"/>
              </a:rPr>
              <a:t>parte </a:t>
            </a:r>
            <a:r>
              <a:rPr lang="es-CO" sz="1200" spc="-30" dirty="0">
                <a:solidFill>
                  <a:srgbClr val="6D6E71"/>
                </a:solidFill>
                <a:latin typeface="+mj-lt"/>
                <a:cs typeface="Arial"/>
              </a:rPr>
              <a:t>del  </a:t>
            </a:r>
            <a:r>
              <a:rPr lang="es-CO" sz="1200" spc="-25" dirty="0">
                <a:solidFill>
                  <a:srgbClr val="6D6E71"/>
                </a:solidFill>
                <a:latin typeface="+mj-lt"/>
                <a:cs typeface="Arial"/>
              </a:rPr>
              <a:t>Departamento </a:t>
            </a:r>
            <a:r>
              <a:rPr lang="es-CO" sz="1200" spc="-50" dirty="0">
                <a:solidFill>
                  <a:srgbClr val="6D6E71"/>
                </a:solidFill>
                <a:latin typeface="+mj-lt"/>
                <a:cs typeface="Arial"/>
              </a:rPr>
              <a:t>de Justicia de </a:t>
            </a:r>
            <a:r>
              <a:rPr lang="es-CO" sz="1200" spc="-40" dirty="0">
                <a:solidFill>
                  <a:srgbClr val="6D6E71"/>
                </a:solidFill>
                <a:latin typeface="+mj-lt"/>
                <a:cs typeface="Arial"/>
              </a:rPr>
              <a:t>Estados Unidos </a:t>
            </a:r>
            <a:r>
              <a:rPr lang="es-CO" sz="1200" spc="85" dirty="0">
                <a:solidFill>
                  <a:srgbClr val="6D6E71"/>
                </a:solidFill>
                <a:latin typeface="+mj-lt"/>
                <a:cs typeface="Arial"/>
              </a:rPr>
              <a:t>– </a:t>
            </a:r>
            <a:r>
              <a:rPr lang="es-CO" sz="1200" spc="-165" dirty="0">
                <a:solidFill>
                  <a:srgbClr val="6D6E71"/>
                </a:solidFill>
                <a:latin typeface="+mj-lt"/>
                <a:cs typeface="Arial"/>
              </a:rPr>
              <a:t>DOJ </a:t>
            </a:r>
            <a:r>
              <a:rPr lang="es-CO" sz="1200" spc="-25" dirty="0">
                <a:solidFill>
                  <a:srgbClr val="6D6E71"/>
                </a:solidFill>
                <a:latin typeface="+mj-lt"/>
                <a:cs typeface="Arial"/>
              </a:rPr>
              <a:t>y </a:t>
            </a:r>
            <a:r>
              <a:rPr lang="es-CO" sz="1200" spc="-30" dirty="0">
                <a:solidFill>
                  <a:srgbClr val="6D6E71"/>
                </a:solidFill>
                <a:latin typeface="+mj-lt"/>
                <a:cs typeface="Arial"/>
              </a:rPr>
              <a:t>la  </a:t>
            </a:r>
            <a:r>
              <a:rPr lang="es-CO" sz="1200" spc="-35" dirty="0">
                <a:solidFill>
                  <a:srgbClr val="6D6E71"/>
                </a:solidFill>
                <a:latin typeface="+mj-lt"/>
                <a:cs typeface="Arial"/>
              </a:rPr>
              <a:t>Securities </a:t>
            </a:r>
            <a:r>
              <a:rPr lang="es-CO" sz="1200" spc="-45" dirty="0">
                <a:solidFill>
                  <a:srgbClr val="6D6E71"/>
                </a:solidFill>
                <a:latin typeface="+mj-lt"/>
                <a:cs typeface="Arial"/>
              </a:rPr>
              <a:t>and </a:t>
            </a:r>
            <a:r>
              <a:rPr lang="es-CO" sz="1200" spc="-65" dirty="0">
                <a:solidFill>
                  <a:srgbClr val="6D6E71"/>
                </a:solidFill>
                <a:latin typeface="+mj-lt"/>
                <a:cs typeface="Arial"/>
              </a:rPr>
              <a:t>Exchange </a:t>
            </a:r>
            <a:r>
              <a:rPr lang="es-CO" sz="1200" spc="-40" dirty="0">
                <a:solidFill>
                  <a:srgbClr val="6D6E71"/>
                </a:solidFill>
                <a:latin typeface="+mj-lt"/>
                <a:cs typeface="Arial"/>
              </a:rPr>
              <a:t>Commission </a:t>
            </a:r>
            <a:r>
              <a:rPr lang="es-CO" sz="1200" spc="85" dirty="0">
                <a:solidFill>
                  <a:srgbClr val="6D6E71"/>
                </a:solidFill>
                <a:latin typeface="+mj-lt"/>
                <a:cs typeface="Arial"/>
              </a:rPr>
              <a:t>– </a:t>
            </a:r>
            <a:r>
              <a:rPr lang="es-CO" sz="1200" spc="-145" dirty="0">
                <a:solidFill>
                  <a:srgbClr val="6D6E71"/>
                </a:solidFill>
                <a:latin typeface="+mj-lt"/>
                <a:cs typeface="Arial"/>
              </a:rPr>
              <a:t>SEC. </a:t>
            </a:r>
            <a:r>
              <a:rPr lang="es-CO" sz="1200" spc="-40" dirty="0">
                <a:solidFill>
                  <a:srgbClr val="6D6E71"/>
                </a:solidFill>
                <a:latin typeface="+mj-lt"/>
                <a:cs typeface="Arial"/>
              </a:rPr>
              <a:t>Estas  </a:t>
            </a:r>
            <a:r>
              <a:rPr lang="es-CO" sz="1200" spc="-25" dirty="0">
                <a:solidFill>
                  <a:srgbClr val="6D6E71"/>
                </a:solidFill>
                <a:latin typeface="+mj-lt"/>
                <a:cs typeface="Arial"/>
              </a:rPr>
              <a:t>mismas </a:t>
            </a:r>
            <a:r>
              <a:rPr lang="es-CO" sz="1200" spc="-35" dirty="0">
                <a:solidFill>
                  <a:srgbClr val="6D6E71"/>
                </a:solidFill>
                <a:latin typeface="+mj-lt"/>
                <a:cs typeface="Arial"/>
              </a:rPr>
              <a:t>prohibiciones, </a:t>
            </a:r>
            <a:r>
              <a:rPr lang="es-CO" sz="1200" spc="-10" dirty="0">
                <a:solidFill>
                  <a:srgbClr val="6D6E71"/>
                </a:solidFill>
                <a:latin typeface="+mj-lt"/>
                <a:cs typeface="Arial"/>
              </a:rPr>
              <a:t>entre </a:t>
            </a:r>
            <a:r>
              <a:rPr lang="es-CO" sz="1200" spc="-20" dirty="0">
                <a:solidFill>
                  <a:srgbClr val="6D6E71"/>
                </a:solidFill>
                <a:latin typeface="+mj-lt"/>
                <a:cs typeface="Arial"/>
              </a:rPr>
              <a:t>otras, </a:t>
            </a:r>
            <a:r>
              <a:rPr lang="es-CO" sz="1200" spc="-25" dirty="0">
                <a:solidFill>
                  <a:srgbClr val="6D6E71"/>
                </a:solidFill>
                <a:latin typeface="+mj-lt"/>
                <a:cs typeface="Arial"/>
              </a:rPr>
              <a:t>están </a:t>
            </a:r>
            <a:r>
              <a:rPr lang="es-CO" sz="1200" spc="-30" dirty="0">
                <a:solidFill>
                  <a:srgbClr val="6D6E71"/>
                </a:solidFill>
                <a:latin typeface="+mj-lt"/>
                <a:cs typeface="Arial"/>
              </a:rPr>
              <a:t>contenidas </a:t>
            </a:r>
            <a:r>
              <a:rPr lang="es-CO" sz="1200" spc="-45" dirty="0">
                <a:solidFill>
                  <a:srgbClr val="6D6E71"/>
                </a:solidFill>
                <a:latin typeface="+mj-lt"/>
                <a:cs typeface="Arial"/>
              </a:rPr>
              <a:t>en  </a:t>
            </a:r>
            <a:r>
              <a:rPr lang="es-CO" sz="1200" spc="-30" dirty="0">
                <a:solidFill>
                  <a:srgbClr val="6D6E71"/>
                </a:solidFill>
                <a:latin typeface="+mj-lt"/>
                <a:cs typeface="Arial"/>
              </a:rPr>
              <a:t>la </a:t>
            </a:r>
            <a:r>
              <a:rPr lang="es-CO" sz="1200" spc="-60" dirty="0">
                <a:solidFill>
                  <a:srgbClr val="6D6E71"/>
                </a:solidFill>
                <a:latin typeface="+mj-lt"/>
                <a:cs typeface="Arial"/>
              </a:rPr>
              <a:t>Ley </a:t>
            </a:r>
            <a:r>
              <a:rPr lang="es-CO" sz="1200" dirty="0">
                <a:solidFill>
                  <a:srgbClr val="6D6E71"/>
                </a:solidFill>
                <a:latin typeface="+mj-lt"/>
                <a:cs typeface="Arial"/>
              </a:rPr>
              <a:t>1778 </a:t>
            </a:r>
            <a:r>
              <a:rPr lang="es-CO" sz="1200" spc="-50" dirty="0">
                <a:solidFill>
                  <a:srgbClr val="6D6E71"/>
                </a:solidFill>
                <a:latin typeface="+mj-lt"/>
                <a:cs typeface="Arial"/>
              </a:rPr>
              <a:t>de </a:t>
            </a:r>
            <a:r>
              <a:rPr lang="es-CO" sz="1200" spc="-10" dirty="0">
                <a:solidFill>
                  <a:srgbClr val="6D6E71"/>
                </a:solidFill>
                <a:latin typeface="+mj-lt"/>
                <a:cs typeface="Arial"/>
              </a:rPr>
              <a:t>2016, </a:t>
            </a:r>
            <a:r>
              <a:rPr lang="es-CO" sz="1200" spc="-25" dirty="0">
                <a:solidFill>
                  <a:srgbClr val="6D6E71"/>
                </a:solidFill>
                <a:latin typeface="+mj-lt"/>
                <a:cs typeface="Arial"/>
              </a:rPr>
              <a:t>y </a:t>
            </a:r>
            <a:r>
              <a:rPr lang="es-CO" sz="1200" spc="-35" dirty="0">
                <a:solidFill>
                  <a:srgbClr val="6D6E71"/>
                </a:solidFill>
                <a:latin typeface="+mj-lt"/>
                <a:cs typeface="Arial"/>
              </a:rPr>
              <a:t>son </a:t>
            </a:r>
            <a:r>
              <a:rPr lang="es-CO" sz="1200" spc="-30" dirty="0">
                <a:solidFill>
                  <a:srgbClr val="6D6E71"/>
                </a:solidFill>
                <a:latin typeface="+mj-lt"/>
                <a:cs typeface="Arial"/>
              </a:rPr>
              <a:t>investigadas </a:t>
            </a:r>
            <a:r>
              <a:rPr lang="es-CO" sz="1200" spc="-25" dirty="0">
                <a:solidFill>
                  <a:srgbClr val="6D6E71"/>
                </a:solidFill>
                <a:latin typeface="+mj-lt"/>
                <a:cs typeface="Arial"/>
              </a:rPr>
              <a:t>y </a:t>
            </a:r>
            <a:r>
              <a:rPr lang="es-CO" sz="1200" spc="-45" dirty="0">
                <a:solidFill>
                  <a:srgbClr val="6D6E71"/>
                </a:solidFill>
                <a:latin typeface="+mj-lt"/>
                <a:cs typeface="Arial"/>
              </a:rPr>
              <a:t>sancionadas  </a:t>
            </a:r>
            <a:r>
              <a:rPr lang="es-CO" sz="1200" spc="-20" dirty="0">
                <a:solidFill>
                  <a:srgbClr val="6D6E71"/>
                </a:solidFill>
                <a:latin typeface="+mj-lt"/>
                <a:cs typeface="Arial"/>
              </a:rPr>
              <a:t>por </a:t>
            </a:r>
            <a:r>
              <a:rPr lang="es-CO" sz="1200" spc="-30" dirty="0">
                <a:solidFill>
                  <a:srgbClr val="6D6E71"/>
                </a:solidFill>
                <a:latin typeface="+mj-lt"/>
                <a:cs typeface="Arial"/>
              </a:rPr>
              <a:t>la </a:t>
            </a:r>
            <a:r>
              <a:rPr lang="es-CO" sz="1200" spc="-35" dirty="0">
                <a:solidFill>
                  <a:srgbClr val="6D6E71"/>
                </a:solidFill>
                <a:latin typeface="+mj-lt"/>
                <a:cs typeface="Arial"/>
              </a:rPr>
              <a:t>Superintendencia </a:t>
            </a:r>
            <a:r>
              <a:rPr lang="es-CO" sz="1200" spc="-50" dirty="0">
                <a:solidFill>
                  <a:srgbClr val="6D6E71"/>
                </a:solidFill>
                <a:latin typeface="+mj-lt"/>
                <a:cs typeface="Arial"/>
              </a:rPr>
              <a:t>de </a:t>
            </a:r>
            <a:r>
              <a:rPr lang="es-CO" sz="1200" spc="-60" dirty="0">
                <a:solidFill>
                  <a:srgbClr val="6D6E71"/>
                </a:solidFill>
                <a:latin typeface="+mj-lt"/>
                <a:cs typeface="Arial"/>
              </a:rPr>
              <a:t>Sociedades, así </a:t>
            </a:r>
            <a:r>
              <a:rPr lang="es-CO" sz="1200" spc="-40" dirty="0">
                <a:solidFill>
                  <a:srgbClr val="6D6E71"/>
                </a:solidFill>
                <a:latin typeface="+mj-lt"/>
                <a:cs typeface="Arial"/>
              </a:rPr>
              <a:t>como </a:t>
            </a:r>
            <a:r>
              <a:rPr lang="es-CO" sz="1200" spc="-20" dirty="0">
                <a:solidFill>
                  <a:srgbClr val="6D6E71"/>
                </a:solidFill>
                <a:latin typeface="+mj-lt"/>
                <a:cs typeface="Arial"/>
              </a:rPr>
              <a:t>por </a:t>
            </a:r>
            <a:r>
              <a:rPr lang="es-CO" sz="1200" spc="-25" dirty="0">
                <a:solidFill>
                  <a:srgbClr val="6D6E71"/>
                </a:solidFill>
                <a:latin typeface="+mj-lt"/>
                <a:cs typeface="Arial"/>
              </a:rPr>
              <a:t>los  </a:t>
            </a:r>
            <a:r>
              <a:rPr lang="es-CO" sz="1200" spc="-5" dirty="0">
                <a:solidFill>
                  <a:srgbClr val="6D6E71"/>
                </a:solidFill>
                <a:latin typeface="+mj-lt"/>
                <a:cs typeface="Arial"/>
              </a:rPr>
              <a:t>distintos </a:t>
            </a:r>
            <a:r>
              <a:rPr lang="es-CO" sz="1200" spc="-35" dirty="0">
                <a:solidFill>
                  <a:srgbClr val="6D6E71"/>
                </a:solidFill>
                <a:latin typeface="+mj-lt"/>
                <a:cs typeface="Arial"/>
              </a:rPr>
              <a:t>órganos </a:t>
            </a:r>
            <a:r>
              <a:rPr lang="es-CO" sz="1200" spc="-50" dirty="0">
                <a:solidFill>
                  <a:srgbClr val="6D6E71"/>
                </a:solidFill>
                <a:latin typeface="+mj-lt"/>
                <a:cs typeface="Arial"/>
              </a:rPr>
              <a:t>de </a:t>
            </a:r>
            <a:r>
              <a:rPr lang="es-CO" sz="1200" spc="-10" dirty="0">
                <a:solidFill>
                  <a:srgbClr val="6D6E71"/>
                </a:solidFill>
                <a:latin typeface="+mj-lt"/>
                <a:cs typeface="Arial"/>
              </a:rPr>
              <a:t>control</a:t>
            </a:r>
            <a:r>
              <a:rPr lang="es-CO" sz="1200" spc="-190" dirty="0">
                <a:solidFill>
                  <a:srgbClr val="6D6E71"/>
                </a:solidFill>
                <a:latin typeface="+mj-lt"/>
                <a:cs typeface="Arial"/>
              </a:rPr>
              <a:t> </a:t>
            </a:r>
            <a:r>
              <a:rPr lang="es-CO" sz="1200" spc="-45" dirty="0">
                <a:solidFill>
                  <a:srgbClr val="6D6E71"/>
                </a:solidFill>
                <a:latin typeface="+mj-lt"/>
                <a:cs typeface="Arial"/>
              </a:rPr>
              <a:t>nacionales.</a:t>
            </a:r>
            <a:endParaRPr lang="es-CO" sz="1200" dirty="0">
              <a:latin typeface="+mj-lt"/>
              <a:cs typeface="Arial"/>
            </a:endParaRPr>
          </a:p>
        </p:txBody>
      </p:sp>
      <p:cxnSp>
        <p:nvCxnSpPr>
          <p:cNvPr id="8" name="Conector recto 7">
            <a:extLst>
              <a:ext uri="{FF2B5EF4-FFF2-40B4-BE49-F238E27FC236}">
                <a16:creationId xmlns:a16="http://schemas.microsoft.com/office/drawing/2014/main" id="{37C0CDDC-A452-4EC3-9953-0942A01F47FB}"/>
              </a:ext>
            </a:extLst>
          </p:cNvPr>
          <p:cNvCxnSpPr>
            <a:cxnSpLocks/>
          </p:cNvCxnSpPr>
          <p:nvPr/>
        </p:nvCxnSpPr>
        <p:spPr>
          <a:xfrm>
            <a:off x="511239" y="763929"/>
            <a:ext cx="0" cy="2650603"/>
          </a:xfrm>
          <a:prstGeom prst="line">
            <a:avLst/>
          </a:prstGeom>
          <a:ln w="57150">
            <a:solidFill>
              <a:srgbClr val="BA0C2F"/>
            </a:solidFill>
          </a:ln>
        </p:spPr>
        <p:style>
          <a:lnRef idx="1">
            <a:schemeClr val="accent1"/>
          </a:lnRef>
          <a:fillRef idx="0">
            <a:schemeClr val="accent1"/>
          </a:fillRef>
          <a:effectRef idx="0">
            <a:schemeClr val="accent1"/>
          </a:effectRef>
          <a:fontRef idx="minor">
            <a:schemeClr val="tx1"/>
          </a:fontRef>
        </p:style>
      </p:cxnSp>
      <p:sp>
        <p:nvSpPr>
          <p:cNvPr id="10" name="object 4">
            <a:extLst>
              <a:ext uri="{FF2B5EF4-FFF2-40B4-BE49-F238E27FC236}">
                <a16:creationId xmlns:a16="http://schemas.microsoft.com/office/drawing/2014/main" id="{CD34F762-16B7-4296-8161-68CA8084EE11}"/>
              </a:ext>
            </a:extLst>
          </p:cNvPr>
          <p:cNvSpPr txBox="1"/>
          <p:nvPr/>
        </p:nvSpPr>
        <p:spPr>
          <a:xfrm>
            <a:off x="4556240" y="935137"/>
            <a:ext cx="3384170" cy="1279838"/>
          </a:xfrm>
          <a:prstGeom prst="rect">
            <a:avLst/>
          </a:prstGeom>
        </p:spPr>
        <p:txBody>
          <a:bodyPr vert="horz" wrap="square" lIns="0" tIns="22860" rIns="0" bIns="0" rtlCol="0">
            <a:spAutoFit/>
          </a:bodyPr>
          <a:lstStyle/>
          <a:p>
            <a:pPr marL="12700" marR="5080" algn="just">
              <a:lnSpc>
                <a:spcPts val="1400"/>
              </a:lnSpc>
              <a:spcBef>
                <a:spcPts val="180"/>
              </a:spcBef>
            </a:pPr>
            <a:r>
              <a:rPr lang="es-CO" sz="1200" b="1" spc="-15" dirty="0">
                <a:solidFill>
                  <a:srgbClr val="801327"/>
                </a:solidFill>
                <a:latin typeface="+mj-lt"/>
                <a:cs typeface="Lato-Black"/>
              </a:rPr>
              <a:t>¿Sabía </a:t>
            </a:r>
            <a:r>
              <a:rPr lang="es-CO" sz="1200" b="1" spc="-10" dirty="0">
                <a:solidFill>
                  <a:srgbClr val="801327"/>
                </a:solidFill>
                <a:latin typeface="+mj-lt"/>
                <a:cs typeface="Lato-Black"/>
              </a:rPr>
              <a:t>que la Ley </a:t>
            </a:r>
            <a:r>
              <a:rPr lang="es-CO" sz="1200" b="1" spc="-15" dirty="0">
                <a:solidFill>
                  <a:srgbClr val="801327"/>
                </a:solidFill>
                <a:latin typeface="+mj-lt"/>
                <a:cs typeface="Lato-Black"/>
              </a:rPr>
              <a:t>FCPA, además </a:t>
            </a:r>
            <a:r>
              <a:rPr lang="es-CO" sz="1200" b="1" spc="-10" dirty="0">
                <a:solidFill>
                  <a:srgbClr val="801327"/>
                </a:solidFill>
                <a:latin typeface="+mj-lt"/>
                <a:cs typeface="Lato-Black"/>
              </a:rPr>
              <a:t>de </a:t>
            </a:r>
            <a:r>
              <a:rPr lang="es-CO" sz="1200" b="1" spc="-15" dirty="0">
                <a:solidFill>
                  <a:srgbClr val="801327"/>
                </a:solidFill>
                <a:latin typeface="+mj-lt"/>
                <a:cs typeface="Lato-Black"/>
              </a:rPr>
              <a:t>contener  prohibiciones</a:t>
            </a:r>
            <a:r>
              <a:rPr lang="es-CO" sz="1200" b="1" spc="-70" dirty="0">
                <a:solidFill>
                  <a:srgbClr val="801327"/>
                </a:solidFill>
                <a:latin typeface="+mj-lt"/>
                <a:cs typeface="Lato-Black"/>
              </a:rPr>
              <a:t> </a:t>
            </a:r>
            <a:r>
              <a:rPr lang="es-CO" sz="1200" b="1" spc="-10" dirty="0">
                <a:solidFill>
                  <a:srgbClr val="801327"/>
                </a:solidFill>
                <a:latin typeface="+mj-lt"/>
                <a:cs typeface="Lato-Black"/>
              </a:rPr>
              <a:t>de</a:t>
            </a:r>
            <a:r>
              <a:rPr lang="es-CO" sz="1200" b="1" spc="-65" dirty="0">
                <a:solidFill>
                  <a:srgbClr val="801327"/>
                </a:solidFill>
                <a:latin typeface="+mj-lt"/>
                <a:cs typeface="Lato-Black"/>
              </a:rPr>
              <a:t> </a:t>
            </a:r>
            <a:r>
              <a:rPr lang="es-CO" sz="1200" b="1" spc="-15" dirty="0">
                <a:solidFill>
                  <a:srgbClr val="801327"/>
                </a:solidFill>
                <a:latin typeface="+mj-lt"/>
                <a:cs typeface="Lato-Black"/>
              </a:rPr>
              <a:t>soborno</a:t>
            </a:r>
            <a:r>
              <a:rPr lang="es-CO" sz="1200" b="1" spc="-65" dirty="0">
                <a:solidFill>
                  <a:srgbClr val="801327"/>
                </a:solidFill>
                <a:latin typeface="+mj-lt"/>
                <a:cs typeface="Lato-Black"/>
              </a:rPr>
              <a:t> </a:t>
            </a:r>
            <a:r>
              <a:rPr lang="es-CO" sz="1200" b="1" spc="-15" dirty="0">
                <a:solidFill>
                  <a:srgbClr val="801327"/>
                </a:solidFill>
                <a:latin typeface="+mj-lt"/>
                <a:cs typeface="Lato-Black"/>
              </a:rPr>
              <a:t>transnacional,</a:t>
            </a:r>
            <a:r>
              <a:rPr lang="es-CO" sz="1200" b="1" spc="-65" dirty="0">
                <a:solidFill>
                  <a:srgbClr val="801327"/>
                </a:solidFill>
                <a:latin typeface="+mj-lt"/>
                <a:cs typeface="Lato-Black"/>
              </a:rPr>
              <a:t> </a:t>
            </a:r>
            <a:r>
              <a:rPr lang="es-CO" sz="1200" b="1" spc="-15" dirty="0">
                <a:solidFill>
                  <a:srgbClr val="801327"/>
                </a:solidFill>
                <a:latin typeface="+mj-lt"/>
                <a:cs typeface="Lato-Black"/>
              </a:rPr>
              <a:t>impone  </a:t>
            </a:r>
            <a:r>
              <a:rPr lang="es-CO" sz="1200" b="1" spc="-10" dirty="0">
                <a:solidFill>
                  <a:srgbClr val="801327"/>
                </a:solidFill>
                <a:latin typeface="+mj-lt"/>
                <a:cs typeface="Lato-Black"/>
              </a:rPr>
              <a:t>el </a:t>
            </a:r>
            <a:r>
              <a:rPr lang="es-CO" sz="1200" b="1" spc="-15" dirty="0">
                <a:solidFill>
                  <a:srgbClr val="801327"/>
                </a:solidFill>
                <a:latin typeface="+mj-lt"/>
                <a:cs typeface="Lato-Black"/>
              </a:rPr>
              <a:t>cumplimiento </a:t>
            </a:r>
            <a:r>
              <a:rPr lang="es-CO" sz="1200" b="1" spc="-10" dirty="0">
                <a:solidFill>
                  <a:srgbClr val="801327"/>
                </a:solidFill>
                <a:latin typeface="+mj-lt"/>
                <a:cs typeface="Lato-Black"/>
              </a:rPr>
              <a:t>de los </a:t>
            </a:r>
            <a:r>
              <a:rPr lang="es-CO" sz="1200" b="1" spc="-15" dirty="0">
                <a:solidFill>
                  <a:srgbClr val="801327"/>
                </a:solidFill>
                <a:latin typeface="+mj-lt"/>
                <a:cs typeface="Lato-Black"/>
              </a:rPr>
              <a:t>controles internos,  especialmente, </a:t>
            </a:r>
            <a:r>
              <a:rPr lang="es-CO" sz="1200" b="1" spc="-10" dirty="0">
                <a:solidFill>
                  <a:srgbClr val="801327"/>
                </a:solidFill>
                <a:latin typeface="+mj-lt"/>
                <a:cs typeface="Lato-Black"/>
              </a:rPr>
              <a:t>en </a:t>
            </a:r>
            <a:r>
              <a:rPr lang="es-CO" sz="1200" b="1" spc="-15" dirty="0">
                <a:solidFill>
                  <a:srgbClr val="801327"/>
                </a:solidFill>
                <a:latin typeface="+mj-lt"/>
                <a:cs typeface="Lato-Black"/>
              </a:rPr>
              <a:t>cuanto </a:t>
            </a:r>
            <a:r>
              <a:rPr lang="es-CO" sz="1200" b="1" spc="-10" dirty="0">
                <a:solidFill>
                  <a:srgbClr val="801327"/>
                </a:solidFill>
                <a:latin typeface="+mj-lt"/>
                <a:cs typeface="Lato-Black"/>
              </a:rPr>
              <a:t>al </a:t>
            </a:r>
            <a:r>
              <a:rPr lang="es-CO" sz="1200" b="1" spc="-15" dirty="0">
                <a:solidFill>
                  <a:srgbClr val="801327"/>
                </a:solidFill>
                <a:latin typeface="+mj-lt"/>
                <a:cs typeface="Lato-Black"/>
              </a:rPr>
              <a:t>adecuado registro  </a:t>
            </a:r>
            <a:r>
              <a:rPr lang="es-CO" sz="1200" b="1" spc="-10" dirty="0">
                <a:solidFill>
                  <a:srgbClr val="801327"/>
                </a:solidFill>
                <a:latin typeface="+mj-lt"/>
                <a:cs typeface="Lato-Black"/>
              </a:rPr>
              <a:t>en</a:t>
            </a:r>
            <a:r>
              <a:rPr lang="es-CO" sz="1200" b="1" spc="-70" dirty="0">
                <a:solidFill>
                  <a:srgbClr val="801327"/>
                </a:solidFill>
                <a:latin typeface="+mj-lt"/>
                <a:cs typeface="Lato-Black"/>
              </a:rPr>
              <a:t> </a:t>
            </a:r>
            <a:r>
              <a:rPr lang="es-CO" sz="1200" b="1" spc="-15" dirty="0">
                <a:solidFill>
                  <a:srgbClr val="801327"/>
                </a:solidFill>
                <a:latin typeface="+mj-lt"/>
                <a:cs typeface="Lato-Black"/>
              </a:rPr>
              <a:t>libros</a:t>
            </a:r>
            <a:r>
              <a:rPr lang="es-CO" sz="1200" b="1" spc="-65" dirty="0">
                <a:solidFill>
                  <a:srgbClr val="801327"/>
                </a:solidFill>
                <a:latin typeface="+mj-lt"/>
                <a:cs typeface="Lato-Black"/>
              </a:rPr>
              <a:t> </a:t>
            </a:r>
            <a:r>
              <a:rPr lang="es-CO" sz="1200" b="1" dirty="0">
                <a:solidFill>
                  <a:srgbClr val="801327"/>
                </a:solidFill>
                <a:latin typeface="+mj-lt"/>
                <a:cs typeface="Lato-Black"/>
              </a:rPr>
              <a:t>y</a:t>
            </a:r>
            <a:r>
              <a:rPr lang="es-CO" sz="1200" b="1" spc="-65" dirty="0">
                <a:solidFill>
                  <a:srgbClr val="801327"/>
                </a:solidFill>
                <a:latin typeface="+mj-lt"/>
                <a:cs typeface="Lato-Black"/>
              </a:rPr>
              <a:t> </a:t>
            </a:r>
            <a:r>
              <a:rPr lang="es-CO" sz="1200" b="1" spc="-15" dirty="0">
                <a:solidFill>
                  <a:srgbClr val="801327"/>
                </a:solidFill>
                <a:latin typeface="+mj-lt"/>
                <a:cs typeface="Lato-Black"/>
              </a:rPr>
              <a:t>contabilidad</a:t>
            </a:r>
            <a:r>
              <a:rPr lang="es-CO" sz="1200" b="1" spc="-65" dirty="0">
                <a:solidFill>
                  <a:srgbClr val="801327"/>
                </a:solidFill>
                <a:latin typeface="+mj-lt"/>
                <a:cs typeface="Lato-Black"/>
              </a:rPr>
              <a:t> </a:t>
            </a:r>
            <a:r>
              <a:rPr lang="es-CO" sz="1200" b="1" spc="-10" dirty="0">
                <a:solidFill>
                  <a:srgbClr val="801327"/>
                </a:solidFill>
                <a:latin typeface="+mj-lt"/>
                <a:cs typeface="Lato-Black"/>
              </a:rPr>
              <a:t>de</a:t>
            </a:r>
            <a:r>
              <a:rPr lang="es-CO" sz="1200" b="1" spc="-65" dirty="0">
                <a:solidFill>
                  <a:srgbClr val="801327"/>
                </a:solidFill>
                <a:latin typeface="+mj-lt"/>
                <a:cs typeface="Lato-Black"/>
              </a:rPr>
              <a:t> </a:t>
            </a:r>
            <a:r>
              <a:rPr lang="es-CO" sz="1200" b="1" spc="-15" dirty="0">
                <a:solidFill>
                  <a:srgbClr val="801327"/>
                </a:solidFill>
                <a:latin typeface="+mj-lt"/>
                <a:cs typeface="Lato-Black"/>
              </a:rPr>
              <a:t>todas</a:t>
            </a:r>
            <a:r>
              <a:rPr lang="es-CO" sz="1200" b="1" spc="-65" dirty="0">
                <a:solidFill>
                  <a:srgbClr val="801327"/>
                </a:solidFill>
                <a:latin typeface="+mj-lt"/>
                <a:cs typeface="Lato-Black"/>
              </a:rPr>
              <a:t> </a:t>
            </a:r>
            <a:r>
              <a:rPr lang="es-CO" sz="1200" b="1" spc="-10" dirty="0">
                <a:solidFill>
                  <a:srgbClr val="801327"/>
                </a:solidFill>
                <a:latin typeface="+mj-lt"/>
                <a:cs typeface="Lato-Black"/>
              </a:rPr>
              <a:t>las</a:t>
            </a:r>
            <a:r>
              <a:rPr lang="es-CO" sz="1200" b="1" spc="-65" dirty="0">
                <a:solidFill>
                  <a:srgbClr val="801327"/>
                </a:solidFill>
                <a:latin typeface="+mj-lt"/>
                <a:cs typeface="Lato-Black"/>
              </a:rPr>
              <a:t> </a:t>
            </a:r>
            <a:r>
              <a:rPr lang="es-CO" sz="1200" b="1" spc="-15" dirty="0">
                <a:solidFill>
                  <a:srgbClr val="801327"/>
                </a:solidFill>
                <a:latin typeface="+mj-lt"/>
                <a:cs typeface="Lato-Black"/>
              </a:rPr>
              <a:t>operaciones  dinerarias, </a:t>
            </a:r>
            <a:r>
              <a:rPr lang="es-CO" sz="1200" b="1" spc="-10" dirty="0">
                <a:solidFill>
                  <a:srgbClr val="801327"/>
                </a:solidFill>
                <a:latin typeface="+mj-lt"/>
                <a:cs typeface="Lato-Black"/>
              </a:rPr>
              <a:t>so </a:t>
            </a:r>
            <a:r>
              <a:rPr lang="es-CO" sz="1200" b="1" spc="-15" dirty="0">
                <a:solidFill>
                  <a:srgbClr val="801327"/>
                </a:solidFill>
                <a:latin typeface="+mj-lt"/>
                <a:cs typeface="Lato-Black"/>
              </a:rPr>
              <a:t>pena </a:t>
            </a:r>
            <a:r>
              <a:rPr lang="es-CO" sz="1200" b="1" spc="-10" dirty="0">
                <a:solidFill>
                  <a:srgbClr val="801327"/>
                </a:solidFill>
                <a:latin typeface="+mj-lt"/>
                <a:cs typeface="Lato-Black"/>
              </a:rPr>
              <a:t>de </a:t>
            </a:r>
            <a:r>
              <a:rPr lang="es-CO" sz="1200" b="1" spc="-15" dirty="0">
                <a:solidFill>
                  <a:srgbClr val="801327"/>
                </a:solidFill>
                <a:latin typeface="+mj-lt"/>
                <a:cs typeface="Lato-Black"/>
              </a:rPr>
              <a:t>sanción </a:t>
            </a:r>
            <a:r>
              <a:rPr lang="es-CO" sz="1200" b="1" spc="-10" dirty="0">
                <a:solidFill>
                  <a:srgbClr val="801327"/>
                </a:solidFill>
                <a:latin typeface="+mj-lt"/>
                <a:cs typeface="Lato-Black"/>
              </a:rPr>
              <a:t>por </a:t>
            </a:r>
            <a:r>
              <a:rPr lang="es-CO" sz="1200" b="1" spc="-15" dirty="0">
                <a:solidFill>
                  <a:srgbClr val="801327"/>
                </a:solidFill>
                <a:latin typeface="+mj-lt"/>
                <a:cs typeface="Lato-Black"/>
              </a:rPr>
              <a:t>parte </a:t>
            </a:r>
            <a:r>
              <a:rPr lang="es-CO" sz="1200" b="1" spc="-10" dirty="0">
                <a:solidFill>
                  <a:srgbClr val="801327"/>
                </a:solidFill>
                <a:latin typeface="+mj-lt"/>
                <a:cs typeface="Lato-Black"/>
              </a:rPr>
              <a:t>de </a:t>
            </a:r>
            <a:r>
              <a:rPr lang="es-CO" sz="1200" b="1" spc="-15" dirty="0">
                <a:solidFill>
                  <a:srgbClr val="801327"/>
                </a:solidFill>
                <a:latin typeface="+mj-lt"/>
                <a:cs typeface="Lato-Black"/>
              </a:rPr>
              <a:t>la  Securities </a:t>
            </a:r>
            <a:r>
              <a:rPr lang="es-CO" sz="1200" b="1" spc="-10" dirty="0">
                <a:solidFill>
                  <a:srgbClr val="801327"/>
                </a:solidFill>
                <a:latin typeface="+mj-lt"/>
                <a:cs typeface="Lato-Black"/>
              </a:rPr>
              <a:t>and </a:t>
            </a:r>
            <a:r>
              <a:rPr lang="es-CO" sz="1200" b="1" spc="-15" dirty="0">
                <a:solidFill>
                  <a:srgbClr val="801327"/>
                </a:solidFill>
                <a:latin typeface="+mj-lt"/>
                <a:cs typeface="Lato-Black"/>
              </a:rPr>
              <a:t>Exchange Commission </a:t>
            </a:r>
            <a:r>
              <a:rPr lang="es-CO" sz="1200" b="1" dirty="0">
                <a:solidFill>
                  <a:srgbClr val="801327"/>
                </a:solidFill>
                <a:latin typeface="+mj-lt"/>
                <a:cs typeface="Lato-Black"/>
              </a:rPr>
              <a:t>-</a:t>
            </a:r>
            <a:r>
              <a:rPr lang="es-CO" sz="1200" b="1" spc="-95" dirty="0">
                <a:solidFill>
                  <a:srgbClr val="801327"/>
                </a:solidFill>
                <a:latin typeface="+mj-lt"/>
                <a:cs typeface="Lato-Black"/>
              </a:rPr>
              <a:t> </a:t>
            </a:r>
            <a:r>
              <a:rPr lang="es-CO" sz="1200" b="1" spc="-15" dirty="0">
                <a:solidFill>
                  <a:srgbClr val="801327"/>
                </a:solidFill>
                <a:latin typeface="+mj-lt"/>
                <a:cs typeface="Lato-Black"/>
              </a:rPr>
              <a:t>SEC?</a:t>
            </a:r>
            <a:endParaRPr lang="es-CO" sz="1200" dirty="0">
              <a:latin typeface="+mj-lt"/>
              <a:cs typeface="Lato-Black"/>
            </a:endParaRPr>
          </a:p>
        </p:txBody>
      </p:sp>
      <p:cxnSp>
        <p:nvCxnSpPr>
          <p:cNvPr id="13" name="Conector recto 12">
            <a:extLst>
              <a:ext uri="{FF2B5EF4-FFF2-40B4-BE49-F238E27FC236}">
                <a16:creationId xmlns:a16="http://schemas.microsoft.com/office/drawing/2014/main" id="{118166A1-0AB7-4D37-B999-B0E9BAE84422}"/>
              </a:ext>
            </a:extLst>
          </p:cNvPr>
          <p:cNvCxnSpPr>
            <a:cxnSpLocks/>
          </p:cNvCxnSpPr>
          <p:nvPr/>
        </p:nvCxnSpPr>
        <p:spPr>
          <a:xfrm>
            <a:off x="4425415" y="893178"/>
            <a:ext cx="0" cy="1410185"/>
          </a:xfrm>
          <a:prstGeom prst="line">
            <a:avLst/>
          </a:prstGeom>
          <a:ln w="57150">
            <a:solidFill>
              <a:srgbClr val="BA0C2F"/>
            </a:solidFill>
          </a:ln>
        </p:spPr>
        <p:style>
          <a:lnRef idx="1">
            <a:schemeClr val="accent1"/>
          </a:lnRef>
          <a:fillRef idx="0">
            <a:schemeClr val="accent1"/>
          </a:fillRef>
          <a:effectRef idx="0">
            <a:schemeClr val="accent1"/>
          </a:effectRef>
          <a:fontRef idx="minor">
            <a:schemeClr val="tx1"/>
          </a:fontRef>
        </p:style>
      </p:cxnSp>
      <p:sp>
        <p:nvSpPr>
          <p:cNvPr id="15" name="object 3">
            <a:extLst>
              <a:ext uri="{FF2B5EF4-FFF2-40B4-BE49-F238E27FC236}">
                <a16:creationId xmlns:a16="http://schemas.microsoft.com/office/drawing/2014/main" id="{1E47ADD0-AFF6-4DAF-98C5-367A6E3385A2}"/>
              </a:ext>
            </a:extLst>
          </p:cNvPr>
          <p:cNvSpPr txBox="1"/>
          <p:nvPr/>
        </p:nvSpPr>
        <p:spPr>
          <a:xfrm>
            <a:off x="4425416" y="2999200"/>
            <a:ext cx="3384170" cy="3488134"/>
          </a:xfrm>
          <a:prstGeom prst="rect">
            <a:avLst/>
          </a:prstGeom>
        </p:spPr>
        <p:txBody>
          <a:bodyPr vert="horz" wrap="square" lIns="0" tIns="12700" rIns="0" bIns="0" rtlCol="0">
            <a:spAutoFit/>
          </a:bodyPr>
          <a:lstStyle/>
          <a:p>
            <a:pPr marL="12700" algn="just">
              <a:lnSpc>
                <a:spcPts val="1639"/>
              </a:lnSpc>
              <a:spcBef>
                <a:spcPts val="100"/>
              </a:spcBef>
            </a:pPr>
            <a:r>
              <a:rPr lang="es-CO" sz="1400" b="1" i="1" dirty="0">
                <a:solidFill>
                  <a:srgbClr val="C01F3C"/>
                </a:solidFill>
                <a:latin typeface="+mj-lt"/>
                <a:cs typeface="Lato-BlackItalic"/>
              </a:rPr>
              <a:t>¿QUÉ DEBE</a:t>
            </a:r>
            <a:r>
              <a:rPr lang="es-CO" sz="1400" b="1" i="1" spc="-5" dirty="0">
                <a:solidFill>
                  <a:srgbClr val="C01F3C"/>
                </a:solidFill>
                <a:latin typeface="+mj-lt"/>
                <a:cs typeface="Lato-BlackItalic"/>
              </a:rPr>
              <a:t> </a:t>
            </a:r>
            <a:r>
              <a:rPr lang="es-CO" sz="1400" b="1" i="1" dirty="0">
                <a:solidFill>
                  <a:srgbClr val="C01F3C"/>
                </a:solidFill>
                <a:latin typeface="+mj-lt"/>
                <a:cs typeface="Lato-BlackItalic"/>
              </a:rPr>
              <a:t>HACER?</a:t>
            </a:r>
          </a:p>
          <a:p>
            <a:pPr marL="12700" algn="just">
              <a:lnSpc>
                <a:spcPts val="1639"/>
              </a:lnSpc>
              <a:spcBef>
                <a:spcPts val="100"/>
              </a:spcBef>
            </a:pPr>
            <a:endParaRPr lang="es-CO" sz="1400" dirty="0">
              <a:latin typeface="+mj-lt"/>
              <a:cs typeface="Lato-BlackItalic"/>
            </a:endParaRPr>
          </a:p>
          <a:p>
            <a:pPr marL="12700" marR="5080" algn="just">
              <a:lnSpc>
                <a:spcPts val="1400"/>
              </a:lnSpc>
              <a:spcBef>
                <a:spcPts val="40"/>
              </a:spcBef>
            </a:pPr>
            <a:r>
              <a:rPr lang="es-CO" sz="1200" spc="-55" dirty="0">
                <a:solidFill>
                  <a:srgbClr val="6D6E71"/>
                </a:solidFill>
                <a:latin typeface="+mj-lt"/>
                <a:cs typeface="Arial"/>
              </a:rPr>
              <a:t>Para </a:t>
            </a:r>
            <a:r>
              <a:rPr lang="es-CO" sz="1200" spc="-10" dirty="0">
                <a:solidFill>
                  <a:srgbClr val="6D6E71"/>
                </a:solidFill>
                <a:latin typeface="+mj-lt"/>
                <a:cs typeface="Arial"/>
              </a:rPr>
              <a:t>evitar </a:t>
            </a:r>
            <a:r>
              <a:rPr lang="es-CO" sz="1200" spc="-35" dirty="0">
                <a:solidFill>
                  <a:srgbClr val="6D6E71"/>
                </a:solidFill>
                <a:latin typeface="+mj-lt"/>
                <a:cs typeface="Arial"/>
              </a:rPr>
              <a:t>riesgos </a:t>
            </a:r>
            <a:r>
              <a:rPr lang="es-CO" sz="1200" spc="-50" dirty="0">
                <a:solidFill>
                  <a:srgbClr val="6D6E71"/>
                </a:solidFill>
                <a:latin typeface="+mj-lt"/>
                <a:cs typeface="Arial"/>
              </a:rPr>
              <a:t>de </a:t>
            </a:r>
            <a:r>
              <a:rPr lang="es-CO" sz="1200" spc="-30" dirty="0">
                <a:solidFill>
                  <a:srgbClr val="6D6E71"/>
                </a:solidFill>
                <a:latin typeface="+mj-lt"/>
                <a:cs typeface="Arial"/>
              </a:rPr>
              <a:t>violación </a:t>
            </a:r>
            <a:r>
              <a:rPr lang="es-CO" sz="1200" spc="-50" dirty="0">
                <a:solidFill>
                  <a:srgbClr val="6D6E71"/>
                </a:solidFill>
                <a:latin typeface="+mj-lt"/>
                <a:cs typeface="Arial"/>
              </a:rPr>
              <a:t>de </a:t>
            </a:r>
            <a:r>
              <a:rPr lang="es-CO" sz="1200" spc="-30" dirty="0">
                <a:solidFill>
                  <a:srgbClr val="6D6E71"/>
                </a:solidFill>
                <a:latin typeface="+mj-lt"/>
                <a:cs typeface="Arial"/>
              </a:rPr>
              <a:t>la </a:t>
            </a:r>
            <a:r>
              <a:rPr lang="es-CO" sz="1200" spc="-60" dirty="0">
                <a:solidFill>
                  <a:srgbClr val="6D6E71"/>
                </a:solidFill>
                <a:latin typeface="+mj-lt"/>
                <a:cs typeface="Arial"/>
              </a:rPr>
              <a:t>Ley </a:t>
            </a:r>
            <a:r>
              <a:rPr lang="es-CO" sz="1200" spc="-125" dirty="0">
                <a:solidFill>
                  <a:srgbClr val="6D6E71"/>
                </a:solidFill>
                <a:latin typeface="+mj-lt"/>
                <a:cs typeface="Arial"/>
              </a:rPr>
              <a:t>FCPA</a:t>
            </a:r>
            <a:r>
              <a:rPr lang="es-CO" sz="1200" spc="-170" dirty="0">
                <a:solidFill>
                  <a:srgbClr val="6D6E71"/>
                </a:solidFill>
                <a:latin typeface="+mj-lt"/>
                <a:cs typeface="Arial"/>
              </a:rPr>
              <a:t> </a:t>
            </a:r>
            <a:r>
              <a:rPr lang="es-CO" sz="1200" spc="-50" dirty="0">
                <a:solidFill>
                  <a:srgbClr val="6D6E71"/>
                </a:solidFill>
                <a:latin typeface="+mj-lt"/>
                <a:cs typeface="Arial"/>
              </a:rPr>
              <a:t>debe  </a:t>
            </a:r>
            <a:r>
              <a:rPr lang="es-CO" sz="1200" spc="-40" dirty="0">
                <a:solidFill>
                  <a:srgbClr val="6D6E71"/>
                </a:solidFill>
                <a:latin typeface="+mj-lt"/>
                <a:cs typeface="Arial"/>
              </a:rPr>
              <a:t>asegurar: </a:t>
            </a:r>
            <a:r>
              <a:rPr lang="es-CO" sz="1200" b="1" spc="-20" dirty="0">
                <a:solidFill>
                  <a:srgbClr val="6D6E71"/>
                </a:solidFill>
                <a:latin typeface="+mj-lt"/>
                <a:cs typeface="Arial"/>
              </a:rPr>
              <a:t>(1) </a:t>
            </a:r>
            <a:r>
              <a:rPr lang="es-CO" sz="1200" spc="-80" dirty="0">
                <a:solidFill>
                  <a:srgbClr val="6D6E71"/>
                </a:solidFill>
                <a:latin typeface="+mj-lt"/>
                <a:cs typeface="Arial"/>
              </a:rPr>
              <a:t>Que </a:t>
            </a:r>
            <a:r>
              <a:rPr lang="es-CO" sz="1200" spc="-45" dirty="0">
                <a:solidFill>
                  <a:srgbClr val="6D6E71"/>
                </a:solidFill>
                <a:latin typeface="+mj-lt"/>
                <a:cs typeface="Arial"/>
              </a:rPr>
              <a:t>ha </a:t>
            </a:r>
            <a:r>
              <a:rPr lang="es-CO" sz="1200" spc="-25" dirty="0">
                <a:solidFill>
                  <a:srgbClr val="6D6E71"/>
                </a:solidFill>
                <a:latin typeface="+mj-lt"/>
                <a:cs typeface="Arial"/>
              </a:rPr>
              <a:t>cumplido </a:t>
            </a:r>
            <a:r>
              <a:rPr lang="es-CO" sz="1200" spc="-45" dirty="0">
                <a:solidFill>
                  <a:srgbClr val="6D6E71"/>
                </a:solidFill>
                <a:latin typeface="+mj-lt"/>
                <a:cs typeface="Arial"/>
              </a:rPr>
              <a:t>con </a:t>
            </a:r>
            <a:r>
              <a:rPr lang="es-CO" sz="1200" spc="-25" dirty="0">
                <a:solidFill>
                  <a:srgbClr val="6D6E71"/>
                </a:solidFill>
                <a:latin typeface="+mj-lt"/>
                <a:cs typeface="Arial"/>
              </a:rPr>
              <a:t>los </a:t>
            </a:r>
            <a:r>
              <a:rPr lang="es-CO" sz="1200" spc="-40" dirty="0">
                <a:solidFill>
                  <a:srgbClr val="6D6E71"/>
                </a:solidFill>
                <a:latin typeface="+mj-lt"/>
                <a:cs typeface="Arial"/>
              </a:rPr>
              <a:t>procesos </a:t>
            </a:r>
            <a:r>
              <a:rPr lang="es-CO" sz="1200" spc="-50" dirty="0">
                <a:solidFill>
                  <a:srgbClr val="6D6E71"/>
                </a:solidFill>
                <a:latin typeface="+mj-lt"/>
                <a:cs typeface="Arial"/>
              </a:rPr>
              <a:t>de  </a:t>
            </a:r>
            <a:r>
              <a:rPr lang="es-CO" sz="1200" spc="-40" dirty="0">
                <a:solidFill>
                  <a:srgbClr val="6D6E71"/>
                </a:solidFill>
                <a:latin typeface="+mj-lt"/>
                <a:cs typeface="Arial"/>
              </a:rPr>
              <a:t>debida</a:t>
            </a:r>
            <a:r>
              <a:rPr lang="es-CO" sz="1200" spc="-120" dirty="0">
                <a:solidFill>
                  <a:srgbClr val="6D6E71"/>
                </a:solidFill>
                <a:latin typeface="+mj-lt"/>
                <a:cs typeface="Arial"/>
              </a:rPr>
              <a:t> </a:t>
            </a:r>
            <a:r>
              <a:rPr lang="es-CO" sz="1200" spc="-35" dirty="0">
                <a:solidFill>
                  <a:srgbClr val="6D6E71"/>
                </a:solidFill>
                <a:latin typeface="+mj-lt"/>
                <a:cs typeface="Arial"/>
              </a:rPr>
              <a:t>diligencia;</a:t>
            </a:r>
            <a:r>
              <a:rPr lang="es-CO" sz="1200" spc="-120" dirty="0">
                <a:solidFill>
                  <a:srgbClr val="6D6E71"/>
                </a:solidFill>
                <a:latin typeface="+mj-lt"/>
                <a:cs typeface="Arial"/>
              </a:rPr>
              <a:t> </a:t>
            </a:r>
            <a:r>
              <a:rPr lang="es-CO" sz="1200" b="1" spc="-20" dirty="0">
                <a:solidFill>
                  <a:srgbClr val="6D6E71"/>
                </a:solidFill>
                <a:latin typeface="+mj-lt"/>
                <a:cs typeface="Arial"/>
              </a:rPr>
              <a:t>(2)</a:t>
            </a:r>
            <a:r>
              <a:rPr lang="es-CO" sz="1200" b="1" spc="-114" dirty="0">
                <a:solidFill>
                  <a:srgbClr val="6D6E71"/>
                </a:solidFill>
                <a:latin typeface="+mj-lt"/>
                <a:cs typeface="Arial"/>
              </a:rPr>
              <a:t> </a:t>
            </a:r>
            <a:r>
              <a:rPr lang="es-CO" sz="1200" spc="-80" dirty="0">
                <a:solidFill>
                  <a:srgbClr val="6D6E71"/>
                </a:solidFill>
                <a:latin typeface="+mj-lt"/>
                <a:cs typeface="Arial"/>
              </a:rPr>
              <a:t>Que</a:t>
            </a:r>
            <a:r>
              <a:rPr lang="es-CO" sz="1200" spc="-120" dirty="0">
                <a:solidFill>
                  <a:srgbClr val="6D6E71"/>
                </a:solidFill>
                <a:latin typeface="+mj-lt"/>
                <a:cs typeface="Arial"/>
              </a:rPr>
              <a:t> </a:t>
            </a:r>
            <a:r>
              <a:rPr lang="es-CO" sz="1200" spc="-25" dirty="0">
                <a:solidFill>
                  <a:srgbClr val="6D6E71"/>
                </a:solidFill>
                <a:latin typeface="+mj-lt"/>
                <a:cs typeface="Arial"/>
              </a:rPr>
              <a:t>existe</a:t>
            </a:r>
            <a:r>
              <a:rPr lang="es-CO" sz="1200" spc="-120" dirty="0">
                <a:solidFill>
                  <a:srgbClr val="6D6E71"/>
                </a:solidFill>
                <a:latin typeface="+mj-lt"/>
                <a:cs typeface="Arial"/>
              </a:rPr>
              <a:t> </a:t>
            </a:r>
            <a:r>
              <a:rPr lang="es-CO" sz="1200" spc="-30" dirty="0">
                <a:solidFill>
                  <a:srgbClr val="6D6E71"/>
                </a:solidFill>
                <a:latin typeface="+mj-lt"/>
                <a:cs typeface="Arial"/>
              </a:rPr>
              <a:t>un</a:t>
            </a:r>
            <a:r>
              <a:rPr lang="es-CO" sz="1200" spc="-114" dirty="0">
                <a:solidFill>
                  <a:srgbClr val="6D6E71"/>
                </a:solidFill>
                <a:latin typeface="+mj-lt"/>
                <a:cs typeface="Arial"/>
              </a:rPr>
              <a:t> </a:t>
            </a:r>
            <a:r>
              <a:rPr lang="es-CO" sz="1200" spc="-10" dirty="0">
                <a:solidFill>
                  <a:srgbClr val="6D6E71"/>
                </a:solidFill>
                <a:latin typeface="+mj-lt"/>
                <a:cs typeface="Arial"/>
              </a:rPr>
              <a:t>contrato</a:t>
            </a:r>
            <a:r>
              <a:rPr lang="es-CO" sz="1200" spc="-120" dirty="0">
                <a:solidFill>
                  <a:srgbClr val="6D6E71"/>
                </a:solidFill>
                <a:latin typeface="+mj-lt"/>
                <a:cs typeface="Arial"/>
              </a:rPr>
              <a:t> </a:t>
            </a:r>
            <a:r>
              <a:rPr lang="es-CO" sz="1200" spc="-15" dirty="0">
                <a:solidFill>
                  <a:srgbClr val="6D6E71"/>
                </a:solidFill>
                <a:latin typeface="+mj-lt"/>
                <a:cs typeface="Arial"/>
              </a:rPr>
              <a:t>firmado,  </a:t>
            </a:r>
            <a:r>
              <a:rPr lang="es-CO" sz="1200" spc="-45" dirty="0">
                <a:solidFill>
                  <a:srgbClr val="6D6E71"/>
                </a:solidFill>
                <a:latin typeface="+mj-lt"/>
                <a:cs typeface="Arial"/>
              </a:rPr>
              <a:t>que </a:t>
            </a:r>
            <a:r>
              <a:rPr lang="es-CO" sz="1200" spc="-40" dirty="0">
                <a:solidFill>
                  <a:srgbClr val="6D6E71"/>
                </a:solidFill>
                <a:latin typeface="+mj-lt"/>
                <a:cs typeface="Arial"/>
              </a:rPr>
              <a:t>describe </a:t>
            </a:r>
            <a:r>
              <a:rPr lang="es-CO" sz="1200" spc="-35" dirty="0">
                <a:solidFill>
                  <a:srgbClr val="6D6E71"/>
                </a:solidFill>
                <a:latin typeface="+mj-lt"/>
                <a:cs typeface="Arial"/>
              </a:rPr>
              <a:t>expresamente </a:t>
            </a:r>
            <a:r>
              <a:rPr lang="es-CO" sz="1200" spc="-25" dirty="0">
                <a:solidFill>
                  <a:srgbClr val="6D6E71"/>
                </a:solidFill>
                <a:latin typeface="+mj-lt"/>
                <a:cs typeface="Arial"/>
              </a:rPr>
              <a:t>los </a:t>
            </a:r>
            <a:r>
              <a:rPr lang="es-CO" sz="1200" spc="-35" dirty="0">
                <a:solidFill>
                  <a:srgbClr val="6D6E71"/>
                </a:solidFill>
                <a:latin typeface="+mj-lt"/>
                <a:cs typeface="Arial"/>
              </a:rPr>
              <a:t>servicios </a:t>
            </a:r>
            <a:r>
              <a:rPr lang="es-CO" sz="1200" spc="-25" dirty="0">
                <a:solidFill>
                  <a:srgbClr val="6D6E71"/>
                </a:solidFill>
                <a:latin typeface="+mj-lt"/>
                <a:cs typeface="Arial"/>
              </a:rPr>
              <a:t>prestados  </a:t>
            </a:r>
            <a:r>
              <a:rPr lang="es-CO" sz="1200" spc="-35" dirty="0">
                <a:solidFill>
                  <a:srgbClr val="6D6E71"/>
                </a:solidFill>
                <a:latin typeface="+mj-lt"/>
                <a:cs typeface="Arial"/>
              </a:rPr>
              <a:t>o </a:t>
            </a:r>
            <a:r>
              <a:rPr lang="es-CO" sz="1200" spc="-40" dirty="0">
                <a:solidFill>
                  <a:srgbClr val="6D6E71"/>
                </a:solidFill>
                <a:latin typeface="+mj-lt"/>
                <a:cs typeface="Arial"/>
              </a:rPr>
              <a:t>bienes </a:t>
            </a:r>
            <a:r>
              <a:rPr lang="es-CO" sz="1200" spc="-35" dirty="0">
                <a:solidFill>
                  <a:srgbClr val="6D6E71"/>
                </a:solidFill>
                <a:latin typeface="+mj-lt"/>
                <a:cs typeface="Arial"/>
              </a:rPr>
              <a:t>adquiridos, las </a:t>
            </a:r>
            <a:r>
              <a:rPr lang="es-CO" sz="1200" spc="-40" dirty="0">
                <a:solidFill>
                  <a:srgbClr val="6D6E71"/>
                </a:solidFill>
                <a:latin typeface="+mj-lt"/>
                <a:cs typeface="Arial"/>
              </a:rPr>
              <a:t>obligaciones, </a:t>
            </a:r>
            <a:r>
              <a:rPr lang="es-CO" sz="1200" spc="-30" dirty="0">
                <a:solidFill>
                  <a:srgbClr val="6D6E71"/>
                </a:solidFill>
                <a:latin typeface="+mj-lt"/>
                <a:cs typeface="Arial"/>
              </a:rPr>
              <a:t>el </a:t>
            </a:r>
            <a:r>
              <a:rPr lang="es-CO" sz="1200" spc="-15" dirty="0">
                <a:solidFill>
                  <a:srgbClr val="6D6E71"/>
                </a:solidFill>
                <a:latin typeface="+mj-lt"/>
                <a:cs typeface="Arial"/>
              </a:rPr>
              <a:t>monto,  </a:t>
            </a:r>
            <a:r>
              <a:rPr lang="es-CO" sz="1200" spc="-5" dirty="0">
                <a:solidFill>
                  <a:srgbClr val="6D6E71"/>
                </a:solidFill>
                <a:latin typeface="+mj-lt"/>
                <a:cs typeface="Arial"/>
              </a:rPr>
              <a:t>forma </a:t>
            </a:r>
            <a:r>
              <a:rPr lang="es-CO" sz="1200" spc="-50" dirty="0">
                <a:solidFill>
                  <a:srgbClr val="6D6E71"/>
                </a:solidFill>
                <a:latin typeface="+mj-lt"/>
                <a:cs typeface="Arial"/>
              </a:rPr>
              <a:t>de pago </a:t>
            </a:r>
            <a:r>
              <a:rPr lang="es-CO" sz="1200" spc="-25" dirty="0">
                <a:solidFill>
                  <a:srgbClr val="6D6E71"/>
                </a:solidFill>
                <a:latin typeface="+mj-lt"/>
                <a:cs typeface="Arial"/>
              </a:rPr>
              <a:t>y </a:t>
            </a:r>
            <a:r>
              <a:rPr lang="es-CO" sz="1200" spc="-35" dirty="0">
                <a:solidFill>
                  <a:srgbClr val="6D6E71"/>
                </a:solidFill>
                <a:latin typeface="+mj-lt"/>
                <a:cs typeface="Arial"/>
              </a:rPr>
              <a:t>conceptos </a:t>
            </a:r>
            <a:r>
              <a:rPr lang="es-CO" sz="1200" spc="-20" dirty="0">
                <a:solidFill>
                  <a:srgbClr val="6D6E71"/>
                </a:solidFill>
                <a:latin typeface="+mj-lt"/>
                <a:cs typeface="Arial"/>
              </a:rPr>
              <a:t>por </a:t>
            </a:r>
            <a:r>
              <a:rPr lang="es-CO" sz="1200" spc="-25" dirty="0">
                <a:solidFill>
                  <a:srgbClr val="6D6E71"/>
                </a:solidFill>
                <a:latin typeface="+mj-lt"/>
                <a:cs typeface="Arial"/>
              </a:rPr>
              <a:t>los </a:t>
            </a:r>
            <a:r>
              <a:rPr lang="es-CO" sz="1200" spc="-45" dirty="0">
                <a:solidFill>
                  <a:srgbClr val="6D6E71"/>
                </a:solidFill>
                <a:latin typeface="+mj-lt"/>
                <a:cs typeface="Arial"/>
              </a:rPr>
              <a:t>cuales </a:t>
            </a:r>
            <a:r>
              <a:rPr lang="es-CO" sz="1200" spc="-55" dirty="0">
                <a:solidFill>
                  <a:srgbClr val="6D6E71"/>
                </a:solidFill>
                <a:latin typeface="+mj-lt"/>
                <a:cs typeface="Arial"/>
              </a:rPr>
              <a:t>se </a:t>
            </a:r>
            <a:r>
              <a:rPr lang="es-CO" sz="1200" spc="-45" dirty="0">
                <a:solidFill>
                  <a:srgbClr val="6D6E71"/>
                </a:solidFill>
                <a:latin typeface="+mj-lt"/>
                <a:cs typeface="Arial"/>
              </a:rPr>
              <a:t>puede  </a:t>
            </a:r>
            <a:r>
              <a:rPr lang="es-CO" sz="1200" spc="-25" dirty="0">
                <a:solidFill>
                  <a:srgbClr val="6D6E71"/>
                </a:solidFill>
                <a:latin typeface="+mj-lt"/>
                <a:cs typeface="Arial"/>
              </a:rPr>
              <a:t>recibir </a:t>
            </a:r>
            <a:r>
              <a:rPr lang="es-CO" sz="1200" spc="-35" dirty="0">
                <a:solidFill>
                  <a:srgbClr val="6D6E71"/>
                </a:solidFill>
                <a:latin typeface="+mj-lt"/>
                <a:cs typeface="Arial"/>
              </a:rPr>
              <a:t>dicho </a:t>
            </a:r>
            <a:r>
              <a:rPr lang="es-CO" sz="1200" spc="-45" dirty="0">
                <a:solidFill>
                  <a:srgbClr val="6D6E71"/>
                </a:solidFill>
                <a:latin typeface="+mj-lt"/>
                <a:cs typeface="Arial"/>
              </a:rPr>
              <a:t>pago; </a:t>
            </a:r>
            <a:r>
              <a:rPr lang="es-CO" sz="1200" b="1" spc="-20" dirty="0">
                <a:solidFill>
                  <a:srgbClr val="6D6E71"/>
                </a:solidFill>
                <a:latin typeface="+mj-lt"/>
                <a:cs typeface="Arial"/>
              </a:rPr>
              <a:t>(3) </a:t>
            </a:r>
            <a:r>
              <a:rPr lang="es-CO" sz="1200" spc="-80" dirty="0">
                <a:solidFill>
                  <a:srgbClr val="6D6E71"/>
                </a:solidFill>
                <a:latin typeface="+mj-lt"/>
                <a:cs typeface="Arial"/>
              </a:rPr>
              <a:t>Que </a:t>
            </a:r>
            <a:r>
              <a:rPr lang="es-CO" sz="1200" spc="-30" dirty="0">
                <a:solidFill>
                  <a:srgbClr val="6D6E71"/>
                </a:solidFill>
                <a:latin typeface="+mj-lt"/>
                <a:cs typeface="Arial"/>
              </a:rPr>
              <a:t>el </a:t>
            </a:r>
            <a:r>
              <a:rPr lang="es-CO" sz="1200" spc="-45" dirty="0">
                <a:solidFill>
                  <a:srgbClr val="6D6E71"/>
                </a:solidFill>
                <a:latin typeface="+mj-lt"/>
                <a:cs typeface="Arial"/>
              </a:rPr>
              <a:t>acuerdo </a:t>
            </a:r>
            <a:r>
              <a:rPr lang="es-CO" sz="1200" spc="-35" dirty="0">
                <a:solidFill>
                  <a:srgbClr val="6D6E71"/>
                </a:solidFill>
                <a:latin typeface="+mj-lt"/>
                <a:cs typeface="Arial"/>
              </a:rPr>
              <a:t>o </a:t>
            </a:r>
            <a:r>
              <a:rPr lang="es-CO" sz="1200" spc="-40" dirty="0">
                <a:solidFill>
                  <a:srgbClr val="6D6E71"/>
                </a:solidFill>
                <a:latin typeface="+mj-lt"/>
                <a:cs typeface="Arial"/>
              </a:rPr>
              <a:t>vínculo  </a:t>
            </a:r>
            <a:r>
              <a:rPr lang="es-CO" sz="1200" spc="-20" dirty="0">
                <a:solidFill>
                  <a:srgbClr val="6D6E71"/>
                </a:solidFill>
                <a:latin typeface="+mj-lt"/>
                <a:cs typeface="Arial"/>
              </a:rPr>
              <a:t>contractual </a:t>
            </a:r>
            <a:r>
              <a:rPr lang="es-CO" sz="1200" spc="-35" dirty="0">
                <a:solidFill>
                  <a:srgbClr val="6D6E71"/>
                </a:solidFill>
                <a:latin typeface="+mj-lt"/>
                <a:cs typeface="Arial"/>
              </a:rPr>
              <a:t>contenga </a:t>
            </a:r>
            <a:r>
              <a:rPr lang="es-CO" sz="1200" spc="-40" dirty="0">
                <a:solidFill>
                  <a:srgbClr val="6D6E71"/>
                </a:solidFill>
                <a:latin typeface="+mj-lt"/>
                <a:cs typeface="Arial"/>
              </a:rPr>
              <a:t>cláusulas </a:t>
            </a:r>
            <a:r>
              <a:rPr lang="es-CO" sz="1200" spc="-50" dirty="0">
                <a:solidFill>
                  <a:srgbClr val="6D6E71"/>
                </a:solidFill>
                <a:latin typeface="+mj-lt"/>
                <a:cs typeface="Arial"/>
              </a:rPr>
              <a:t>de </a:t>
            </a:r>
            <a:r>
              <a:rPr lang="es-CO" sz="1200" spc="-25" dirty="0">
                <a:solidFill>
                  <a:srgbClr val="6D6E71"/>
                </a:solidFill>
                <a:latin typeface="+mj-lt"/>
                <a:cs typeface="Arial"/>
              </a:rPr>
              <a:t>ética y  </a:t>
            </a:r>
            <a:r>
              <a:rPr lang="es-CO" sz="1200" spc="-20" dirty="0">
                <a:solidFill>
                  <a:srgbClr val="6D6E71"/>
                </a:solidFill>
                <a:latin typeface="+mj-lt"/>
                <a:cs typeface="Arial"/>
              </a:rPr>
              <a:t>cumplimiento; </a:t>
            </a:r>
            <a:r>
              <a:rPr lang="es-CO" sz="1200" b="1" spc="-20" dirty="0">
                <a:solidFill>
                  <a:srgbClr val="6D6E71"/>
                </a:solidFill>
                <a:latin typeface="+mj-lt"/>
                <a:cs typeface="Arial"/>
              </a:rPr>
              <a:t>(4) </a:t>
            </a:r>
            <a:r>
              <a:rPr lang="es-CO" sz="1200" spc="-80" dirty="0">
                <a:solidFill>
                  <a:srgbClr val="6D6E71"/>
                </a:solidFill>
                <a:latin typeface="+mj-lt"/>
                <a:cs typeface="Arial"/>
              </a:rPr>
              <a:t>Que </a:t>
            </a:r>
            <a:r>
              <a:rPr lang="es-CO" sz="1200" spc="-30" dirty="0">
                <a:solidFill>
                  <a:srgbClr val="6D6E71"/>
                </a:solidFill>
                <a:latin typeface="+mj-lt"/>
                <a:cs typeface="Arial"/>
              </a:rPr>
              <a:t>el </a:t>
            </a:r>
            <a:r>
              <a:rPr lang="es-CO" sz="1200" spc="-25" dirty="0">
                <a:solidFill>
                  <a:srgbClr val="6D6E71"/>
                </a:solidFill>
                <a:latin typeface="+mj-lt"/>
                <a:cs typeface="Arial"/>
              </a:rPr>
              <a:t>tercero, </a:t>
            </a:r>
            <a:r>
              <a:rPr lang="es-CO" sz="1200" spc="-40" dirty="0">
                <a:solidFill>
                  <a:srgbClr val="6D6E71"/>
                </a:solidFill>
                <a:latin typeface="+mj-lt"/>
                <a:cs typeface="Arial"/>
              </a:rPr>
              <a:t>sus </a:t>
            </a:r>
            <a:r>
              <a:rPr lang="es-CO" sz="1200" spc="-25" dirty="0">
                <a:solidFill>
                  <a:srgbClr val="6D6E71"/>
                </a:solidFill>
                <a:latin typeface="+mj-lt"/>
                <a:cs typeface="Arial"/>
              </a:rPr>
              <a:t>trabajadores  </a:t>
            </a:r>
            <a:r>
              <a:rPr lang="es-CO" sz="1200" spc="35" dirty="0">
                <a:solidFill>
                  <a:srgbClr val="6D6E71"/>
                </a:solidFill>
                <a:latin typeface="+mj-lt"/>
                <a:cs typeface="Arial"/>
              </a:rPr>
              <a:t>y/o </a:t>
            </a:r>
            <a:r>
              <a:rPr lang="es-CO" sz="1200" spc="-15" dirty="0">
                <a:solidFill>
                  <a:srgbClr val="6D6E71"/>
                </a:solidFill>
                <a:latin typeface="+mj-lt"/>
                <a:cs typeface="Arial"/>
              </a:rPr>
              <a:t>subcontratistas </a:t>
            </a:r>
            <a:r>
              <a:rPr lang="es-CO" sz="1200" spc="-25" dirty="0">
                <a:solidFill>
                  <a:srgbClr val="6D6E71"/>
                </a:solidFill>
                <a:latin typeface="+mj-lt"/>
                <a:cs typeface="Arial"/>
              </a:rPr>
              <a:t>entienden y </a:t>
            </a:r>
            <a:r>
              <a:rPr lang="es-CO" sz="1200" spc="-55" dirty="0">
                <a:solidFill>
                  <a:srgbClr val="6D6E71"/>
                </a:solidFill>
                <a:latin typeface="+mj-lt"/>
                <a:cs typeface="Arial"/>
              </a:rPr>
              <a:t>se </a:t>
            </a:r>
            <a:r>
              <a:rPr lang="es-CO" sz="1200" spc="-20" dirty="0">
                <a:solidFill>
                  <a:srgbClr val="6D6E71"/>
                </a:solidFill>
                <a:latin typeface="+mj-lt"/>
                <a:cs typeface="Arial"/>
              </a:rPr>
              <a:t>comprometen </a:t>
            </a:r>
            <a:r>
              <a:rPr lang="es-CO" sz="1200" spc="-70" dirty="0">
                <a:solidFill>
                  <a:srgbClr val="6D6E71"/>
                </a:solidFill>
                <a:latin typeface="+mj-lt"/>
                <a:cs typeface="Arial"/>
              </a:rPr>
              <a:t>a  </a:t>
            </a:r>
            <a:r>
              <a:rPr lang="es-CO" sz="1200" spc="-20" dirty="0">
                <a:solidFill>
                  <a:srgbClr val="6D6E71"/>
                </a:solidFill>
                <a:latin typeface="+mj-lt"/>
                <a:cs typeface="Arial"/>
              </a:rPr>
              <a:t>cumplir </a:t>
            </a:r>
            <a:r>
              <a:rPr lang="es-CO" sz="1200" spc="-45" dirty="0">
                <a:solidFill>
                  <a:srgbClr val="6D6E71"/>
                </a:solidFill>
                <a:latin typeface="+mj-lt"/>
                <a:cs typeface="Arial"/>
              </a:rPr>
              <a:t>con </a:t>
            </a:r>
            <a:r>
              <a:rPr lang="es-CO" sz="1200" spc="-35" dirty="0">
                <a:solidFill>
                  <a:srgbClr val="6D6E71"/>
                </a:solidFill>
                <a:latin typeface="+mj-lt"/>
                <a:cs typeface="Arial"/>
              </a:rPr>
              <a:t>las leyes </a:t>
            </a:r>
            <a:r>
              <a:rPr lang="es-CO" sz="1200" spc="-20" dirty="0">
                <a:solidFill>
                  <a:srgbClr val="6D6E71"/>
                </a:solidFill>
                <a:latin typeface="+mj-lt"/>
                <a:cs typeface="Arial"/>
              </a:rPr>
              <a:t>antisoborno </a:t>
            </a:r>
            <a:r>
              <a:rPr lang="es-CO" sz="1200" spc="-25" dirty="0">
                <a:solidFill>
                  <a:srgbClr val="6D6E71"/>
                </a:solidFill>
                <a:latin typeface="+mj-lt"/>
                <a:cs typeface="Arial"/>
              </a:rPr>
              <a:t>y anticorrupción  </a:t>
            </a:r>
            <a:r>
              <a:rPr lang="es-CO" sz="1200" spc="-40" dirty="0">
                <a:solidFill>
                  <a:srgbClr val="6D6E71"/>
                </a:solidFill>
                <a:latin typeface="+mj-lt"/>
                <a:cs typeface="Arial"/>
              </a:rPr>
              <a:t>nacionales </a:t>
            </a:r>
            <a:r>
              <a:rPr lang="es-CO" sz="1200" spc="-25" dirty="0">
                <a:solidFill>
                  <a:srgbClr val="6D6E71"/>
                </a:solidFill>
                <a:latin typeface="+mj-lt"/>
                <a:cs typeface="Arial"/>
              </a:rPr>
              <a:t>y </a:t>
            </a:r>
            <a:r>
              <a:rPr lang="es-CO" sz="1200" spc="-35" dirty="0">
                <a:solidFill>
                  <a:srgbClr val="6D6E71"/>
                </a:solidFill>
                <a:latin typeface="+mj-lt"/>
                <a:cs typeface="Arial"/>
              </a:rPr>
              <a:t>las </a:t>
            </a:r>
            <a:r>
              <a:rPr lang="es-CO" sz="1200" spc="-25" dirty="0">
                <a:solidFill>
                  <a:srgbClr val="6D6E71"/>
                </a:solidFill>
                <a:latin typeface="+mj-lt"/>
                <a:cs typeface="Arial"/>
              </a:rPr>
              <a:t>extranjeras </a:t>
            </a:r>
            <a:r>
              <a:rPr lang="es-CO" sz="1200" spc="-45" dirty="0">
                <a:solidFill>
                  <a:srgbClr val="6D6E71"/>
                </a:solidFill>
                <a:latin typeface="+mj-lt"/>
                <a:cs typeface="Arial"/>
              </a:rPr>
              <a:t>que </a:t>
            </a:r>
            <a:r>
              <a:rPr lang="es-CO" sz="1200" spc="-35" dirty="0">
                <a:solidFill>
                  <a:srgbClr val="6D6E71"/>
                </a:solidFill>
                <a:latin typeface="+mj-lt"/>
                <a:cs typeface="Arial"/>
              </a:rPr>
              <a:t>nos </a:t>
            </a:r>
            <a:r>
              <a:rPr lang="es-CO" sz="1200" spc="-45" dirty="0">
                <a:solidFill>
                  <a:srgbClr val="6D6E71"/>
                </a:solidFill>
                <a:latin typeface="+mj-lt"/>
                <a:cs typeface="Arial"/>
              </a:rPr>
              <a:t>aplican, </a:t>
            </a:r>
            <a:r>
              <a:rPr lang="es-CO" sz="1200" spc="-60" dirty="0">
                <a:solidFill>
                  <a:srgbClr val="6D6E71"/>
                </a:solidFill>
                <a:latin typeface="+mj-lt"/>
                <a:cs typeface="Arial"/>
              </a:rPr>
              <a:t>así  </a:t>
            </a:r>
            <a:r>
              <a:rPr lang="es-CO" sz="1200" spc="-40" dirty="0">
                <a:solidFill>
                  <a:srgbClr val="6D6E71"/>
                </a:solidFill>
                <a:latin typeface="+mj-lt"/>
                <a:cs typeface="Arial"/>
              </a:rPr>
              <a:t>como </a:t>
            </a:r>
            <a:r>
              <a:rPr lang="es-CO" sz="1200" spc="-45" dirty="0">
                <a:solidFill>
                  <a:srgbClr val="6D6E71"/>
                </a:solidFill>
                <a:latin typeface="+mj-lt"/>
                <a:cs typeface="Arial"/>
              </a:rPr>
              <a:t>con </a:t>
            </a:r>
            <a:r>
              <a:rPr lang="es-CO" sz="1200" spc="-25" dirty="0">
                <a:solidFill>
                  <a:srgbClr val="6D6E71"/>
                </a:solidFill>
                <a:latin typeface="+mj-lt"/>
                <a:cs typeface="Arial"/>
              </a:rPr>
              <a:t>los </a:t>
            </a:r>
            <a:r>
              <a:rPr lang="es-CO" sz="1200" spc="-20" dirty="0">
                <a:solidFill>
                  <a:srgbClr val="6D6E71"/>
                </a:solidFill>
                <a:latin typeface="+mj-lt"/>
                <a:cs typeface="Arial"/>
              </a:rPr>
              <a:t>lineamientos </a:t>
            </a:r>
            <a:r>
              <a:rPr lang="es-CO" sz="1200" spc="-25" dirty="0">
                <a:solidFill>
                  <a:srgbClr val="6D6E71"/>
                </a:solidFill>
                <a:latin typeface="+mj-lt"/>
                <a:cs typeface="Arial"/>
              </a:rPr>
              <a:t>y principios </a:t>
            </a:r>
            <a:r>
              <a:rPr lang="es-CO" sz="1200" spc="-50" dirty="0">
                <a:solidFill>
                  <a:srgbClr val="6D6E71"/>
                </a:solidFill>
                <a:latin typeface="+mj-lt"/>
                <a:cs typeface="Arial"/>
              </a:rPr>
              <a:t>de </a:t>
            </a:r>
            <a:r>
              <a:rPr lang="es-CO" sz="1200" spc="-20" dirty="0">
                <a:solidFill>
                  <a:srgbClr val="6D6E71"/>
                </a:solidFill>
                <a:latin typeface="+mj-lt"/>
                <a:cs typeface="Arial"/>
              </a:rPr>
              <a:t>este  </a:t>
            </a:r>
            <a:r>
              <a:rPr lang="es-CO" sz="1200" spc="-65" dirty="0">
                <a:solidFill>
                  <a:srgbClr val="6D6E71"/>
                </a:solidFill>
                <a:latin typeface="+mj-lt"/>
                <a:cs typeface="Arial"/>
              </a:rPr>
              <a:t>Código </a:t>
            </a:r>
            <a:r>
              <a:rPr lang="es-CO" sz="1200" spc="-50" dirty="0">
                <a:solidFill>
                  <a:srgbClr val="6D6E71"/>
                </a:solidFill>
                <a:latin typeface="+mj-lt"/>
                <a:cs typeface="Arial"/>
              </a:rPr>
              <a:t>de </a:t>
            </a:r>
            <a:r>
              <a:rPr lang="es-CO" sz="1200" spc="-40" dirty="0">
                <a:solidFill>
                  <a:srgbClr val="6D6E71"/>
                </a:solidFill>
                <a:latin typeface="+mj-lt"/>
                <a:cs typeface="Arial"/>
              </a:rPr>
              <a:t>Ética </a:t>
            </a:r>
            <a:r>
              <a:rPr lang="es-CO" sz="1200" spc="-25" dirty="0">
                <a:solidFill>
                  <a:srgbClr val="6D6E71"/>
                </a:solidFill>
                <a:latin typeface="+mj-lt"/>
                <a:cs typeface="Arial"/>
              </a:rPr>
              <a:t>y </a:t>
            </a:r>
            <a:r>
              <a:rPr lang="es-CO" sz="1200" spc="-50" dirty="0">
                <a:solidFill>
                  <a:srgbClr val="6D6E71"/>
                </a:solidFill>
                <a:latin typeface="+mj-lt"/>
                <a:cs typeface="Arial"/>
              </a:rPr>
              <a:t>Conducta; </a:t>
            </a:r>
            <a:r>
              <a:rPr lang="es-CO" sz="1200" b="1" spc="-20" dirty="0">
                <a:solidFill>
                  <a:srgbClr val="6D6E71"/>
                </a:solidFill>
                <a:latin typeface="+mj-lt"/>
                <a:cs typeface="Arial"/>
              </a:rPr>
              <a:t>(5) </a:t>
            </a:r>
            <a:r>
              <a:rPr lang="es-CO" sz="1200" spc="-80" dirty="0">
                <a:solidFill>
                  <a:srgbClr val="6D6E71"/>
                </a:solidFill>
                <a:latin typeface="+mj-lt"/>
                <a:cs typeface="Arial"/>
              </a:rPr>
              <a:t>Que </a:t>
            </a:r>
            <a:r>
              <a:rPr lang="es-CO" sz="1200" spc="-15" dirty="0">
                <a:solidFill>
                  <a:srgbClr val="6D6E71"/>
                </a:solidFill>
                <a:latin typeface="+mj-lt"/>
                <a:cs typeface="Arial"/>
              </a:rPr>
              <a:t>toda factura  refleje </a:t>
            </a:r>
            <a:r>
              <a:rPr lang="es-CO" sz="1200" spc="-25" dirty="0">
                <a:solidFill>
                  <a:srgbClr val="6D6E71"/>
                </a:solidFill>
                <a:latin typeface="+mj-lt"/>
                <a:cs typeface="Arial"/>
              </a:rPr>
              <a:t>claramente los </a:t>
            </a:r>
            <a:r>
              <a:rPr lang="es-CO" sz="1200" spc="-35" dirty="0">
                <a:solidFill>
                  <a:srgbClr val="6D6E71"/>
                </a:solidFill>
                <a:latin typeface="+mj-lt"/>
                <a:cs typeface="Arial"/>
              </a:rPr>
              <a:t>servicios </a:t>
            </a:r>
            <a:r>
              <a:rPr lang="es-CO" sz="1200" spc="-25" dirty="0">
                <a:solidFill>
                  <a:srgbClr val="6D6E71"/>
                </a:solidFill>
                <a:latin typeface="+mj-lt"/>
                <a:cs typeface="Arial"/>
              </a:rPr>
              <a:t>prestados </a:t>
            </a:r>
            <a:r>
              <a:rPr lang="es-CO" sz="1200" spc="-35" dirty="0">
                <a:solidFill>
                  <a:srgbClr val="6D6E71"/>
                </a:solidFill>
                <a:latin typeface="+mj-lt"/>
                <a:cs typeface="Arial"/>
              </a:rPr>
              <a:t>o </a:t>
            </a:r>
            <a:r>
              <a:rPr lang="es-CO" sz="1200" spc="-40" dirty="0">
                <a:solidFill>
                  <a:srgbClr val="6D6E71"/>
                </a:solidFill>
                <a:latin typeface="+mj-lt"/>
                <a:cs typeface="Arial"/>
              </a:rPr>
              <a:t>bienes  </a:t>
            </a:r>
            <a:r>
              <a:rPr lang="es-CO" sz="1200" spc="-30" dirty="0">
                <a:solidFill>
                  <a:srgbClr val="6D6E71"/>
                </a:solidFill>
                <a:latin typeface="+mj-lt"/>
                <a:cs typeface="Arial"/>
              </a:rPr>
              <a:t>adquiridos </a:t>
            </a:r>
            <a:r>
              <a:rPr lang="es-CO" sz="1200" spc="-25" dirty="0">
                <a:solidFill>
                  <a:srgbClr val="6D6E71"/>
                </a:solidFill>
                <a:latin typeface="+mj-lt"/>
                <a:cs typeface="Arial"/>
              </a:rPr>
              <a:t>y </a:t>
            </a:r>
            <a:r>
              <a:rPr lang="es-CO" sz="1200" spc="-45" dirty="0">
                <a:solidFill>
                  <a:srgbClr val="6D6E71"/>
                </a:solidFill>
                <a:latin typeface="+mj-lt"/>
                <a:cs typeface="Arial"/>
              </a:rPr>
              <a:t>que </a:t>
            </a:r>
            <a:r>
              <a:rPr lang="es-CO" sz="1200" spc="-30" dirty="0">
                <a:solidFill>
                  <a:srgbClr val="6D6E71"/>
                </a:solidFill>
                <a:latin typeface="+mj-lt"/>
                <a:cs typeface="Arial"/>
              </a:rPr>
              <a:t>la </a:t>
            </a:r>
            <a:r>
              <a:rPr lang="es-CO" sz="1200" spc="-40" dirty="0">
                <a:solidFill>
                  <a:srgbClr val="6D6E71"/>
                </a:solidFill>
                <a:latin typeface="+mj-lt"/>
                <a:cs typeface="Arial"/>
              </a:rPr>
              <a:t>aprobación </a:t>
            </a:r>
            <a:r>
              <a:rPr lang="es-CO" sz="1200" spc="-25" dirty="0">
                <a:solidFill>
                  <a:srgbClr val="6D6E71"/>
                </a:solidFill>
                <a:latin typeface="+mj-lt"/>
                <a:cs typeface="Arial"/>
              </a:rPr>
              <a:t>y </a:t>
            </a:r>
            <a:r>
              <a:rPr lang="es-CO" sz="1200" spc="-50" dirty="0">
                <a:solidFill>
                  <a:srgbClr val="6D6E71"/>
                </a:solidFill>
                <a:latin typeface="+mj-lt"/>
                <a:cs typeface="Arial"/>
              </a:rPr>
              <a:t>pago de </a:t>
            </a:r>
            <a:r>
              <a:rPr lang="es-CO" sz="1200" spc="-30" dirty="0">
                <a:solidFill>
                  <a:srgbClr val="6D6E71"/>
                </a:solidFill>
                <a:latin typeface="+mj-lt"/>
                <a:cs typeface="Arial"/>
              </a:rPr>
              <a:t>la </a:t>
            </a:r>
            <a:r>
              <a:rPr lang="es-CO" sz="1200" spc="-25" dirty="0">
                <a:solidFill>
                  <a:srgbClr val="6D6E71"/>
                </a:solidFill>
                <a:latin typeface="+mj-lt"/>
                <a:cs typeface="Arial"/>
              </a:rPr>
              <a:t>misma  </a:t>
            </a:r>
            <a:r>
              <a:rPr lang="es-CO" sz="1200" spc="-35" dirty="0">
                <a:solidFill>
                  <a:srgbClr val="6D6E71"/>
                </a:solidFill>
                <a:latin typeface="+mj-lt"/>
                <a:cs typeface="Arial"/>
              </a:rPr>
              <a:t>cumpla </a:t>
            </a:r>
            <a:r>
              <a:rPr lang="es-CO" sz="1200" spc="-45" dirty="0">
                <a:solidFill>
                  <a:srgbClr val="6D6E71"/>
                </a:solidFill>
                <a:latin typeface="+mj-lt"/>
                <a:cs typeface="Arial"/>
              </a:rPr>
              <a:t>con </a:t>
            </a:r>
            <a:r>
              <a:rPr lang="es-CO" sz="1200" spc="-25" dirty="0">
                <a:solidFill>
                  <a:srgbClr val="6D6E71"/>
                </a:solidFill>
                <a:latin typeface="+mj-lt"/>
                <a:cs typeface="Arial"/>
              </a:rPr>
              <a:t>los </a:t>
            </a:r>
            <a:r>
              <a:rPr lang="es-CO" sz="1200" spc="-20" dirty="0">
                <a:solidFill>
                  <a:srgbClr val="6D6E71"/>
                </a:solidFill>
                <a:latin typeface="+mj-lt"/>
                <a:cs typeface="Arial"/>
              </a:rPr>
              <a:t>controles </a:t>
            </a:r>
            <a:r>
              <a:rPr lang="es-CO" sz="1200" spc="-15" dirty="0">
                <a:solidFill>
                  <a:srgbClr val="6D6E71"/>
                </a:solidFill>
                <a:latin typeface="+mj-lt"/>
                <a:cs typeface="Arial"/>
              </a:rPr>
              <a:t>internos</a:t>
            </a:r>
            <a:r>
              <a:rPr lang="es-CO" sz="1200" spc="-235" dirty="0">
                <a:solidFill>
                  <a:srgbClr val="6D6E71"/>
                </a:solidFill>
                <a:latin typeface="+mj-lt"/>
                <a:cs typeface="Arial"/>
              </a:rPr>
              <a:t> </a:t>
            </a:r>
            <a:r>
              <a:rPr lang="es-CO" sz="1200" spc="-50" dirty="0">
                <a:solidFill>
                  <a:srgbClr val="6D6E71"/>
                </a:solidFill>
                <a:latin typeface="+mj-lt"/>
                <a:cs typeface="Arial"/>
              </a:rPr>
              <a:t>de </a:t>
            </a:r>
            <a:r>
              <a:rPr lang="es-CO" sz="1200" spc="-30" dirty="0">
                <a:solidFill>
                  <a:srgbClr val="6D6E71"/>
                </a:solidFill>
                <a:latin typeface="+mj-lt"/>
                <a:cs typeface="Arial"/>
              </a:rPr>
              <a:t>Esenttia.</a:t>
            </a:r>
            <a:endParaRPr lang="es-CO" sz="1200" dirty="0">
              <a:latin typeface="+mj-lt"/>
              <a:cs typeface="Arial"/>
            </a:endParaRPr>
          </a:p>
        </p:txBody>
      </p:sp>
      <p:sp>
        <p:nvSpPr>
          <p:cNvPr id="7" name="CuadroTexto 6">
            <a:extLst>
              <a:ext uri="{FF2B5EF4-FFF2-40B4-BE49-F238E27FC236}">
                <a16:creationId xmlns:a16="http://schemas.microsoft.com/office/drawing/2014/main" id="{90F68920-8F82-48AD-A848-0E2C380774C5}"/>
              </a:ext>
            </a:extLst>
          </p:cNvPr>
          <p:cNvSpPr txBox="1"/>
          <p:nvPr/>
        </p:nvSpPr>
        <p:spPr>
          <a:xfrm>
            <a:off x="4016420" y="7789761"/>
            <a:ext cx="389850" cy="307777"/>
          </a:xfrm>
          <a:prstGeom prst="rect">
            <a:avLst/>
          </a:prstGeom>
          <a:noFill/>
        </p:spPr>
        <p:txBody>
          <a:bodyPr wrap="none" rtlCol="0">
            <a:spAutoFit/>
          </a:bodyPr>
          <a:lstStyle/>
          <a:p>
            <a:r>
              <a:rPr lang="es-CO" sz="1400" b="1" dirty="0">
                <a:solidFill>
                  <a:srgbClr val="801327"/>
                </a:solidFill>
              </a:rPr>
              <a:t>11</a:t>
            </a:r>
          </a:p>
        </p:txBody>
      </p:sp>
    </p:spTree>
    <p:extLst>
      <p:ext uri="{BB962C8B-B14F-4D97-AF65-F5344CB8AC3E}">
        <p14:creationId xmlns:p14="http://schemas.microsoft.com/office/powerpoint/2010/main" val="414718208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p:nvPr/>
        </p:nvSpPr>
        <p:spPr>
          <a:xfrm>
            <a:off x="4271304" y="689319"/>
            <a:ext cx="3345179" cy="2662267"/>
          </a:xfrm>
          <a:prstGeom prst="rect">
            <a:avLst/>
          </a:prstGeom>
        </p:spPr>
        <p:txBody>
          <a:bodyPr vert="horz" wrap="square" lIns="0" tIns="22860" rIns="0" bIns="0" rtlCol="0">
            <a:spAutoFit/>
          </a:bodyPr>
          <a:lstStyle/>
          <a:p>
            <a:pPr marL="311150" indent="-171450" algn="just">
              <a:lnSpc>
                <a:spcPct val="100000"/>
              </a:lnSpc>
              <a:spcBef>
                <a:spcPts val="1115"/>
              </a:spcBef>
              <a:buFont typeface="Arial" panose="020B0604020202020204" pitchFamily="34" charset="0"/>
              <a:buChar char="•"/>
            </a:pPr>
            <a:r>
              <a:rPr lang="es-CO" sz="1200" spc="-55" dirty="0">
                <a:solidFill>
                  <a:srgbClr val="6D6E71"/>
                </a:solidFill>
                <a:latin typeface="+mj-lt"/>
                <a:cs typeface="Arial"/>
              </a:rPr>
              <a:t>Cuente</a:t>
            </a:r>
            <a:r>
              <a:rPr lang="es-CO" sz="1200" spc="-100" dirty="0">
                <a:solidFill>
                  <a:srgbClr val="6D6E71"/>
                </a:solidFill>
                <a:latin typeface="+mj-lt"/>
                <a:cs typeface="Arial"/>
              </a:rPr>
              <a:t> </a:t>
            </a:r>
            <a:r>
              <a:rPr lang="es-CO" sz="1200" spc="-45" dirty="0">
                <a:solidFill>
                  <a:srgbClr val="6D6E71"/>
                </a:solidFill>
                <a:latin typeface="+mj-lt"/>
                <a:cs typeface="Arial"/>
              </a:rPr>
              <a:t>con</a:t>
            </a:r>
            <a:r>
              <a:rPr lang="es-CO" sz="1200" spc="-95" dirty="0">
                <a:solidFill>
                  <a:srgbClr val="6D6E71"/>
                </a:solidFill>
                <a:latin typeface="+mj-lt"/>
                <a:cs typeface="Arial"/>
              </a:rPr>
              <a:t> </a:t>
            </a:r>
            <a:r>
              <a:rPr lang="es-CO" sz="1200" spc="-20" dirty="0">
                <a:solidFill>
                  <a:srgbClr val="6D6E71"/>
                </a:solidFill>
                <a:latin typeface="+mj-lt"/>
                <a:cs typeface="Arial"/>
              </a:rPr>
              <a:t>información</a:t>
            </a:r>
            <a:r>
              <a:rPr lang="es-CO" sz="1200" spc="-100" dirty="0">
                <a:solidFill>
                  <a:srgbClr val="6D6E71"/>
                </a:solidFill>
                <a:latin typeface="+mj-lt"/>
                <a:cs typeface="Arial"/>
              </a:rPr>
              <a:t> </a:t>
            </a:r>
            <a:r>
              <a:rPr lang="es-CO" sz="1200" spc="-25" dirty="0">
                <a:solidFill>
                  <a:srgbClr val="6D6E71"/>
                </a:solidFill>
                <a:latin typeface="+mj-lt"/>
                <a:cs typeface="Arial"/>
              </a:rPr>
              <a:t>completa</a:t>
            </a:r>
            <a:r>
              <a:rPr lang="es-CO" sz="1200" spc="-95" dirty="0">
                <a:solidFill>
                  <a:srgbClr val="6D6E71"/>
                </a:solidFill>
                <a:latin typeface="+mj-lt"/>
                <a:cs typeface="Arial"/>
              </a:rPr>
              <a:t> </a:t>
            </a:r>
            <a:r>
              <a:rPr lang="es-CO" sz="1200" spc="-25" dirty="0">
                <a:solidFill>
                  <a:srgbClr val="6D6E71"/>
                </a:solidFill>
                <a:latin typeface="+mj-lt"/>
                <a:cs typeface="Arial"/>
              </a:rPr>
              <a:t>y</a:t>
            </a:r>
            <a:r>
              <a:rPr lang="es-CO" sz="1200" spc="-100" dirty="0">
                <a:solidFill>
                  <a:srgbClr val="6D6E71"/>
                </a:solidFill>
                <a:latin typeface="+mj-lt"/>
                <a:cs typeface="Arial"/>
              </a:rPr>
              <a:t> </a:t>
            </a:r>
            <a:r>
              <a:rPr lang="es-CO" sz="1200" spc="-25" dirty="0">
                <a:solidFill>
                  <a:srgbClr val="6D6E71"/>
                </a:solidFill>
                <a:latin typeface="+mj-lt"/>
                <a:cs typeface="Arial"/>
              </a:rPr>
              <a:t>detallada</a:t>
            </a:r>
            <a:r>
              <a:rPr lang="es-CO" sz="1200" spc="-95" dirty="0">
                <a:solidFill>
                  <a:srgbClr val="6D6E71"/>
                </a:solidFill>
                <a:latin typeface="+mj-lt"/>
                <a:cs typeface="Arial"/>
              </a:rPr>
              <a:t> </a:t>
            </a:r>
            <a:r>
              <a:rPr lang="es-CO" sz="1200" spc="-50" dirty="0">
                <a:solidFill>
                  <a:srgbClr val="6D6E71"/>
                </a:solidFill>
                <a:latin typeface="+mj-lt"/>
                <a:cs typeface="Arial"/>
              </a:rPr>
              <a:t>de</a:t>
            </a:r>
            <a:r>
              <a:rPr lang="es-CO" sz="1200" spc="-95" dirty="0">
                <a:solidFill>
                  <a:srgbClr val="6D6E71"/>
                </a:solidFill>
                <a:latin typeface="+mj-lt"/>
                <a:cs typeface="Arial"/>
              </a:rPr>
              <a:t> </a:t>
            </a:r>
            <a:r>
              <a:rPr lang="es-CO" sz="1200" spc="-30" dirty="0">
                <a:solidFill>
                  <a:srgbClr val="6D6E71"/>
                </a:solidFill>
                <a:latin typeface="+mj-lt"/>
                <a:cs typeface="Arial"/>
              </a:rPr>
              <a:t>la  </a:t>
            </a:r>
            <a:r>
              <a:rPr lang="es-CO" sz="1200" spc="-35" dirty="0">
                <a:solidFill>
                  <a:srgbClr val="6D6E71"/>
                </a:solidFill>
                <a:latin typeface="+mj-lt"/>
                <a:cs typeface="Arial"/>
              </a:rPr>
              <a:t>transacción.</a:t>
            </a:r>
          </a:p>
          <a:p>
            <a:pPr marL="311150" indent="-171450" algn="just">
              <a:lnSpc>
                <a:spcPct val="100000"/>
              </a:lnSpc>
              <a:spcBef>
                <a:spcPts val="1115"/>
              </a:spcBef>
              <a:buFont typeface="Arial" panose="020B0604020202020204" pitchFamily="34" charset="0"/>
              <a:buChar char="•"/>
            </a:pPr>
            <a:r>
              <a:rPr lang="es-CO" sz="1200" spc="-80" dirty="0">
                <a:solidFill>
                  <a:srgbClr val="6D6E71"/>
                </a:solidFill>
                <a:latin typeface="+mj-lt"/>
                <a:cs typeface="Arial"/>
              </a:rPr>
              <a:t>La </a:t>
            </a:r>
            <a:r>
              <a:rPr lang="es-CO" sz="1200" spc="-30" dirty="0">
                <a:solidFill>
                  <a:srgbClr val="6D6E71"/>
                </a:solidFill>
                <a:latin typeface="+mj-lt"/>
                <a:cs typeface="Arial"/>
              </a:rPr>
              <a:t>transacción </a:t>
            </a:r>
            <a:r>
              <a:rPr lang="es-CO" sz="1200" spc="-60" dirty="0">
                <a:solidFill>
                  <a:srgbClr val="6D6E71"/>
                </a:solidFill>
                <a:latin typeface="+mj-lt"/>
                <a:cs typeface="Arial"/>
              </a:rPr>
              <a:t>sea </a:t>
            </a:r>
            <a:r>
              <a:rPr lang="es-CO" sz="1200" spc="-25" dirty="0">
                <a:solidFill>
                  <a:srgbClr val="6D6E71"/>
                </a:solidFill>
                <a:latin typeface="+mj-lt"/>
                <a:cs typeface="Arial"/>
              </a:rPr>
              <a:t>autorizada </a:t>
            </a:r>
            <a:r>
              <a:rPr lang="es-CO" sz="1200" spc="-45" dirty="0">
                <a:solidFill>
                  <a:srgbClr val="6D6E71"/>
                </a:solidFill>
                <a:latin typeface="+mj-lt"/>
                <a:cs typeface="Arial"/>
              </a:rPr>
              <a:t>en </a:t>
            </a:r>
            <a:r>
              <a:rPr lang="es-CO" sz="1200" spc="-40" dirty="0">
                <a:solidFill>
                  <a:srgbClr val="6D6E71"/>
                </a:solidFill>
                <a:latin typeface="+mj-lt"/>
                <a:cs typeface="Arial"/>
              </a:rPr>
              <a:t>debida </a:t>
            </a:r>
            <a:r>
              <a:rPr lang="es-CO" sz="1200" spc="-5" dirty="0">
                <a:solidFill>
                  <a:srgbClr val="6D6E71"/>
                </a:solidFill>
                <a:latin typeface="+mj-lt"/>
                <a:cs typeface="Arial"/>
              </a:rPr>
              <a:t>forma </a:t>
            </a:r>
            <a:r>
              <a:rPr lang="es-CO" sz="1200" spc="-25" dirty="0">
                <a:solidFill>
                  <a:srgbClr val="6D6E71"/>
                </a:solidFill>
                <a:latin typeface="+mj-lt"/>
                <a:cs typeface="Arial"/>
              </a:rPr>
              <a:t>y  registrada </a:t>
            </a:r>
            <a:r>
              <a:rPr lang="es-CO" sz="1200" spc="-45" dirty="0">
                <a:solidFill>
                  <a:srgbClr val="6D6E71"/>
                </a:solidFill>
                <a:latin typeface="+mj-lt"/>
                <a:cs typeface="Arial"/>
              </a:rPr>
              <a:t>con </a:t>
            </a:r>
            <a:r>
              <a:rPr lang="es-CO" sz="1200" spc="-30" dirty="0">
                <a:solidFill>
                  <a:srgbClr val="6D6E71"/>
                </a:solidFill>
                <a:latin typeface="+mj-lt"/>
                <a:cs typeface="Arial"/>
              </a:rPr>
              <a:t>precisión </a:t>
            </a:r>
            <a:r>
              <a:rPr lang="es-CO" sz="1200" spc="-45" dirty="0">
                <a:solidFill>
                  <a:srgbClr val="6D6E71"/>
                </a:solidFill>
                <a:latin typeface="+mj-lt"/>
                <a:cs typeface="Arial"/>
              </a:rPr>
              <a:t>en </a:t>
            </a:r>
            <a:r>
              <a:rPr lang="es-CO" sz="1200" spc="-25" dirty="0">
                <a:solidFill>
                  <a:srgbClr val="6D6E71"/>
                </a:solidFill>
                <a:latin typeface="+mj-lt"/>
                <a:cs typeface="Arial"/>
              </a:rPr>
              <a:t>los </a:t>
            </a:r>
            <a:r>
              <a:rPr lang="es-CO" sz="1200" spc="-15" dirty="0">
                <a:solidFill>
                  <a:srgbClr val="6D6E71"/>
                </a:solidFill>
                <a:latin typeface="+mj-lt"/>
                <a:cs typeface="Arial"/>
              </a:rPr>
              <a:t>libros </a:t>
            </a:r>
            <a:r>
              <a:rPr lang="es-CO" sz="1200" spc="-35" dirty="0">
                <a:solidFill>
                  <a:srgbClr val="6D6E71"/>
                </a:solidFill>
                <a:latin typeface="+mj-lt"/>
                <a:cs typeface="Arial"/>
              </a:rPr>
              <a:t>o </a:t>
            </a:r>
            <a:r>
              <a:rPr lang="es-CO" sz="1200" spc="-25" dirty="0">
                <a:solidFill>
                  <a:srgbClr val="6D6E71"/>
                </a:solidFill>
                <a:latin typeface="+mj-lt"/>
                <a:cs typeface="Arial"/>
              </a:rPr>
              <a:t>sistemas  </a:t>
            </a:r>
            <a:r>
              <a:rPr lang="es-CO" sz="1200" spc="-30" dirty="0">
                <a:solidFill>
                  <a:srgbClr val="6D6E71"/>
                </a:solidFill>
                <a:latin typeface="+mj-lt"/>
                <a:cs typeface="Arial"/>
              </a:rPr>
              <a:t>correspondientes.</a:t>
            </a:r>
          </a:p>
          <a:p>
            <a:pPr marL="311150" indent="-171450" algn="just">
              <a:lnSpc>
                <a:spcPct val="100000"/>
              </a:lnSpc>
              <a:spcBef>
                <a:spcPts val="1115"/>
              </a:spcBef>
              <a:buFont typeface="Arial" panose="020B0604020202020204" pitchFamily="34" charset="0"/>
              <a:buChar char="•"/>
            </a:pPr>
            <a:r>
              <a:rPr lang="es-CO" sz="1200" spc="-65" dirty="0">
                <a:solidFill>
                  <a:srgbClr val="6D6E71"/>
                </a:solidFill>
                <a:latin typeface="+mj-lt"/>
                <a:cs typeface="Arial"/>
              </a:rPr>
              <a:t>El </a:t>
            </a:r>
            <a:r>
              <a:rPr lang="es-CO" sz="1200" spc="-60" dirty="0">
                <a:solidFill>
                  <a:srgbClr val="6D6E71"/>
                </a:solidFill>
                <a:latin typeface="+mj-lt"/>
                <a:cs typeface="Arial"/>
              </a:rPr>
              <a:t>acceso </a:t>
            </a:r>
            <a:r>
              <a:rPr lang="es-CO" sz="1200" spc="-25" dirty="0">
                <a:solidFill>
                  <a:srgbClr val="6D6E71"/>
                </a:solidFill>
                <a:latin typeface="+mj-lt"/>
                <a:cs typeface="Arial"/>
              </a:rPr>
              <a:t>y </a:t>
            </a:r>
            <a:r>
              <a:rPr lang="es-CO" sz="1200" spc="-20" dirty="0">
                <a:solidFill>
                  <a:srgbClr val="6D6E71"/>
                </a:solidFill>
                <a:latin typeface="+mj-lt"/>
                <a:cs typeface="Arial"/>
              </a:rPr>
              <a:t>gestión </a:t>
            </a:r>
            <a:r>
              <a:rPr lang="es-CO" sz="1200" spc="-50" dirty="0">
                <a:solidFill>
                  <a:srgbClr val="6D6E71"/>
                </a:solidFill>
                <a:latin typeface="+mj-lt"/>
                <a:cs typeface="Arial"/>
              </a:rPr>
              <a:t>de </a:t>
            </a:r>
            <a:r>
              <a:rPr lang="es-CO" sz="1200" spc="-25" dirty="0">
                <a:solidFill>
                  <a:srgbClr val="6D6E71"/>
                </a:solidFill>
                <a:latin typeface="+mj-lt"/>
                <a:cs typeface="Arial"/>
              </a:rPr>
              <a:t>los </a:t>
            </a:r>
            <a:r>
              <a:rPr lang="es-CO" sz="1200" spc="-40" dirty="0">
                <a:solidFill>
                  <a:srgbClr val="6D6E71"/>
                </a:solidFill>
                <a:latin typeface="+mj-lt"/>
                <a:cs typeface="Arial"/>
              </a:rPr>
              <a:t>recursos, </a:t>
            </a:r>
            <a:r>
              <a:rPr lang="es-CO" sz="1200" spc="-25" dirty="0">
                <a:solidFill>
                  <a:srgbClr val="6D6E71"/>
                </a:solidFill>
                <a:latin typeface="+mj-lt"/>
                <a:cs typeface="Arial"/>
              </a:rPr>
              <a:t>activos y  </a:t>
            </a:r>
            <a:r>
              <a:rPr lang="es-CO" sz="1200" spc="-15" dirty="0">
                <a:solidFill>
                  <a:srgbClr val="6D6E71"/>
                </a:solidFill>
                <a:latin typeface="+mj-lt"/>
                <a:cs typeface="Arial"/>
              </a:rPr>
              <a:t>registros </a:t>
            </a:r>
            <a:r>
              <a:rPr lang="es-CO" sz="1200" spc="-50" dirty="0">
                <a:solidFill>
                  <a:srgbClr val="6D6E71"/>
                </a:solidFill>
                <a:latin typeface="+mj-lt"/>
                <a:cs typeface="Arial"/>
              </a:rPr>
              <a:t>de </a:t>
            </a:r>
            <a:r>
              <a:rPr lang="es-CO" sz="1200" spc="-30" dirty="0">
                <a:solidFill>
                  <a:srgbClr val="6D6E71"/>
                </a:solidFill>
                <a:latin typeface="+mj-lt"/>
                <a:cs typeface="Arial"/>
              </a:rPr>
              <a:t>Esenttia </a:t>
            </a:r>
            <a:r>
              <a:rPr lang="es-CO" sz="1200" spc="-60" dirty="0">
                <a:solidFill>
                  <a:srgbClr val="6D6E71"/>
                </a:solidFill>
                <a:latin typeface="+mj-lt"/>
                <a:cs typeface="Arial"/>
              </a:rPr>
              <a:t>sea </a:t>
            </a:r>
            <a:r>
              <a:rPr lang="es-CO" sz="1200" spc="-5" dirty="0">
                <a:solidFill>
                  <a:srgbClr val="6D6E71"/>
                </a:solidFill>
                <a:latin typeface="+mj-lt"/>
                <a:cs typeface="Arial"/>
              </a:rPr>
              <a:t>limitado </a:t>
            </a:r>
            <a:r>
              <a:rPr lang="es-CO" sz="1200" spc="-70" dirty="0">
                <a:solidFill>
                  <a:srgbClr val="6D6E71"/>
                </a:solidFill>
                <a:latin typeface="+mj-lt"/>
                <a:cs typeface="Arial"/>
              </a:rPr>
              <a:t>a </a:t>
            </a:r>
            <a:r>
              <a:rPr lang="es-CO" sz="1200" spc="-35" dirty="0">
                <a:solidFill>
                  <a:srgbClr val="6D6E71"/>
                </a:solidFill>
                <a:latin typeface="+mj-lt"/>
                <a:cs typeface="Arial"/>
              </a:rPr>
              <a:t>las</a:t>
            </a:r>
            <a:r>
              <a:rPr lang="es-CO" sz="1200" spc="-135" dirty="0">
                <a:solidFill>
                  <a:srgbClr val="6D6E71"/>
                </a:solidFill>
                <a:latin typeface="+mj-lt"/>
                <a:cs typeface="Arial"/>
              </a:rPr>
              <a:t> </a:t>
            </a:r>
            <a:r>
              <a:rPr lang="es-CO" sz="1200" spc="-40" dirty="0">
                <a:solidFill>
                  <a:srgbClr val="6D6E71"/>
                </a:solidFill>
                <a:latin typeface="+mj-lt"/>
                <a:cs typeface="Arial"/>
              </a:rPr>
              <a:t>personas  </a:t>
            </a:r>
            <a:r>
              <a:rPr lang="es-CO" sz="1200" spc="-35" dirty="0">
                <a:solidFill>
                  <a:srgbClr val="6D6E71"/>
                </a:solidFill>
                <a:latin typeface="+mj-lt"/>
                <a:cs typeface="Arial"/>
              </a:rPr>
              <a:t>autorizadas.</a:t>
            </a:r>
          </a:p>
          <a:p>
            <a:pPr marL="311150" indent="-171450" algn="just">
              <a:lnSpc>
                <a:spcPct val="100000"/>
              </a:lnSpc>
              <a:spcBef>
                <a:spcPts val="1115"/>
              </a:spcBef>
              <a:buFont typeface="Arial" panose="020B0604020202020204" pitchFamily="34" charset="0"/>
              <a:buChar char="•"/>
            </a:pPr>
            <a:r>
              <a:rPr lang="es-CO" sz="1200" spc="-60" dirty="0">
                <a:solidFill>
                  <a:srgbClr val="6D6E71"/>
                </a:solidFill>
                <a:latin typeface="+mj-lt"/>
                <a:cs typeface="Arial"/>
              </a:rPr>
              <a:t>Los </a:t>
            </a:r>
            <a:r>
              <a:rPr lang="es-CO" sz="1200" spc="-25" dirty="0">
                <a:solidFill>
                  <a:srgbClr val="6D6E71"/>
                </a:solidFill>
                <a:latin typeface="+mj-lt"/>
                <a:cs typeface="Arial"/>
              </a:rPr>
              <a:t>activos </a:t>
            </a:r>
            <a:r>
              <a:rPr lang="es-CO" sz="1200" spc="-20" dirty="0">
                <a:solidFill>
                  <a:srgbClr val="6D6E71"/>
                </a:solidFill>
                <a:latin typeface="+mj-lt"/>
                <a:cs typeface="Arial"/>
              </a:rPr>
              <a:t>registrados </a:t>
            </a:r>
            <a:r>
              <a:rPr lang="es-CO" sz="1200" spc="-55" dirty="0">
                <a:solidFill>
                  <a:srgbClr val="6D6E71"/>
                </a:solidFill>
                <a:latin typeface="+mj-lt"/>
                <a:cs typeface="Arial"/>
              </a:rPr>
              <a:t>se </a:t>
            </a:r>
            <a:r>
              <a:rPr lang="es-CO" sz="1200" spc="-35" dirty="0">
                <a:solidFill>
                  <a:srgbClr val="6D6E71"/>
                </a:solidFill>
                <a:latin typeface="+mj-lt"/>
                <a:cs typeface="Arial"/>
              </a:rPr>
              <a:t>comparen </a:t>
            </a:r>
            <a:r>
              <a:rPr lang="es-CO" sz="1200" spc="-45" dirty="0">
                <a:solidFill>
                  <a:srgbClr val="6D6E71"/>
                </a:solidFill>
                <a:latin typeface="+mj-lt"/>
                <a:cs typeface="Arial"/>
              </a:rPr>
              <a:t>con</a:t>
            </a:r>
            <a:r>
              <a:rPr lang="es-CO" sz="1200" spc="240" dirty="0">
                <a:solidFill>
                  <a:srgbClr val="6D6E71"/>
                </a:solidFill>
                <a:latin typeface="+mj-lt"/>
                <a:cs typeface="Arial"/>
              </a:rPr>
              <a:t> </a:t>
            </a:r>
            <a:r>
              <a:rPr lang="es-CO" sz="1200" spc="-30" dirty="0">
                <a:solidFill>
                  <a:srgbClr val="6D6E71"/>
                </a:solidFill>
                <a:latin typeface="+mj-lt"/>
                <a:cs typeface="Arial"/>
              </a:rPr>
              <a:t>la  </a:t>
            </a:r>
            <a:r>
              <a:rPr lang="es-CO" sz="1200" spc="-35" dirty="0">
                <a:solidFill>
                  <a:srgbClr val="6D6E71"/>
                </a:solidFill>
                <a:latin typeface="+mj-lt"/>
                <a:cs typeface="Arial"/>
              </a:rPr>
              <a:t>periodicidad </a:t>
            </a:r>
            <a:r>
              <a:rPr lang="es-CO" sz="1200" spc="-40" dirty="0">
                <a:solidFill>
                  <a:srgbClr val="6D6E71"/>
                </a:solidFill>
                <a:latin typeface="+mj-lt"/>
                <a:cs typeface="Arial"/>
              </a:rPr>
              <a:t>exigida </a:t>
            </a:r>
            <a:r>
              <a:rPr lang="es-CO" sz="1200" spc="-45" dirty="0">
                <a:solidFill>
                  <a:srgbClr val="6D6E71"/>
                </a:solidFill>
                <a:latin typeface="+mj-lt"/>
                <a:cs typeface="Arial"/>
              </a:rPr>
              <a:t>en </a:t>
            </a:r>
            <a:r>
              <a:rPr lang="es-CO" sz="1200" spc="-30" dirty="0">
                <a:solidFill>
                  <a:srgbClr val="6D6E71"/>
                </a:solidFill>
                <a:latin typeface="+mj-lt"/>
                <a:cs typeface="Arial"/>
              </a:rPr>
              <a:t>la </a:t>
            </a:r>
            <a:r>
              <a:rPr lang="es-CO" sz="1200" spc="-25" dirty="0">
                <a:solidFill>
                  <a:srgbClr val="6D6E71"/>
                </a:solidFill>
                <a:latin typeface="+mj-lt"/>
                <a:cs typeface="Arial"/>
              </a:rPr>
              <a:t>reglamentación </a:t>
            </a:r>
            <a:r>
              <a:rPr lang="es-CO" sz="1200" spc="-20" dirty="0">
                <a:solidFill>
                  <a:srgbClr val="6D6E71"/>
                </a:solidFill>
                <a:latin typeface="+mj-lt"/>
                <a:cs typeface="Arial"/>
              </a:rPr>
              <a:t>interna,  </a:t>
            </a:r>
            <a:r>
              <a:rPr lang="es-CO" sz="1200" spc="-70" dirty="0">
                <a:solidFill>
                  <a:srgbClr val="6D6E71"/>
                </a:solidFill>
                <a:latin typeface="+mj-lt"/>
                <a:cs typeface="Arial"/>
              </a:rPr>
              <a:t>a </a:t>
            </a:r>
            <a:r>
              <a:rPr lang="es-CO" sz="1200" spc="10" dirty="0">
                <a:solidFill>
                  <a:srgbClr val="6D6E71"/>
                </a:solidFill>
                <a:latin typeface="+mj-lt"/>
                <a:cs typeface="Arial"/>
              </a:rPr>
              <a:t>fin </a:t>
            </a:r>
            <a:r>
              <a:rPr lang="es-CO" sz="1200" spc="-50" dirty="0">
                <a:solidFill>
                  <a:srgbClr val="6D6E71"/>
                </a:solidFill>
                <a:latin typeface="+mj-lt"/>
                <a:cs typeface="Arial"/>
              </a:rPr>
              <a:t>de </a:t>
            </a:r>
            <a:r>
              <a:rPr lang="es-CO" sz="1200" spc="-45" dirty="0">
                <a:solidFill>
                  <a:srgbClr val="6D6E71"/>
                </a:solidFill>
                <a:latin typeface="+mj-lt"/>
                <a:cs typeface="Arial"/>
              </a:rPr>
              <a:t>que</a:t>
            </a:r>
            <a:r>
              <a:rPr lang="es-CO" sz="1200" spc="240" dirty="0">
                <a:solidFill>
                  <a:srgbClr val="6D6E71"/>
                </a:solidFill>
                <a:latin typeface="+mj-lt"/>
                <a:cs typeface="Arial"/>
              </a:rPr>
              <a:t> </a:t>
            </a:r>
            <a:r>
              <a:rPr lang="es-CO" sz="1200" spc="-55" dirty="0">
                <a:solidFill>
                  <a:srgbClr val="6D6E71"/>
                </a:solidFill>
                <a:latin typeface="+mj-lt"/>
                <a:cs typeface="Arial"/>
              </a:rPr>
              <a:t>se </a:t>
            </a:r>
            <a:r>
              <a:rPr lang="es-CO" sz="1200" spc="-30" dirty="0">
                <a:solidFill>
                  <a:srgbClr val="6D6E71"/>
                </a:solidFill>
                <a:latin typeface="+mj-lt"/>
                <a:cs typeface="Arial"/>
              </a:rPr>
              <a:t>remedien </a:t>
            </a:r>
            <a:r>
              <a:rPr lang="es-CO" sz="1200" spc="-35" dirty="0">
                <a:solidFill>
                  <a:srgbClr val="6D6E71"/>
                </a:solidFill>
                <a:latin typeface="+mj-lt"/>
                <a:cs typeface="Arial"/>
              </a:rPr>
              <a:t>las </a:t>
            </a:r>
            <a:r>
              <a:rPr lang="es-CO" sz="1200" spc="-40" dirty="0">
                <a:solidFill>
                  <a:srgbClr val="6D6E71"/>
                </a:solidFill>
                <a:latin typeface="+mj-lt"/>
                <a:cs typeface="Arial"/>
              </a:rPr>
              <a:t>discrepancias  </a:t>
            </a:r>
            <a:r>
              <a:rPr lang="es-CO" sz="1200" spc="-35" dirty="0">
                <a:solidFill>
                  <a:srgbClr val="6D6E71"/>
                </a:solidFill>
                <a:latin typeface="+mj-lt"/>
                <a:cs typeface="Arial"/>
              </a:rPr>
              <a:t>respectivas.</a:t>
            </a:r>
            <a:endParaRPr lang="es-CO" sz="1200" dirty="0">
              <a:latin typeface="+mj-lt"/>
              <a:cs typeface="Arial"/>
            </a:endParaRPr>
          </a:p>
        </p:txBody>
      </p:sp>
      <p:sp>
        <p:nvSpPr>
          <p:cNvPr id="5" name="object 5"/>
          <p:cNvSpPr txBox="1"/>
          <p:nvPr/>
        </p:nvSpPr>
        <p:spPr>
          <a:xfrm>
            <a:off x="669806" y="745285"/>
            <a:ext cx="3342640" cy="6604372"/>
          </a:xfrm>
          <a:prstGeom prst="rect">
            <a:avLst/>
          </a:prstGeom>
        </p:spPr>
        <p:txBody>
          <a:bodyPr vert="horz" wrap="square" lIns="0" tIns="12700" rIns="0" bIns="0" rtlCol="0">
            <a:spAutoFit/>
          </a:bodyPr>
          <a:lstStyle/>
          <a:p>
            <a:pPr marL="12700">
              <a:lnSpc>
                <a:spcPts val="2415"/>
              </a:lnSpc>
              <a:spcBef>
                <a:spcPts val="100"/>
              </a:spcBef>
            </a:pPr>
            <a:r>
              <a:rPr lang="es-CO" sz="2200" b="1" spc="-10" dirty="0">
                <a:solidFill>
                  <a:srgbClr val="801327"/>
                </a:solidFill>
                <a:latin typeface="+mj-lt"/>
                <a:cs typeface="Lato-Black"/>
              </a:rPr>
              <a:t>Integridad</a:t>
            </a:r>
            <a:endParaRPr lang="es-CO" sz="2200" dirty="0">
              <a:latin typeface="+mj-lt"/>
              <a:cs typeface="Lato-Black"/>
            </a:endParaRPr>
          </a:p>
          <a:p>
            <a:pPr marL="12700">
              <a:lnSpc>
                <a:spcPts val="2415"/>
              </a:lnSpc>
            </a:pPr>
            <a:r>
              <a:rPr lang="es-CO" sz="2200" b="1" spc="-5" dirty="0">
                <a:solidFill>
                  <a:srgbClr val="C01F3C"/>
                </a:solidFill>
                <a:latin typeface="+mj-lt"/>
                <a:cs typeface="Lato-Black"/>
              </a:rPr>
              <a:t>de </a:t>
            </a:r>
            <a:r>
              <a:rPr lang="es-CO" sz="2200" b="1" dirty="0">
                <a:solidFill>
                  <a:srgbClr val="C01F3C"/>
                </a:solidFill>
                <a:latin typeface="+mj-lt"/>
                <a:cs typeface="Lato-Black"/>
              </a:rPr>
              <a:t>la</a:t>
            </a:r>
            <a:r>
              <a:rPr lang="es-CO" sz="2200" b="1" spc="-10" dirty="0">
                <a:solidFill>
                  <a:srgbClr val="C01F3C"/>
                </a:solidFill>
                <a:latin typeface="+mj-lt"/>
                <a:cs typeface="Lato-Black"/>
              </a:rPr>
              <a:t> </a:t>
            </a:r>
            <a:r>
              <a:rPr lang="es-CO" sz="2200" b="1" spc="-5" dirty="0">
                <a:solidFill>
                  <a:srgbClr val="C01F3C"/>
                </a:solidFill>
                <a:latin typeface="+mj-lt"/>
                <a:cs typeface="Lato-Black"/>
              </a:rPr>
              <a:t>contabilidad</a:t>
            </a:r>
            <a:endParaRPr lang="es-CO" sz="2200" dirty="0">
              <a:latin typeface="+mj-lt"/>
              <a:cs typeface="Lato-Black"/>
            </a:endParaRPr>
          </a:p>
          <a:p>
            <a:pPr marL="12700" marR="5080" algn="just">
              <a:lnSpc>
                <a:spcPts val="1400"/>
              </a:lnSpc>
              <a:spcBef>
                <a:spcPts val="740"/>
              </a:spcBef>
            </a:pPr>
            <a:r>
              <a:rPr lang="es-CO" sz="1200" spc="-20" dirty="0">
                <a:solidFill>
                  <a:srgbClr val="6D6E71"/>
                </a:solidFill>
                <a:latin typeface="+mj-lt"/>
                <a:cs typeface="Arial"/>
              </a:rPr>
              <a:t>Esenttia </a:t>
            </a:r>
            <a:r>
              <a:rPr lang="es-CO" sz="1200" spc="-30" dirty="0">
                <a:solidFill>
                  <a:srgbClr val="6D6E71"/>
                </a:solidFill>
                <a:latin typeface="+mj-lt"/>
                <a:cs typeface="Arial"/>
              </a:rPr>
              <a:t>cuenta </a:t>
            </a:r>
            <a:r>
              <a:rPr lang="es-CO" sz="1200" spc="-45" dirty="0">
                <a:solidFill>
                  <a:srgbClr val="6D6E71"/>
                </a:solidFill>
                <a:latin typeface="+mj-lt"/>
                <a:cs typeface="Arial"/>
              </a:rPr>
              <a:t>con </a:t>
            </a:r>
            <a:r>
              <a:rPr lang="es-CO" sz="1200" spc="-30" dirty="0">
                <a:solidFill>
                  <a:srgbClr val="6D6E71"/>
                </a:solidFill>
                <a:latin typeface="+mj-lt"/>
                <a:cs typeface="Arial"/>
              </a:rPr>
              <a:t>un </a:t>
            </a:r>
            <a:r>
              <a:rPr lang="es-CO" sz="1200" spc="-35" dirty="0">
                <a:solidFill>
                  <a:srgbClr val="6D6E71"/>
                </a:solidFill>
                <a:latin typeface="+mj-lt"/>
                <a:cs typeface="Arial"/>
              </a:rPr>
              <a:t>Sistema </a:t>
            </a:r>
            <a:r>
              <a:rPr lang="es-CO" sz="1200" spc="-50" dirty="0">
                <a:solidFill>
                  <a:srgbClr val="6D6E71"/>
                </a:solidFill>
                <a:latin typeface="+mj-lt"/>
                <a:cs typeface="Arial"/>
              </a:rPr>
              <a:t>de </a:t>
            </a:r>
            <a:r>
              <a:rPr lang="es-CO" sz="1200" spc="-30" dirty="0">
                <a:solidFill>
                  <a:srgbClr val="6D6E71"/>
                </a:solidFill>
                <a:latin typeface="+mj-lt"/>
                <a:cs typeface="Arial"/>
              </a:rPr>
              <a:t>Control </a:t>
            </a:r>
            <a:r>
              <a:rPr lang="es-CO" sz="1200" spc="-15" dirty="0">
                <a:solidFill>
                  <a:srgbClr val="6D6E71"/>
                </a:solidFill>
                <a:latin typeface="+mj-lt"/>
                <a:cs typeface="Arial"/>
              </a:rPr>
              <a:t>Interno  </a:t>
            </a:r>
            <a:r>
              <a:rPr lang="es-CO" sz="1200" spc="-50" dirty="0">
                <a:solidFill>
                  <a:srgbClr val="6D6E71"/>
                </a:solidFill>
                <a:latin typeface="+mj-lt"/>
                <a:cs typeface="Arial"/>
              </a:rPr>
              <a:t>que,</a:t>
            </a:r>
            <a:r>
              <a:rPr lang="es-CO" sz="1200" spc="-90" dirty="0">
                <a:solidFill>
                  <a:srgbClr val="6D6E71"/>
                </a:solidFill>
                <a:latin typeface="+mj-lt"/>
                <a:cs typeface="Arial"/>
              </a:rPr>
              <a:t> </a:t>
            </a:r>
            <a:r>
              <a:rPr lang="es-CO" sz="1200" spc="-45" dirty="0">
                <a:solidFill>
                  <a:srgbClr val="6D6E71"/>
                </a:solidFill>
                <a:latin typeface="+mj-lt"/>
                <a:cs typeface="Arial"/>
              </a:rPr>
              <a:t>en</a:t>
            </a:r>
            <a:r>
              <a:rPr lang="es-CO" sz="1200" spc="-85" dirty="0">
                <a:solidFill>
                  <a:srgbClr val="6D6E71"/>
                </a:solidFill>
                <a:latin typeface="+mj-lt"/>
                <a:cs typeface="Arial"/>
              </a:rPr>
              <a:t> </a:t>
            </a:r>
            <a:r>
              <a:rPr lang="es-CO" sz="1200" spc="-15" dirty="0">
                <a:solidFill>
                  <a:srgbClr val="6D6E71"/>
                </a:solidFill>
                <a:latin typeface="+mj-lt"/>
                <a:cs typeface="Arial"/>
              </a:rPr>
              <a:t>materia</a:t>
            </a:r>
            <a:r>
              <a:rPr lang="es-CO" sz="1200" spc="-85" dirty="0">
                <a:solidFill>
                  <a:srgbClr val="6D6E71"/>
                </a:solidFill>
                <a:latin typeface="+mj-lt"/>
                <a:cs typeface="Arial"/>
              </a:rPr>
              <a:t> </a:t>
            </a:r>
            <a:r>
              <a:rPr lang="es-CO" sz="1200" spc="-30" dirty="0">
                <a:solidFill>
                  <a:srgbClr val="6D6E71"/>
                </a:solidFill>
                <a:latin typeface="+mj-lt"/>
                <a:cs typeface="Arial"/>
              </a:rPr>
              <a:t>contable,</a:t>
            </a:r>
            <a:r>
              <a:rPr lang="es-CO" sz="1200" spc="-90" dirty="0">
                <a:solidFill>
                  <a:srgbClr val="6D6E71"/>
                </a:solidFill>
                <a:latin typeface="+mj-lt"/>
                <a:cs typeface="Arial"/>
              </a:rPr>
              <a:t> </a:t>
            </a:r>
            <a:r>
              <a:rPr lang="es-CO" sz="1200" spc="-45" dirty="0">
                <a:solidFill>
                  <a:srgbClr val="6D6E71"/>
                </a:solidFill>
                <a:latin typeface="+mj-lt"/>
                <a:cs typeface="Arial"/>
              </a:rPr>
              <a:t>asegura</a:t>
            </a:r>
            <a:r>
              <a:rPr lang="es-CO" sz="1200" spc="-85" dirty="0">
                <a:solidFill>
                  <a:srgbClr val="6D6E71"/>
                </a:solidFill>
                <a:latin typeface="+mj-lt"/>
                <a:cs typeface="Arial"/>
              </a:rPr>
              <a:t> </a:t>
            </a:r>
            <a:r>
              <a:rPr lang="es-CO" sz="1200" spc="-45" dirty="0">
                <a:solidFill>
                  <a:srgbClr val="6D6E71"/>
                </a:solidFill>
                <a:latin typeface="+mj-lt"/>
                <a:cs typeface="Arial"/>
              </a:rPr>
              <a:t>que</a:t>
            </a:r>
            <a:r>
              <a:rPr lang="es-CO" sz="1200" spc="-85" dirty="0">
                <a:solidFill>
                  <a:srgbClr val="6D6E71"/>
                </a:solidFill>
                <a:latin typeface="+mj-lt"/>
                <a:cs typeface="Arial"/>
              </a:rPr>
              <a:t> </a:t>
            </a:r>
            <a:r>
              <a:rPr lang="es-CO" sz="1200" spc="-25" dirty="0">
                <a:solidFill>
                  <a:srgbClr val="6D6E71"/>
                </a:solidFill>
                <a:latin typeface="+mj-lt"/>
                <a:cs typeface="Arial"/>
              </a:rPr>
              <a:t>los</a:t>
            </a:r>
            <a:r>
              <a:rPr lang="es-CO" sz="1200" spc="-90" dirty="0">
                <a:solidFill>
                  <a:srgbClr val="6D6E71"/>
                </a:solidFill>
                <a:latin typeface="+mj-lt"/>
                <a:cs typeface="Arial"/>
              </a:rPr>
              <a:t> </a:t>
            </a:r>
            <a:r>
              <a:rPr lang="es-CO" sz="1200" spc="-25" dirty="0">
                <a:solidFill>
                  <a:srgbClr val="6D6E71"/>
                </a:solidFill>
                <a:latin typeface="+mj-lt"/>
                <a:cs typeface="Arial"/>
              </a:rPr>
              <a:t>activos</a:t>
            </a:r>
            <a:r>
              <a:rPr lang="es-CO" sz="1200" spc="-85" dirty="0">
                <a:solidFill>
                  <a:srgbClr val="6D6E71"/>
                </a:solidFill>
                <a:latin typeface="+mj-lt"/>
                <a:cs typeface="Arial"/>
              </a:rPr>
              <a:t> </a:t>
            </a:r>
            <a:r>
              <a:rPr lang="es-CO" sz="1200" spc="-50" dirty="0">
                <a:solidFill>
                  <a:srgbClr val="6D6E71"/>
                </a:solidFill>
                <a:latin typeface="+mj-lt"/>
                <a:cs typeface="Arial"/>
              </a:rPr>
              <a:t>de  </a:t>
            </a:r>
            <a:r>
              <a:rPr lang="es-CO" sz="1200" spc="-30" dirty="0">
                <a:solidFill>
                  <a:srgbClr val="6D6E71"/>
                </a:solidFill>
                <a:latin typeface="+mj-lt"/>
                <a:cs typeface="Arial"/>
              </a:rPr>
              <a:t>la </a:t>
            </a:r>
            <a:r>
              <a:rPr lang="es-CO" sz="1200" spc="-50" dirty="0">
                <a:solidFill>
                  <a:srgbClr val="6D6E71"/>
                </a:solidFill>
                <a:latin typeface="+mj-lt"/>
                <a:cs typeface="Arial"/>
              </a:rPr>
              <a:t>compañía </a:t>
            </a:r>
            <a:r>
              <a:rPr lang="es-CO" sz="1200" spc="-55" dirty="0">
                <a:solidFill>
                  <a:srgbClr val="6D6E71"/>
                </a:solidFill>
                <a:latin typeface="+mj-lt"/>
                <a:cs typeface="Arial"/>
              </a:rPr>
              <a:t>se </a:t>
            </a:r>
            <a:r>
              <a:rPr lang="es-CO" sz="1200" spc="-35" dirty="0">
                <a:solidFill>
                  <a:srgbClr val="6D6E71"/>
                </a:solidFill>
                <a:latin typeface="+mj-lt"/>
                <a:cs typeface="Arial"/>
              </a:rPr>
              <a:t>manejen </a:t>
            </a:r>
            <a:r>
              <a:rPr lang="es-CO" sz="1200" spc="-25" dirty="0">
                <a:solidFill>
                  <a:srgbClr val="6D6E71"/>
                </a:solidFill>
                <a:latin typeface="+mj-lt"/>
                <a:cs typeface="Arial"/>
              </a:rPr>
              <a:t>y </a:t>
            </a:r>
            <a:r>
              <a:rPr lang="es-CO" sz="1200" spc="-15" dirty="0">
                <a:solidFill>
                  <a:srgbClr val="6D6E71"/>
                </a:solidFill>
                <a:latin typeface="+mj-lt"/>
                <a:cs typeface="Arial"/>
              </a:rPr>
              <a:t>administren </a:t>
            </a:r>
            <a:r>
              <a:rPr lang="es-CO" sz="1200" spc="-45" dirty="0">
                <a:solidFill>
                  <a:srgbClr val="6D6E71"/>
                </a:solidFill>
                <a:latin typeface="+mj-lt"/>
                <a:cs typeface="Arial"/>
              </a:rPr>
              <a:t>en </a:t>
            </a:r>
            <a:r>
              <a:rPr lang="es-CO" sz="1200" spc="-40" dirty="0">
                <a:solidFill>
                  <a:srgbClr val="6D6E71"/>
                </a:solidFill>
                <a:latin typeface="+mj-lt"/>
                <a:cs typeface="Arial"/>
              </a:rPr>
              <a:t>debida  </a:t>
            </a:r>
            <a:r>
              <a:rPr lang="es-CO" sz="1200" spc="-5" dirty="0">
                <a:solidFill>
                  <a:srgbClr val="6D6E71"/>
                </a:solidFill>
                <a:latin typeface="+mj-lt"/>
                <a:cs typeface="Arial"/>
              </a:rPr>
              <a:t>forma </a:t>
            </a:r>
            <a:r>
              <a:rPr lang="es-CO" sz="1200" spc="-25" dirty="0">
                <a:solidFill>
                  <a:srgbClr val="6D6E71"/>
                </a:solidFill>
                <a:latin typeface="+mj-lt"/>
                <a:cs typeface="Arial"/>
              </a:rPr>
              <a:t>y </a:t>
            </a:r>
            <a:r>
              <a:rPr lang="es-CO" sz="1200" spc="-50" dirty="0">
                <a:solidFill>
                  <a:srgbClr val="6D6E71"/>
                </a:solidFill>
                <a:latin typeface="+mj-lt"/>
                <a:cs typeface="Arial"/>
              </a:rPr>
              <a:t>que, </a:t>
            </a:r>
            <a:r>
              <a:rPr lang="es-CO" sz="1200" spc="-45" dirty="0">
                <a:solidFill>
                  <a:srgbClr val="6D6E71"/>
                </a:solidFill>
                <a:latin typeface="+mj-lt"/>
                <a:cs typeface="Arial"/>
              </a:rPr>
              <a:t>con </a:t>
            </a:r>
            <a:r>
              <a:rPr lang="es-CO" sz="1200" spc="-30" dirty="0">
                <a:solidFill>
                  <a:srgbClr val="6D6E71"/>
                </a:solidFill>
                <a:latin typeface="+mj-lt"/>
                <a:cs typeface="Arial"/>
              </a:rPr>
              <a:t>un </a:t>
            </a:r>
            <a:r>
              <a:rPr lang="es-CO" sz="1200" spc="-20" dirty="0">
                <a:solidFill>
                  <a:srgbClr val="6D6E71"/>
                </a:solidFill>
                <a:latin typeface="+mj-lt"/>
                <a:cs typeface="Arial"/>
              </a:rPr>
              <a:t>detalle </a:t>
            </a:r>
            <a:r>
              <a:rPr lang="es-CO" sz="1200" spc="-40" dirty="0">
                <a:solidFill>
                  <a:srgbClr val="6D6E71"/>
                </a:solidFill>
                <a:latin typeface="+mj-lt"/>
                <a:cs typeface="Arial"/>
              </a:rPr>
              <a:t>razonable, </a:t>
            </a:r>
            <a:r>
              <a:rPr lang="es-CO" sz="1200" spc="-15" dirty="0">
                <a:solidFill>
                  <a:srgbClr val="6D6E71"/>
                </a:solidFill>
                <a:latin typeface="+mj-lt"/>
                <a:cs typeface="Arial"/>
              </a:rPr>
              <a:t>refleje </a:t>
            </a:r>
            <a:r>
              <a:rPr lang="es-CO" sz="1200" spc="-50" dirty="0">
                <a:solidFill>
                  <a:srgbClr val="6D6E71"/>
                </a:solidFill>
                <a:latin typeface="+mj-lt"/>
                <a:cs typeface="Arial"/>
              </a:rPr>
              <a:t>de  </a:t>
            </a:r>
            <a:r>
              <a:rPr lang="es-CO" sz="1200" spc="-35" dirty="0">
                <a:solidFill>
                  <a:srgbClr val="6D6E71"/>
                </a:solidFill>
                <a:latin typeface="+mj-lt"/>
                <a:cs typeface="Arial"/>
              </a:rPr>
              <a:t>manera </a:t>
            </a:r>
            <a:r>
              <a:rPr lang="es-CO" sz="1200" spc="-40" dirty="0">
                <a:solidFill>
                  <a:srgbClr val="6D6E71"/>
                </a:solidFill>
                <a:latin typeface="+mj-lt"/>
                <a:cs typeface="Arial"/>
              </a:rPr>
              <a:t>precisa </a:t>
            </a:r>
            <a:r>
              <a:rPr lang="es-CO" sz="1200" spc="-25" dirty="0">
                <a:solidFill>
                  <a:srgbClr val="6D6E71"/>
                </a:solidFill>
                <a:latin typeface="+mj-lt"/>
                <a:cs typeface="Arial"/>
              </a:rPr>
              <a:t>y correcta </a:t>
            </a:r>
            <a:r>
              <a:rPr lang="es-CO" sz="1200" spc="-35" dirty="0">
                <a:solidFill>
                  <a:srgbClr val="6D6E71"/>
                </a:solidFill>
                <a:latin typeface="+mj-lt"/>
                <a:cs typeface="Arial"/>
              </a:rPr>
              <a:t>las transacciones </a:t>
            </a:r>
            <a:r>
              <a:rPr lang="es-CO" sz="1200" spc="-25" dirty="0">
                <a:solidFill>
                  <a:srgbClr val="6D6E71"/>
                </a:solidFill>
                <a:latin typeface="+mj-lt"/>
                <a:cs typeface="Arial"/>
              </a:rPr>
              <a:t>y  </a:t>
            </a:r>
            <a:r>
              <a:rPr lang="es-CO" sz="1200" spc="-35" dirty="0">
                <a:solidFill>
                  <a:srgbClr val="6D6E71"/>
                </a:solidFill>
                <a:latin typeface="+mj-lt"/>
                <a:cs typeface="Arial"/>
              </a:rPr>
              <a:t>disposiciones </a:t>
            </a:r>
            <a:r>
              <a:rPr lang="es-CO" sz="1200" spc="-50" dirty="0">
                <a:solidFill>
                  <a:srgbClr val="6D6E71"/>
                </a:solidFill>
                <a:latin typeface="+mj-lt"/>
                <a:cs typeface="Arial"/>
              </a:rPr>
              <a:t>de </a:t>
            </a:r>
            <a:r>
              <a:rPr lang="es-CO" sz="1200" spc="-25" dirty="0">
                <a:solidFill>
                  <a:srgbClr val="6D6E71"/>
                </a:solidFill>
                <a:latin typeface="+mj-lt"/>
                <a:cs typeface="Arial"/>
              </a:rPr>
              <a:t>los activos </a:t>
            </a:r>
            <a:r>
              <a:rPr lang="es-CO" sz="1200" spc="-50" dirty="0">
                <a:solidFill>
                  <a:srgbClr val="6D6E71"/>
                </a:solidFill>
                <a:latin typeface="+mj-lt"/>
                <a:cs typeface="Arial"/>
              </a:rPr>
              <a:t>de </a:t>
            </a:r>
            <a:r>
              <a:rPr lang="es-CO" sz="1200" spc="-30" dirty="0">
                <a:solidFill>
                  <a:srgbClr val="6D6E71"/>
                </a:solidFill>
                <a:latin typeface="+mj-lt"/>
                <a:cs typeface="Arial"/>
              </a:rPr>
              <a:t>la</a:t>
            </a:r>
            <a:r>
              <a:rPr lang="es-CO" sz="1200" spc="-235" dirty="0">
                <a:solidFill>
                  <a:srgbClr val="6D6E71"/>
                </a:solidFill>
                <a:latin typeface="+mj-lt"/>
                <a:cs typeface="Arial"/>
              </a:rPr>
              <a:t>  </a:t>
            </a:r>
            <a:r>
              <a:rPr lang="es-CO" sz="1200" spc="-45" dirty="0">
                <a:solidFill>
                  <a:srgbClr val="6D6E71"/>
                </a:solidFill>
                <a:latin typeface="+mj-lt"/>
                <a:cs typeface="Arial"/>
              </a:rPr>
              <a:t>empresa.</a:t>
            </a:r>
          </a:p>
          <a:p>
            <a:pPr marL="12700" marR="5080" algn="just">
              <a:lnSpc>
                <a:spcPts val="1400"/>
              </a:lnSpc>
              <a:spcBef>
                <a:spcPts val="740"/>
              </a:spcBef>
            </a:pPr>
            <a:r>
              <a:rPr lang="es-CO" sz="1200" spc="-95" dirty="0">
                <a:solidFill>
                  <a:srgbClr val="6D6E71"/>
                </a:solidFill>
                <a:latin typeface="+mj-lt"/>
                <a:cs typeface="Arial"/>
              </a:rPr>
              <a:t>Cada</a:t>
            </a:r>
            <a:r>
              <a:rPr lang="es-CO" sz="1200" spc="-75" dirty="0">
                <a:solidFill>
                  <a:srgbClr val="6D6E71"/>
                </a:solidFill>
                <a:latin typeface="+mj-lt"/>
                <a:cs typeface="Arial"/>
              </a:rPr>
              <a:t> </a:t>
            </a:r>
            <a:r>
              <a:rPr lang="es-CO" sz="1200" spc="-30" dirty="0">
                <a:solidFill>
                  <a:srgbClr val="6D6E71"/>
                </a:solidFill>
                <a:latin typeface="+mj-lt"/>
                <a:cs typeface="Arial"/>
              </a:rPr>
              <a:t>uno</a:t>
            </a:r>
            <a:r>
              <a:rPr lang="es-CO" sz="1200" spc="-75" dirty="0">
                <a:solidFill>
                  <a:srgbClr val="6D6E71"/>
                </a:solidFill>
                <a:latin typeface="+mj-lt"/>
                <a:cs typeface="Arial"/>
              </a:rPr>
              <a:t> </a:t>
            </a:r>
            <a:r>
              <a:rPr lang="es-CO" sz="1200" spc="-50" dirty="0">
                <a:solidFill>
                  <a:srgbClr val="6D6E71"/>
                </a:solidFill>
                <a:latin typeface="+mj-lt"/>
                <a:cs typeface="Arial"/>
              </a:rPr>
              <a:t>de</a:t>
            </a:r>
            <a:r>
              <a:rPr lang="es-CO" sz="1200" spc="-75" dirty="0">
                <a:solidFill>
                  <a:srgbClr val="6D6E71"/>
                </a:solidFill>
                <a:latin typeface="+mj-lt"/>
                <a:cs typeface="Arial"/>
              </a:rPr>
              <a:t> </a:t>
            </a:r>
            <a:r>
              <a:rPr lang="es-CO" sz="1200" spc="-25" dirty="0">
                <a:solidFill>
                  <a:srgbClr val="6D6E71"/>
                </a:solidFill>
                <a:latin typeface="+mj-lt"/>
                <a:cs typeface="Arial"/>
              </a:rPr>
              <a:t>los</a:t>
            </a:r>
            <a:r>
              <a:rPr lang="es-CO" sz="1200" spc="-75" dirty="0">
                <a:solidFill>
                  <a:srgbClr val="6D6E71"/>
                </a:solidFill>
                <a:latin typeface="+mj-lt"/>
                <a:cs typeface="Arial"/>
              </a:rPr>
              <a:t> </a:t>
            </a:r>
            <a:r>
              <a:rPr lang="es-CO" sz="1200" spc="-25" dirty="0">
                <a:solidFill>
                  <a:srgbClr val="6D6E71"/>
                </a:solidFill>
                <a:latin typeface="+mj-lt"/>
                <a:cs typeface="Arial"/>
              </a:rPr>
              <a:t>trabajadores</a:t>
            </a:r>
            <a:r>
              <a:rPr lang="es-CO" sz="1200" spc="-70" dirty="0">
                <a:solidFill>
                  <a:srgbClr val="6D6E71"/>
                </a:solidFill>
                <a:latin typeface="+mj-lt"/>
                <a:cs typeface="Arial"/>
              </a:rPr>
              <a:t> </a:t>
            </a:r>
            <a:r>
              <a:rPr lang="es-CO" sz="1200" spc="-50" dirty="0">
                <a:solidFill>
                  <a:srgbClr val="6D6E71"/>
                </a:solidFill>
                <a:latin typeface="+mj-lt"/>
                <a:cs typeface="Arial"/>
              </a:rPr>
              <a:t>de</a:t>
            </a:r>
            <a:r>
              <a:rPr lang="es-CO" sz="1200" spc="-75" dirty="0">
                <a:solidFill>
                  <a:srgbClr val="6D6E71"/>
                </a:solidFill>
                <a:latin typeface="+mj-lt"/>
                <a:cs typeface="Arial"/>
              </a:rPr>
              <a:t> </a:t>
            </a:r>
            <a:r>
              <a:rPr lang="es-CO" sz="1200" spc="-20" dirty="0">
                <a:solidFill>
                  <a:srgbClr val="6D6E71"/>
                </a:solidFill>
                <a:latin typeface="+mj-lt"/>
                <a:cs typeface="Arial"/>
              </a:rPr>
              <a:t>Esenttia</a:t>
            </a:r>
            <a:r>
              <a:rPr lang="es-CO" sz="1200" spc="-75" dirty="0">
                <a:solidFill>
                  <a:srgbClr val="6D6E71"/>
                </a:solidFill>
                <a:latin typeface="+mj-lt"/>
                <a:cs typeface="Arial"/>
              </a:rPr>
              <a:t> </a:t>
            </a:r>
            <a:r>
              <a:rPr lang="es-CO" sz="1200" spc="-60" dirty="0">
                <a:solidFill>
                  <a:srgbClr val="6D6E71"/>
                </a:solidFill>
                <a:latin typeface="+mj-lt"/>
                <a:cs typeface="Arial"/>
              </a:rPr>
              <a:t>hace</a:t>
            </a:r>
            <a:r>
              <a:rPr lang="es-CO" sz="1200" spc="-75" dirty="0">
                <a:solidFill>
                  <a:srgbClr val="6D6E71"/>
                </a:solidFill>
                <a:latin typeface="+mj-lt"/>
                <a:cs typeface="Arial"/>
              </a:rPr>
              <a:t> </a:t>
            </a:r>
            <a:r>
              <a:rPr lang="es-CO" sz="1200" spc="-15" dirty="0">
                <a:solidFill>
                  <a:srgbClr val="6D6E71"/>
                </a:solidFill>
                <a:latin typeface="+mj-lt"/>
                <a:cs typeface="Arial"/>
              </a:rPr>
              <a:t>parte  </a:t>
            </a:r>
            <a:r>
              <a:rPr lang="es-CO" sz="1200" spc="-30" dirty="0">
                <a:solidFill>
                  <a:srgbClr val="6D6E71"/>
                </a:solidFill>
                <a:latin typeface="+mj-lt"/>
                <a:cs typeface="Arial"/>
              </a:rPr>
              <a:t>del </a:t>
            </a:r>
            <a:r>
              <a:rPr lang="es-CO" sz="1200" spc="-35" dirty="0">
                <a:solidFill>
                  <a:srgbClr val="6D6E71"/>
                </a:solidFill>
                <a:latin typeface="+mj-lt"/>
                <a:cs typeface="Arial"/>
              </a:rPr>
              <a:t>Sistema </a:t>
            </a:r>
            <a:r>
              <a:rPr lang="es-CO" sz="1200" spc="-50" dirty="0">
                <a:solidFill>
                  <a:srgbClr val="6D6E71"/>
                </a:solidFill>
                <a:latin typeface="+mj-lt"/>
                <a:cs typeface="Arial"/>
              </a:rPr>
              <a:t>de </a:t>
            </a:r>
            <a:r>
              <a:rPr lang="es-CO" sz="1200" spc="-30" dirty="0">
                <a:solidFill>
                  <a:srgbClr val="6D6E71"/>
                </a:solidFill>
                <a:latin typeface="+mj-lt"/>
                <a:cs typeface="Arial"/>
              </a:rPr>
              <a:t>Control </a:t>
            </a:r>
            <a:r>
              <a:rPr lang="es-CO" sz="1200" spc="-20" dirty="0">
                <a:solidFill>
                  <a:srgbClr val="6D6E71"/>
                </a:solidFill>
                <a:latin typeface="+mj-lt"/>
                <a:cs typeface="Arial"/>
              </a:rPr>
              <a:t>Interno, por </a:t>
            </a:r>
            <a:r>
              <a:rPr lang="es-CO" sz="1200" spc="-15" dirty="0">
                <a:solidFill>
                  <a:srgbClr val="6D6E71"/>
                </a:solidFill>
                <a:latin typeface="+mj-lt"/>
                <a:cs typeface="Arial"/>
              </a:rPr>
              <a:t>esto </a:t>
            </a:r>
            <a:r>
              <a:rPr lang="es-CO" sz="1200" spc="-55" dirty="0">
                <a:solidFill>
                  <a:srgbClr val="6D6E71"/>
                </a:solidFill>
                <a:latin typeface="+mj-lt"/>
                <a:cs typeface="Arial"/>
              </a:rPr>
              <a:t>es </a:t>
            </a:r>
            <a:r>
              <a:rPr lang="es-CO" sz="1200" spc="-25" dirty="0">
                <a:solidFill>
                  <a:srgbClr val="6D6E71"/>
                </a:solidFill>
                <a:latin typeface="+mj-lt"/>
                <a:cs typeface="Arial"/>
              </a:rPr>
              <a:t>crítico  </a:t>
            </a:r>
            <a:r>
              <a:rPr lang="es-CO" sz="1200" spc="-45" dirty="0">
                <a:solidFill>
                  <a:srgbClr val="6D6E71"/>
                </a:solidFill>
                <a:latin typeface="+mj-lt"/>
                <a:cs typeface="Arial"/>
              </a:rPr>
              <a:t>que </a:t>
            </a:r>
            <a:r>
              <a:rPr lang="es-CO" sz="1200" spc="-40" dirty="0">
                <a:solidFill>
                  <a:srgbClr val="6D6E71"/>
                </a:solidFill>
                <a:latin typeface="+mj-lt"/>
                <a:cs typeface="Arial"/>
              </a:rPr>
              <a:t>den </a:t>
            </a:r>
            <a:r>
              <a:rPr lang="es-CO" sz="1200" spc="-15" dirty="0">
                <a:solidFill>
                  <a:srgbClr val="6D6E71"/>
                </a:solidFill>
                <a:latin typeface="+mj-lt"/>
                <a:cs typeface="Arial"/>
              </a:rPr>
              <a:t>cumplimiento </a:t>
            </a:r>
            <a:r>
              <a:rPr lang="es-CO" sz="1200" spc="-5" dirty="0">
                <a:solidFill>
                  <a:srgbClr val="6D6E71"/>
                </a:solidFill>
                <a:latin typeface="+mj-lt"/>
                <a:cs typeface="Arial"/>
              </a:rPr>
              <a:t>estricto </a:t>
            </a:r>
            <a:r>
              <a:rPr lang="es-CO" sz="1200" spc="-70" dirty="0">
                <a:solidFill>
                  <a:srgbClr val="6D6E71"/>
                </a:solidFill>
                <a:latin typeface="+mj-lt"/>
                <a:cs typeface="Arial"/>
              </a:rPr>
              <a:t>a </a:t>
            </a:r>
            <a:r>
              <a:rPr lang="es-CO" sz="1200" spc="-25" dirty="0">
                <a:solidFill>
                  <a:srgbClr val="6D6E71"/>
                </a:solidFill>
                <a:latin typeface="+mj-lt"/>
                <a:cs typeface="Arial"/>
              </a:rPr>
              <a:t>los </a:t>
            </a:r>
            <a:r>
              <a:rPr lang="es-CO" sz="1200" spc="-20" dirty="0">
                <a:solidFill>
                  <a:srgbClr val="6D6E71"/>
                </a:solidFill>
                <a:latin typeface="+mj-lt"/>
                <a:cs typeface="Arial"/>
              </a:rPr>
              <a:t>controles </a:t>
            </a:r>
            <a:r>
              <a:rPr lang="es-CO" sz="1200" spc="-70" dirty="0">
                <a:solidFill>
                  <a:srgbClr val="6D6E71"/>
                </a:solidFill>
                <a:latin typeface="+mj-lt"/>
                <a:cs typeface="Arial"/>
              </a:rPr>
              <a:t>a </a:t>
            </a:r>
            <a:r>
              <a:rPr lang="es-CO" sz="1200" spc="-40" dirty="0">
                <a:solidFill>
                  <a:srgbClr val="6D6E71"/>
                </a:solidFill>
                <a:latin typeface="+mj-lt"/>
                <a:cs typeface="Arial"/>
              </a:rPr>
              <a:t>su  </a:t>
            </a:r>
            <a:r>
              <a:rPr lang="es-CO" sz="1200" spc="-50" dirty="0">
                <a:solidFill>
                  <a:srgbClr val="6D6E71"/>
                </a:solidFill>
                <a:latin typeface="+mj-lt"/>
                <a:cs typeface="Arial"/>
              </a:rPr>
              <a:t>cargo, de </a:t>
            </a:r>
            <a:r>
              <a:rPr lang="es-CO" sz="1200" spc="10" dirty="0">
                <a:solidFill>
                  <a:srgbClr val="6D6E71"/>
                </a:solidFill>
                <a:latin typeface="+mj-lt"/>
                <a:cs typeface="Arial"/>
              </a:rPr>
              <a:t>tal </a:t>
            </a:r>
            <a:r>
              <a:rPr lang="es-CO" sz="1200" spc="-35" dirty="0">
                <a:solidFill>
                  <a:srgbClr val="6D6E71"/>
                </a:solidFill>
                <a:latin typeface="+mj-lt"/>
                <a:cs typeface="Arial"/>
              </a:rPr>
              <a:t>manera </a:t>
            </a:r>
            <a:r>
              <a:rPr lang="es-CO" sz="1200" spc="-45" dirty="0">
                <a:solidFill>
                  <a:srgbClr val="6D6E71"/>
                </a:solidFill>
                <a:latin typeface="+mj-lt"/>
                <a:cs typeface="Arial"/>
              </a:rPr>
              <a:t>que </a:t>
            </a:r>
            <a:r>
              <a:rPr lang="es-CO" sz="1200" spc="-55" dirty="0">
                <a:solidFill>
                  <a:srgbClr val="6D6E71"/>
                </a:solidFill>
                <a:latin typeface="+mj-lt"/>
                <a:cs typeface="Arial"/>
              </a:rPr>
              <a:t>se </a:t>
            </a:r>
            <a:r>
              <a:rPr lang="es-CO" sz="1200" spc="-50" dirty="0">
                <a:solidFill>
                  <a:srgbClr val="6D6E71"/>
                </a:solidFill>
                <a:latin typeface="+mj-lt"/>
                <a:cs typeface="Arial"/>
              </a:rPr>
              <a:t>pueda </a:t>
            </a:r>
            <a:r>
              <a:rPr lang="es-CO" sz="1200" spc="-15" dirty="0">
                <a:solidFill>
                  <a:srgbClr val="6D6E71"/>
                </a:solidFill>
                <a:latin typeface="+mj-lt"/>
                <a:cs typeface="Arial"/>
              </a:rPr>
              <a:t>certificar </a:t>
            </a:r>
            <a:r>
              <a:rPr lang="es-CO" sz="1200" spc="-30" dirty="0">
                <a:solidFill>
                  <a:srgbClr val="6D6E71"/>
                </a:solidFill>
                <a:latin typeface="+mj-lt"/>
                <a:cs typeface="Arial"/>
              </a:rPr>
              <a:t>la  precisión</a:t>
            </a:r>
            <a:r>
              <a:rPr lang="es-CO" sz="1200" spc="-120" dirty="0">
                <a:solidFill>
                  <a:srgbClr val="6D6E71"/>
                </a:solidFill>
                <a:latin typeface="+mj-lt"/>
                <a:cs typeface="Arial"/>
              </a:rPr>
              <a:t> </a:t>
            </a:r>
            <a:r>
              <a:rPr lang="es-CO" sz="1200" spc="-50" dirty="0">
                <a:solidFill>
                  <a:srgbClr val="6D6E71"/>
                </a:solidFill>
                <a:latin typeface="+mj-lt"/>
                <a:cs typeface="Arial"/>
              </a:rPr>
              <a:t>de</a:t>
            </a:r>
            <a:r>
              <a:rPr lang="es-CO" sz="1200" spc="-114" dirty="0">
                <a:solidFill>
                  <a:srgbClr val="6D6E71"/>
                </a:solidFill>
                <a:latin typeface="+mj-lt"/>
                <a:cs typeface="Arial"/>
              </a:rPr>
              <a:t> </a:t>
            </a:r>
            <a:r>
              <a:rPr lang="es-CO" sz="1200" spc="-25" dirty="0">
                <a:solidFill>
                  <a:srgbClr val="6D6E71"/>
                </a:solidFill>
                <a:latin typeface="+mj-lt"/>
                <a:cs typeface="Arial"/>
              </a:rPr>
              <a:t>los</a:t>
            </a:r>
            <a:r>
              <a:rPr lang="es-CO" sz="1200" spc="-120" dirty="0">
                <a:solidFill>
                  <a:srgbClr val="6D6E71"/>
                </a:solidFill>
                <a:latin typeface="+mj-lt"/>
                <a:cs typeface="Arial"/>
              </a:rPr>
              <a:t> </a:t>
            </a:r>
            <a:r>
              <a:rPr lang="es-CO" sz="1200" spc="-30" dirty="0">
                <a:solidFill>
                  <a:srgbClr val="6D6E71"/>
                </a:solidFill>
                <a:latin typeface="+mj-lt"/>
                <a:cs typeface="Arial"/>
              </a:rPr>
              <a:t>estados</a:t>
            </a:r>
            <a:r>
              <a:rPr lang="es-CO" sz="1200" spc="-114" dirty="0">
                <a:solidFill>
                  <a:srgbClr val="6D6E71"/>
                </a:solidFill>
                <a:latin typeface="+mj-lt"/>
                <a:cs typeface="Arial"/>
              </a:rPr>
              <a:t> </a:t>
            </a:r>
            <a:r>
              <a:rPr lang="es-CO" sz="1200" spc="-50" dirty="0">
                <a:solidFill>
                  <a:srgbClr val="6D6E71"/>
                </a:solidFill>
                <a:latin typeface="+mj-lt"/>
                <a:cs typeface="Arial"/>
              </a:rPr>
              <a:t>financieros</a:t>
            </a:r>
            <a:r>
              <a:rPr lang="es-CO" sz="1200" spc="-160" dirty="0">
                <a:solidFill>
                  <a:srgbClr val="6D6E71"/>
                </a:solidFill>
                <a:latin typeface="+mj-lt"/>
                <a:cs typeface="Arial"/>
              </a:rPr>
              <a:t> </a:t>
            </a:r>
            <a:r>
              <a:rPr lang="es-CO" sz="1200" spc="-20" dirty="0">
                <a:solidFill>
                  <a:srgbClr val="6D6E71"/>
                </a:solidFill>
                <a:latin typeface="+mj-lt"/>
                <a:cs typeface="Arial"/>
              </a:rPr>
              <a:t>frente</a:t>
            </a:r>
            <a:r>
              <a:rPr lang="es-CO" sz="1200" spc="-165" dirty="0">
                <a:solidFill>
                  <a:srgbClr val="6D6E71"/>
                </a:solidFill>
                <a:latin typeface="+mj-lt"/>
                <a:cs typeface="Arial"/>
              </a:rPr>
              <a:t> </a:t>
            </a:r>
            <a:r>
              <a:rPr lang="es-CO" sz="1200" spc="-70" dirty="0">
                <a:solidFill>
                  <a:srgbClr val="6D6E71"/>
                </a:solidFill>
                <a:latin typeface="+mj-lt"/>
                <a:cs typeface="Arial"/>
              </a:rPr>
              <a:t>a</a:t>
            </a:r>
            <a:r>
              <a:rPr lang="es-CO" sz="1200" spc="-160" dirty="0">
                <a:solidFill>
                  <a:srgbClr val="6D6E71"/>
                </a:solidFill>
                <a:latin typeface="+mj-lt"/>
                <a:cs typeface="Arial"/>
              </a:rPr>
              <a:t> </a:t>
            </a:r>
            <a:r>
              <a:rPr lang="es-CO" sz="1200" spc="-45" dirty="0">
                <a:solidFill>
                  <a:srgbClr val="6D6E71"/>
                </a:solidFill>
                <a:latin typeface="+mj-lt"/>
                <a:cs typeface="Arial"/>
              </a:rPr>
              <a:t>auditores  </a:t>
            </a:r>
            <a:r>
              <a:rPr lang="es-CO" sz="1200" spc="-25" dirty="0">
                <a:solidFill>
                  <a:srgbClr val="6D6E71"/>
                </a:solidFill>
                <a:latin typeface="+mj-lt"/>
                <a:cs typeface="Arial"/>
              </a:rPr>
              <a:t>y </a:t>
            </a:r>
            <a:r>
              <a:rPr lang="es-CO" sz="1200" spc="-50" dirty="0">
                <a:solidFill>
                  <a:srgbClr val="6D6E71"/>
                </a:solidFill>
                <a:latin typeface="+mj-lt"/>
                <a:cs typeface="Arial"/>
              </a:rPr>
              <a:t>autoridades </a:t>
            </a:r>
            <a:r>
              <a:rPr lang="es-CO" sz="1200" spc="-55" dirty="0">
                <a:solidFill>
                  <a:srgbClr val="6D6E71"/>
                </a:solidFill>
                <a:latin typeface="+mj-lt"/>
                <a:cs typeface="Arial"/>
              </a:rPr>
              <a:t>gubernamentales en </a:t>
            </a:r>
            <a:r>
              <a:rPr lang="es-CO" sz="1200" spc="-70" dirty="0">
                <a:solidFill>
                  <a:srgbClr val="6D6E71"/>
                </a:solidFill>
                <a:latin typeface="+mj-lt"/>
                <a:cs typeface="Arial"/>
              </a:rPr>
              <a:t>Colombia </a:t>
            </a:r>
            <a:r>
              <a:rPr lang="es-CO" sz="1200" spc="-25" dirty="0">
                <a:solidFill>
                  <a:srgbClr val="6D6E71"/>
                </a:solidFill>
                <a:latin typeface="+mj-lt"/>
                <a:cs typeface="Arial"/>
              </a:rPr>
              <a:t>y </a:t>
            </a:r>
            <a:r>
              <a:rPr lang="es-CO" sz="1200" spc="-55" dirty="0">
                <a:solidFill>
                  <a:srgbClr val="6D6E71"/>
                </a:solidFill>
                <a:latin typeface="+mj-lt"/>
                <a:cs typeface="Arial"/>
              </a:rPr>
              <a:t>el  </a:t>
            </a:r>
            <a:r>
              <a:rPr lang="es-CO" sz="1200" spc="-50" dirty="0">
                <a:solidFill>
                  <a:srgbClr val="6D6E71"/>
                </a:solidFill>
                <a:latin typeface="+mj-lt"/>
                <a:cs typeface="Arial"/>
              </a:rPr>
              <a:t>extranjero.</a:t>
            </a:r>
          </a:p>
          <a:p>
            <a:pPr marL="12700" marR="5080" algn="just">
              <a:lnSpc>
                <a:spcPts val="1400"/>
              </a:lnSpc>
              <a:spcBef>
                <a:spcPts val="740"/>
              </a:spcBef>
            </a:pPr>
            <a:r>
              <a:rPr lang="es-CO" sz="1200" spc="-35" dirty="0">
                <a:solidFill>
                  <a:srgbClr val="6D6E71"/>
                </a:solidFill>
                <a:latin typeface="+mj-lt"/>
                <a:cs typeface="Arial"/>
              </a:rPr>
              <a:t>Toda la información financiera que deba ser reportada interna o externamente, debe ser correcta y garantizar la completitud y exactitud; por lo tanto, cualquier error debe informarse de inmediato. Se tendrá soporte de los registros contables en forma segura, confiable y sistematizada.</a:t>
            </a:r>
          </a:p>
          <a:p>
            <a:pPr marL="12700" algn="just">
              <a:lnSpc>
                <a:spcPts val="1639"/>
              </a:lnSpc>
              <a:spcBef>
                <a:spcPts val="915"/>
              </a:spcBef>
            </a:pPr>
            <a:r>
              <a:rPr lang="es-CO" sz="1400" b="1" i="1" dirty="0">
                <a:solidFill>
                  <a:srgbClr val="C01F3C"/>
                </a:solidFill>
                <a:latin typeface="+mj-lt"/>
                <a:cs typeface="Lato-BlackItalic"/>
              </a:rPr>
              <a:t>¿QUÉ DEBE</a:t>
            </a:r>
            <a:r>
              <a:rPr lang="es-CO" sz="1400" b="1" i="1" spc="-5" dirty="0">
                <a:solidFill>
                  <a:srgbClr val="C01F3C"/>
                </a:solidFill>
                <a:latin typeface="+mj-lt"/>
                <a:cs typeface="Lato-BlackItalic"/>
              </a:rPr>
              <a:t> </a:t>
            </a:r>
            <a:r>
              <a:rPr lang="es-CO" sz="1400" b="1" i="1" dirty="0">
                <a:solidFill>
                  <a:srgbClr val="C01F3C"/>
                </a:solidFill>
                <a:latin typeface="+mj-lt"/>
                <a:cs typeface="Lato-BlackItalic"/>
              </a:rPr>
              <a:t>HACER?</a:t>
            </a:r>
            <a:endParaRPr lang="es-CO" sz="1400" dirty="0">
              <a:latin typeface="+mj-lt"/>
              <a:cs typeface="Lato-BlackItalic"/>
            </a:endParaRPr>
          </a:p>
          <a:p>
            <a:pPr marL="12700" marR="5080" algn="just">
              <a:lnSpc>
                <a:spcPts val="1400"/>
              </a:lnSpc>
              <a:spcBef>
                <a:spcPts val="40"/>
              </a:spcBef>
            </a:pPr>
            <a:endParaRPr lang="es-CO" sz="1200" spc="-25" dirty="0">
              <a:solidFill>
                <a:srgbClr val="6D6E71"/>
              </a:solidFill>
              <a:latin typeface="+mj-lt"/>
              <a:cs typeface="Arial"/>
            </a:endParaRPr>
          </a:p>
          <a:p>
            <a:pPr marL="12700" marR="5080" algn="just">
              <a:lnSpc>
                <a:spcPts val="1400"/>
              </a:lnSpc>
              <a:spcBef>
                <a:spcPts val="40"/>
              </a:spcBef>
            </a:pPr>
            <a:r>
              <a:rPr lang="es-CO" sz="1200" spc="-25" dirty="0">
                <a:solidFill>
                  <a:srgbClr val="6D6E71"/>
                </a:solidFill>
                <a:latin typeface="+mj-lt"/>
                <a:cs typeface="Arial"/>
              </a:rPr>
              <a:t>Toda </a:t>
            </a:r>
            <a:r>
              <a:rPr lang="es-CO" sz="1200" spc="10" dirty="0">
                <a:solidFill>
                  <a:srgbClr val="6D6E71"/>
                </a:solidFill>
                <a:latin typeface="+mj-lt"/>
                <a:cs typeface="Arial"/>
              </a:rPr>
              <a:t>transacción </a:t>
            </a:r>
            <a:r>
              <a:rPr lang="es-CO" sz="1200" spc="-15" dirty="0">
                <a:solidFill>
                  <a:srgbClr val="6D6E71"/>
                </a:solidFill>
                <a:latin typeface="+mj-lt"/>
                <a:cs typeface="Arial"/>
              </a:rPr>
              <a:t>debe </a:t>
            </a:r>
            <a:r>
              <a:rPr lang="es-CO" sz="1200" spc="5" dirty="0">
                <a:solidFill>
                  <a:srgbClr val="6D6E71"/>
                </a:solidFill>
                <a:latin typeface="+mj-lt"/>
                <a:cs typeface="Arial"/>
              </a:rPr>
              <a:t>realizarse </a:t>
            </a:r>
            <a:r>
              <a:rPr lang="es-CO" sz="1200" spc="-10" dirty="0">
                <a:solidFill>
                  <a:srgbClr val="6D6E71"/>
                </a:solidFill>
                <a:latin typeface="+mj-lt"/>
                <a:cs typeface="Arial"/>
              </a:rPr>
              <a:t>según </a:t>
            </a:r>
            <a:r>
              <a:rPr lang="es-CO" sz="1200" spc="20" dirty="0">
                <a:solidFill>
                  <a:srgbClr val="6D6E71"/>
                </a:solidFill>
                <a:latin typeface="+mj-lt"/>
                <a:cs typeface="Arial"/>
              </a:rPr>
              <a:t>los  procedimientos </a:t>
            </a:r>
            <a:r>
              <a:rPr lang="es-CO" sz="1200" spc="-25" dirty="0">
                <a:solidFill>
                  <a:srgbClr val="6D6E71"/>
                </a:solidFill>
                <a:latin typeface="+mj-lt"/>
                <a:cs typeface="Arial"/>
              </a:rPr>
              <a:t>y </a:t>
            </a:r>
            <a:r>
              <a:rPr lang="es-CO" sz="1200" spc="15" dirty="0">
                <a:solidFill>
                  <a:srgbClr val="6D6E71"/>
                </a:solidFill>
                <a:latin typeface="+mj-lt"/>
                <a:cs typeface="Arial"/>
              </a:rPr>
              <a:t>facultades correspondientes </a:t>
            </a:r>
            <a:r>
              <a:rPr lang="es-CO" sz="1200" spc="-25" dirty="0">
                <a:solidFill>
                  <a:srgbClr val="6D6E71"/>
                </a:solidFill>
                <a:latin typeface="+mj-lt"/>
                <a:cs typeface="Arial"/>
              </a:rPr>
              <a:t>y  </a:t>
            </a:r>
            <a:r>
              <a:rPr lang="es-CO" sz="1200" spc="20" dirty="0">
                <a:solidFill>
                  <a:srgbClr val="6D6E71"/>
                </a:solidFill>
                <a:latin typeface="+mj-lt"/>
                <a:cs typeface="Arial"/>
              </a:rPr>
              <a:t>registrarse </a:t>
            </a:r>
            <a:r>
              <a:rPr lang="es-CO" sz="1200" spc="-25" dirty="0">
                <a:solidFill>
                  <a:srgbClr val="6D6E71"/>
                </a:solidFill>
                <a:latin typeface="+mj-lt"/>
                <a:cs typeface="Arial"/>
              </a:rPr>
              <a:t>de </a:t>
            </a:r>
            <a:r>
              <a:rPr lang="es-CO" sz="1200" dirty="0">
                <a:solidFill>
                  <a:srgbClr val="6D6E71"/>
                </a:solidFill>
                <a:latin typeface="+mj-lt"/>
                <a:cs typeface="Arial"/>
              </a:rPr>
              <a:t>manera precisa </a:t>
            </a:r>
            <a:r>
              <a:rPr lang="es-CO" sz="1200" spc="-25" dirty="0">
                <a:solidFill>
                  <a:srgbClr val="6D6E71"/>
                </a:solidFill>
                <a:latin typeface="+mj-lt"/>
                <a:cs typeface="Arial"/>
              </a:rPr>
              <a:t>y </a:t>
            </a:r>
            <a:r>
              <a:rPr lang="es-CO" sz="1200" spc="10" dirty="0">
                <a:solidFill>
                  <a:srgbClr val="6D6E71"/>
                </a:solidFill>
                <a:latin typeface="+mj-lt"/>
                <a:cs typeface="Arial"/>
              </a:rPr>
              <a:t>correcta </a:t>
            </a:r>
            <a:r>
              <a:rPr lang="es-CO" sz="1200" spc="-20" dirty="0">
                <a:solidFill>
                  <a:srgbClr val="6D6E71"/>
                </a:solidFill>
                <a:latin typeface="+mj-lt"/>
                <a:cs typeface="Arial"/>
              </a:rPr>
              <a:t>en </a:t>
            </a:r>
            <a:r>
              <a:rPr lang="es-CO" sz="1200" spc="20" dirty="0">
                <a:solidFill>
                  <a:srgbClr val="6D6E71"/>
                </a:solidFill>
                <a:latin typeface="+mj-lt"/>
                <a:cs typeface="Arial"/>
              </a:rPr>
              <a:t>los  libros.</a:t>
            </a:r>
            <a:endParaRPr lang="es-CO" sz="1200" dirty="0">
              <a:latin typeface="+mj-lt"/>
              <a:cs typeface="Arial"/>
            </a:endParaRPr>
          </a:p>
          <a:p>
            <a:pPr marL="12700" marR="10795" algn="just">
              <a:lnSpc>
                <a:spcPts val="1400"/>
              </a:lnSpc>
              <a:spcBef>
                <a:spcPts val="1400"/>
              </a:spcBef>
            </a:pPr>
            <a:r>
              <a:rPr lang="es-CO" sz="1200" spc="-40" dirty="0">
                <a:solidFill>
                  <a:srgbClr val="6D6E71"/>
                </a:solidFill>
                <a:latin typeface="+mj-lt"/>
                <a:cs typeface="Arial"/>
              </a:rPr>
              <a:t>Específicamente, como </a:t>
            </a:r>
            <a:r>
              <a:rPr lang="es-CO" sz="1200" spc="-20" dirty="0">
                <a:solidFill>
                  <a:srgbClr val="6D6E71"/>
                </a:solidFill>
                <a:latin typeface="+mj-lt"/>
                <a:cs typeface="Arial"/>
              </a:rPr>
              <a:t>trabajador  </a:t>
            </a:r>
            <a:r>
              <a:rPr lang="es-CO" sz="1200" spc="-50" dirty="0">
                <a:solidFill>
                  <a:srgbClr val="6D6E71"/>
                </a:solidFill>
                <a:latin typeface="+mj-lt"/>
                <a:cs typeface="Arial"/>
              </a:rPr>
              <a:t>de </a:t>
            </a:r>
            <a:r>
              <a:rPr lang="es-CO" sz="1200" spc="-25" dirty="0">
                <a:solidFill>
                  <a:srgbClr val="6D6E71"/>
                </a:solidFill>
                <a:latin typeface="+mj-lt"/>
                <a:cs typeface="Arial"/>
              </a:rPr>
              <a:t>Esenttia,  </a:t>
            </a:r>
            <a:r>
              <a:rPr lang="es-CO" sz="1200" spc="-20" dirty="0">
                <a:solidFill>
                  <a:srgbClr val="6D6E71"/>
                </a:solidFill>
                <a:latin typeface="+mj-lt"/>
                <a:cs typeface="Arial"/>
              </a:rPr>
              <a:t>usted </a:t>
            </a:r>
            <a:r>
              <a:rPr lang="es-CO" sz="1200" spc="-50" dirty="0">
                <a:solidFill>
                  <a:srgbClr val="6D6E71"/>
                </a:solidFill>
                <a:latin typeface="+mj-lt"/>
                <a:cs typeface="Arial"/>
              </a:rPr>
              <a:t>debe </a:t>
            </a:r>
            <a:r>
              <a:rPr lang="es-CO" sz="1200" spc="-40" dirty="0">
                <a:solidFill>
                  <a:srgbClr val="6D6E71"/>
                </a:solidFill>
                <a:latin typeface="+mj-lt"/>
                <a:cs typeface="Arial"/>
              </a:rPr>
              <a:t>asegurar </a:t>
            </a:r>
            <a:r>
              <a:rPr lang="es-CO" sz="1200" spc="-45" dirty="0">
                <a:solidFill>
                  <a:srgbClr val="6D6E71"/>
                </a:solidFill>
                <a:latin typeface="+mj-lt"/>
                <a:cs typeface="Arial"/>
              </a:rPr>
              <a:t>que </a:t>
            </a:r>
            <a:r>
              <a:rPr lang="es-CO" sz="1200" spc="-30" dirty="0">
                <a:solidFill>
                  <a:srgbClr val="6D6E71"/>
                </a:solidFill>
                <a:latin typeface="+mj-lt"/>
                <a:cs typeface="Arial"/>
              </a:rPr>
              <a:t>la </a:t>
            </a:r>
            <a:r>
              <a:rPr lang="es-CO" sz="1200" spc="-20" dirty="0">
                <a:solidFill>
                  <a:srgbClr val="6D6E71"/>
                </a:solidFill>
                <a:latin typeface="+mj-lt"/>
                <a:cs typeface="Arial"/>
              </a:rPr>
              <a:t>información </a:t>
            </a:r>
            <a:r>
              <a:rPr lang="es-CO" sz="1200" spc="-25" dirty="0">
                <a:solidFill>
                  <a:srgbClr val="6D6E71"/>
                </a:solidFill>
                <a:latin typeface="+mj-lt"/>
                <a:cs typeface="Arial"/>
              </a:rPr>
              <a:t>contable  </a:t>
            </a:r>
            <a:r>
              <a:rPr lang="es-CO" sz="1200" spc="-50" dirty="0">
                <a:solidFill>
                  <a:srgbClr val="6D6E71"/>
                </a:solidFill>
                <a:latin typeface="+mj-lt"/>
                <a:cs typeface="Arial"/>
              </a:rPr>
              <a:t>acoja </a:t>
            </a:r>
            <a:r>
              <a:rPr lang="es-CO" sz="1200" spc="-25" dirty="0">
                <a:solidFill>
                  <a:srgbClr val="6D6E71"/>
                </a:solidFill>
                <a:latin typeface="+mj-lt"/>
                <a:cs typeface="Arial"/>
              </a:rPr>
              <a:t>los siguientes</a:t>
            </a:r>
            <a:r>
              <a:rPr lang="es-CO" sz="1200" spc="-140" dirty="0">
                <a:solidFill>
                  <a:srgbClr val="6D6E71"/>
                </a:solidFill>
                <a:latin typeface="+mj-lt"/>
                <a:cs typeface="Arial"/>
              </a:rPr>
              <a:t> </a:t>
            </a:r>
            <a:r>
              <a:rPr lang="es-CO" sz="1200" spc="-25" dirty="0">
                <a:solidFill>
                  <a:srgbClr val="6D6E71"/>
                </a:solidFill>
                <a:latin typeface="+mj-lt"/>
                <a:cs typeface="Arial"/>
              </a:rPr>
              <a:t>lineamientos:</a:t>
            </a:r>
          </a:p>
          <a:p>
            <a:pPr marL="184150" marR="10795" indent="-171450" algn="just">
              <a:lnSpc>
                <a:spcPts val="1400"/>
              </a:lnSpc>
              <a:spcBef>
                <a:spcPts val="1400"/>
              </a:spcBef>
              <a:buFont typeface="Arial" panose="020B0604020202020204" pitchFamily="34" charset="0"/>
              <a:buChar char="•"/>
            </a:pPr>
            <a:r>
              <a:rPr lang="es-CO" sz="1200" spc="-60" dirty="0">
                <a:solidFill>
                  <a:srgbClr val="6D6E71"/>
                </a:solidFill>
                <a:latin typeface="+mj-lt"/>
                <a:cs typeface="Arial"/>
              </a:rPr>
              <a:t>Cumpla </a:t>
            </a:r>
            <a:r>
              <a:rPr lang="es-CO" sz="1200" spc="-45" dirty="0">
                <a:solidFill>
                  <a:srgbClr val="6D6E71"/>
                </a:solidFill>
                <a:latin typeface="+mj-lt"/>
                <a:cs typeface="Arial"/>
              </a:rPr>
              <a:t>con </a:t>
            </a:r>
            <a:r>
              <a:rPr lang="es-CO" sz="1200" spc="-25" dirty="0">
                <a:solidFill>
                  <a:srgbClr val="6D6E71"/>
                </a:solidFill>
                <a:latin typeface="+mj-lt"/>
                <a:cs typeface="Arial"/>
              </a:rPr>
              <a:t>los </a:t>
            </a:r>
            <a:r>
              <a:rPr lang="es-CO" sz="1200" spc="-20" dirty="0">
                <a:solidFill>
                  <a:srgbClr val="6D6E71"/>
                </a:solidFill>
                <a:latin typeface="+mj-lt"/>
                <a:cs typeface="Arial"/>
              </a:rPr>
              <a:t>controles</a:t>
            </a:r>
            <a:r>
              <a:rPr lang="es-CO" sz="1200" spc="-155" dirty="0">
                <a:solidFill>
                  <a:srgbClr val="6D6E71"/>
                </a:solidFill>
                <a:latin typeface="+mj-lt"/>
                <a:cs typeface="Arial"/>
              </a:rPr>
              <a:t> </a:t>
            </a:r>
            <a:r>
              <a:rPr lang="es-CO" sz="1200" spc="-20" dirty="0">
                <a:solidFill>
                  <a:srgbClr val="6D6E71"/>
                </a:solidFill>
                <a:latin typeface="+mj-lt"/>
                <a:cs typeface="Arial"/>
              </a:rPr>
              <a:t>internos.</a:t>
            </a:r>
          </a:p>
        </p:txBody>
      </p:sp>
      <p:sp>
        <p:nvSpPr>
          <p:cNvPr id="6" name="Rectángulo 5">
            <a:extLst>
              <a:ext uri="{FF2B5EF4-FFF2-40B4-BE49-F238E27FC236}">
                <a16:creationId xmlns:a16="http://schemas.microsoft.com/office/drawing/2014/main" id="{256A8688-238B-4B81-9E0C-C135CC3C6E42}"/>
              </a:ext>
            </a:extLst>
          </p:cNvPr>
          <p:cNvSpPr/>
          <p:nvPr/>
        </p:nvSpPr>
        <p:spPr>
          <a:xfrm>
            <a:off x="4433104" y="3530278"/>
            <a:ext cx="3342640" cy="4073503"/>
          </a:xfrm>
          <a:prstGeom prst="rect">
            <a:avLst/>
          </a:prstGeom>
          <a:solidFill>
            <a:srgbClr val="BA0C2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latin typeface="+mj-lt"/>
            </a:endParaRPr>
          </a:p>
        </p:txBody>
      </p:sp>
      <p:sp>
        <p:nvSpPr>
          <p:cNvPr id="9" name="object 5">
            <a:extLst>
              <a:ext uri="{FF2B5EF4-FFF2-40B4-BE49-F238E27FC236}">
                <a16:creationId xmlns:a16="http://schemas.microsoft.com/office/drawing/2014/main" id="{1EC2A7C3-DF7A-47DC-BCFB-168DA16C76CD}"/>
              </a:ext>
            </a:extLst>
          </p:cNvPr>
          <p:cNvSpPr txBox="1">
            <a:spLocks/>
          </p:cNvSpPr>
          <p:nvPr/>
        </p:nvSpPr>
        <p:spPr>
          <a:xfrm>
            <a:off x="4446790" y="3612302"/>
            <a:ext cx="3176504" cy="3706143"/>
          </a:xfrm>
          <a:prstGeom prst="rect">
            <a:avLst/>
          </a:prstGeom>
        </p:spPr>
        <p:txBody>
          <a:bodyPr vert="horz" wrap="square" lIns="0" tIns="165100" rIns="0" bIns="0" rtlCol="0">
            <a:spAutoFit/>
          </a:bodyPr>
          <a:lstStyle>
            <a:lvl1pPr>
              <a:defRPr>
                <a:latin typeface="+mj-lt"/>
                <a:ea typeface="+mj-ea"/>
                <a:cs typeface="+mj-cs"/>
              </a:defRPr>
            </a:lvl1pPr>
          </a:lstStyle>
          <a:p>
            <a:pPr marL="12700" algn="ctr">
              <a:spcBef>
                <a:spcPts val="1300"/>
              </a:spcBef>
            </a:pPr>
            <a:r>
              <a:rPr lang="es-CO" sz="3000" kern="0" dirty="0">
                <a:solidFill>
                  <a:srgbClr val="EF9F20"/>
                </a:solidFill>
              </a:rPr>
              <a:t>Señales </a:t>
            </a:r>
            <a:r>
              <a:rPr lang="es-CO" sz="3000" kern="0" spc="-5" dirty="0">
                <a:solidFill>
                  <a:srgbClr val="EF9F20"/>
                </a:solidFill>
              </a:rPr>
              <a:t>de</a:t>
            </a:r>
            <a:r>
              <a:rPr lang="es-CO" sz="3000" kern="0" spc="-35" dirty="0">
                <a:solidFill>
                  <a:srgbClr val="EF9F20"/>
                </a:solidFill>
              </a:rPr>
              <a:t> </a:t>
            </a:r>
            <a:r>
              <a:rPr lang="es-CO" sz="3000" kern="0" spc="-5" dirty="0">
                <a:solidFill>
                  <a:srgbClr val="EF9F20"/>
                </a:solidFill>
              </a:rPr>
              <a:t>alerta</a:t>
            </a:r>
            <a:endParaRPr lang="es-CO" sz="3000" kern="0" dirty="0">
              <a:solidFill>
                <a:sysClr val="windowText" lastClr="000000"/>
              </a:solidFill>
            </a:endParaRPr>
          </a:p>
          <a:p>
            <a:pPr marL="310515" marR="5080" indent="-171450" algn="just">
              <a:lnSpc>
                <a:spcPts val="1400"/>
              </a:lnSpc>
              <a:spcBef>
                <a:spcPts val="560"/>
              </a:spcBef>
              <a:buFont typeface="Arial" panose="020B0604020202020204" pitchFamily="34" charset="0"/>
              <a:buChar char="•"/>
            </a:pPr>
            <a:r>
              <a:rPr lang="es-CO" sz="1200" kern="0" spc="-30" dirty="0">
                <a:solidFill>
                  <a:schemeClr val="bg1"/>
                </a:solidFill>
                <a:cs typeface="Arial"/>
              </a:rPr>
              <a:t>Dificultad</a:t>
            </a:r>
            <a:r>
              <a:rPr lang="es-CO" sz="1200" kern="0" spc="-90" dirty="0">
                <a:solidFill>
                  <a:schemeClr val="bg1"/>
                </a:solidFill>
                <a:cs typeface="Arial"/>
              </a:rPr>
              <a:t> </a:t>
            </a:r>
            <a:r>
              <a:rPr lang="es-CO" sz="1200" kern="0" spc="-50" dirty="0">
                <a:solidFill>
                  <a:schemeClr val="bg1"/>
                </a:solidFill>
                <a:cs typeface="Arial"/>
              </a:rPr>
              <a:t>en</a:t>
            </a:r>
            <a:r>
              <a:rPr lang="es-CO" sz="1200" kern="0" spc="-85" dirty="0">
                <a:solidFill>
                  <a:schemeClr val="bg1"/>
                </a:solidFill>
                <a:cs typeface="Arial"/>
              </a:rPr>
              <a:t> </a:t>
            </a:r>
            <a:r>
              <a:rPr lang="es-CO" sz="1200" kern="0" spc="-30" dirty="0">
                <a:solidFill>
                  <a:schemeClr val="bg1"/>
                </a:solidFill>
                <a:cs typeface="Arial"/>
              </a:rPr>
              <a:t>obtener</a:t>
            </a:r>
            <a:r>
              <a:rPr lang="es-CO" sz="1200" kern="0" spc="-85" dirty="0">
                <a:solidFill>
                  <a:schemeClr val="bg1"/>
                </a:solidFill>
                <a:cs typeface="Arial"/>
              </a:rPr>
              <a:t> </a:t>
            </a:r>
            <a:r>
              <a:rPr lang="es-CO" sz="1200" kern="0" spc="-35" dirty="0">
                <a:solidFill>
                  <a:schemeClr val="bg1"/>
                </a:solidFill>
                <a:cs typeface="Arial"/>
              </a:rPr>
              <a:t>o</a:t>
            </a:r>
            <a:r>
              <a:rPr lang="es-CO" sz="1200" kern="0" spc="-85" dirty="0">
                <a:solidFill>
                  <a:schemeClr val="bg1"/>
                </a:solidFill>
                <a:cs typeface="Arial"/>
              </a:rPr>
              <a:t> </a:t>
            </a:r>
            <a:r>
              <a:rPr lang="es-CO" sz="1200" kern="0" spc="-30" dirty="0">
                <a:solidFill>
                  <a:schemeClr val="bg1"/>
                </a:solidFill>
                <a:cs typeface="Arial"/>
              </a:rPr>
              <a:t>verificar</a:t>
            </a:r>
            <a:r>
              <a:rPr lang="es-CO" sz="1200" kern="0" spc="-85" dirty="0">
                <a:solidFill>
                  <a:schemeClr val="bg1"/>
                </a:solidFill>
                <a:cs typeface="Arial"/>
              </a:rPr>
              <a:t> </a:t>
            </a:r>
            <a:r>
              <a:rPr lang="es-CO" sz="1200" kern="0" spc="-35" dirty="0">
                <a:solidFill>
                  <a:schemeClr val="bg1"/>
                </a:solidFill>
                <a:cs typeface="Arial"/>
              </a:rPr>
              <a:t>información</a:t>
            </a:r>
            <a:r>
              <a:rPr lang="es-CO" sz="1200" kern="0" spc="-85" dirty="0">
                <a:solidFill>
                  <a:schemeClr val="bg1"/>
                </a:solidFill>
                <a:cs typeface="Arial"/>
              </a:rPr>
              <a:t> </a:t>
            </a:r>
            <a:r>
              <a:rPr lang="es-CO" sz="1200" kern="0" spc="-55" dirty="0">
                <a:solidFill>
                  <a:schemeClr val="bg1"/>
                </a:solidFill>
                <a:cs typeface="Arial"/>
              </a:rPr>
              <a:t>de</a:t>
            </a:r>
            <a:r>
              <a:rPr lang="es-CO" sz="1200" kern="0" spc="-85" dirty="0">
                <a:solidFill>
                  <a:schemeClr val="bg1"/>
                </a:solidFill>
                <a:cs typeface="Arial"/>
              </a:rPr>
              <a:t> </a:t>
            </a:r>
            <a:r>
              <a:rPr lang="es-CO" sz="1200" kern="0" spc="-55" dirty="0">
                <a:solidFill>
                  <a:schemeClr val="bg1"/>
                </a:solidFill>
                <a:cs typeface="Arial"/>
              </a:rPr>
              <a:t>una  </a:t>
            </a:r>
            <a:r>
              <a:rPr lang="es-CO" sz="1200" kern="0" spc="-35" dirty="0">
                <a:solidFill>
                  <a:schemeClr val="bg1"/>
                </a:solidFill>
                <a:cs typeface="Arial"/>
              </a:rPr>
              <a:t>contraparte.</a:t>
            </a:r>
          </a:p>
          <a:p>
            <a:pPr marL="310515" marR="5080" indent="-171450" algn="just">
              <a:lnSpc>
                <a:spcPts val="1400"/>
              </a:lnSpc>
              <a:spcBef>
                <a:spcPts val="560"/>
              </a:spcBef>
              <a:buFont typeface="Arial" panose="020B0604020202020204" pitchFamily="34" charset="0"/>
              <a:buChar char="•"/>
            </a:pPr>
            <a:r>
              <a:rPr lang="es-CO" sz="1200" spc="-45" dirty="0">
                <a:solidFill>
                  <a:schemeClr val="bg1"/>
                </a:solidFill>
                <a:cs typeface="Arial"/>
              </a:rPr>
              <a:t>Inconsistencia </a:t>
            </a:r>
            <a:r>
              <a:rPr lang="es-CO" sz="1200" spc="-25" dirty="0">
                <a:solidFill>
                  <a:schemeClr val="bg1"/>
                </a:solidFill>
                <a:cs typeface="Arial"/>
              </a:rPr>
              <a:t>entre </a:t>
            </a:r>
            <a:r>
              <a:rPr lang="es-CO" sz="1200" spc="-40" dirty="0">
                <a:solidFill>
                  <a:schemeClr val="bg1"/>
                </a:solidFill>
                <a:cs typeface="Arial"/>
              </a:rPr>
              <a:t>la </a:t>
            </a:r>
            <a:r>
              <a:rPr lang="es-CO" sz="1200" spc="-35" dirty="0">
                <a:solidFill>
                  <a:schemeClr val="bg1"/>
                </a:solidFill>
                <a:cs typeface="Arial"/>
              </a:rPr>
              <a:t>información suministrada  </a:t>
            </a:r>
            <a:r>
              <a:rPr lang="es-CO" sz="1200" spc="-30" dirty="0">
                <a:solidFill>
                  <a:schemeClr val="bg1"/>
                </a:solidFill>
                <a:cs typeface="Arial"/>
              </a:rPr>
              <a:t>por</a:t>
            </a:r>
            <a:r>
              <a:rPr lang="es-CO" sz="1200" spc="-100" dirty="0">
                <a:solidFill>
                  <a:schemeClr val="bg1"/>
                </a:solidFill>
                <a:cs typeface="Arial"/>
              </a:rPr>
              <a:t> </a:t>
            </a:r>
            <a:r>
              <a:rPr lang="es-CO" sz="1200" spc="-40" dirty="0">
                <a:solidFill>
                  <a:schemeClr val="bg1"/>
                </a:solidFill>
                <a:cs typeface="Arial"/>
              </a:rPr>
              <a:t>la</a:t>
            </a:r>
            <a:r>
              <a:rPr lang="es-CO" sz="1200" spc="-95" dirty="0">
                <a:solidFill>
                  <a:schemeClr val="bg1"/>
                </a:solidFill>
                <a:cs typeface="Arial"/>
              </a:rPr>
              <a:t> </a:t>
            </a:r>
            <a:r>
              <a:rPr lang="es-CO" sz="1200" spc="-30" dirty="0">
                <a:solidFill>
                  <a:schemeClr val="bg1"/>
                </a:solidFill>
                <a:cs typeface="Arial"/>
              </a:rPr>
              <a:t>contraparte</a:t>
            </a:r>
            <a:r>
              <a:rPr lang="es-CO" sz="1200" spc="-95" dirty="0">
                <a:solidFill>
                  <a:schemeClr val="bg1"/>
                </a:solidFill>
                <a:cs typeface="Arial"/>
              </a:rPr>
              <a:t> </a:t>
            </a:r>
            <a:r>
              <a:rPr lang="es-CO" sz="1200" spc="-25" dirty="0">
                <a:solidFill>
                  <a:schemeClr val="bg1"/>
                </a:solidFill>
                <a:cs typeface="Arial"/>
              </a:rPr>
              <a:t>y</a:t>
            </a:r>
            <a:r>
              <a:rPr lang="es-CO" sz="1200" spc="-100" dirty="0">
                <a:solidFill>
                  <a:schemeClr val="bg1"/>
                </a:solidFill>
                <a:cs typeface="Arial"/>
              </a:rPr>
              <a:t> </a:t>
            </a:r>
            <a:r>
              <a:rPr lang="es-CO" sz="1200" spc="-40" dirty="0">
                <a:solidFill>
                  <a:schemeClr val="bg1"/>
                </a:solidFill>
                <a:cs typeface="Arial"/>
              </a:rPr>
              <a:t>la</a:t>
            </a:r>
            <a:r>
              <a:rPr lang="es-CO" sz="1200" spc="-95" dirty="0">
                <a:solidFill>
                  <a:schemeClr val="bg1"/>
                </a:solidFill>
                <a:cs typeface="Arial"/>
              </a:rPr>
              <a:t> </a:t>
            </a:r>
            <a:r>
              <a:rPr lang="es-CO" sz="1200" spc="-35" dirty="0">
                <a:solidFill>
                  <a:schemeClr val="bg1"/>
                </a:solidFill>
                <a:cs typeface="Arial"/>
              </a:rPr>
              <a:t>información</a:t>
            </a:r>
            <a:r>
              <a:rPr lang="es-CO" sz="1200" spc="-95" dirty="0">
                <a:solidFill>
                  <a:schemeClr val="bg1"/>
                </a:solidFill>
                <a:cs typeface="Arial"/>
              </a:rPr>
              <a:t> </a:t>
            </a:r>
            <a:r>
              <a:rPr lang="es-CO" sz="1200" spc="-55" dirty="0">
                <a:solidFill>
                  <a:schemeClr val="bg1"/>
                </a:solidFill>
                <a:cs typeface="Arial"/>
              </a:rPr>
              <a:t>de</a:t>
            </a:r>
            <a:r>
              <a:rPr lang="es-CO" sz="1200" spc="-95" dirty="0">
                <a:solidFill>
                  <a:schemeClr val="bg1"/>
                </a:solidFill>
                <a:cs typeface="Arial"/>
              </a:rPr>
              <a:t> </a:t>
            </a:r>
            <a:r>
              <a:rPr lang="es-CO" sz="1200" spc="-20" dirty="0">
                <a:solidFill>
                  <a:schemeClr val="bg1"/>
                </a:solidFill>
                <a:cs typeface="Arial"/>
              </a:rPr>
              <a:t>otras</a:t>
            </a:r>
            <a:r>
              <a:rPr lang="es-CO" sz="1200" spc="-100" dirty="0">
                <a:solidFill>
                  <a:schemeClr val="bg1"/>
                </a:solidFill>
                <a:cs typeface="Arial"/>
              </a:rPr>
              <a:t> </a:t>
            </a:r>
            <a:r>
              <a:rPr lang="es-CO" sz="1200" spc="-35" dirty="0">
                <a:solidFill>
                  <a:schemeClr val="bg1"/>
                </a:solidFill>
                <a:cs typeface="Arial"/>
              </a:rPr>
              <a:t>fuentes.</a:t>
            </a:r>
          </a:p>
          <a:p>
            <a:pPr marL="310515" marR="5080" indent="-171450" algn="just">
              <a:lnSpc>
                <a:spcPts val="1400"/>
              </a:lnSpc>
              <a:spcBef>
                <a:spcPts val="560"/>
              </a:spcBef>
              <a:buFont typeface="Arial" panose="020B0604020202020204" pitchFamily="34" charset="0"/>
              <a:buChar char="•"/>
            </a:pPr>
            <a:r>
              <a:rPr lang="es-CO" sz="1200" spc="-15" dirty="0">
                <a:solidFill>
                  <a:schemeClr val="bg1"/>
                </a:solidFill>
                <a:cs typeface="Arial"/>
              </a:rPr>
              <a:t>Actividad </a:t>
            </a:r>
            <a:r>
              <a:rPr lang="es-CO" sz="1200" spc="-40" dirty="0">
                <a:solidFill>
                  <a:schemeClr val="bg1"/>
                </a:solidFill>
                <a:cs typeface="Arial"/>
              </a:rPr>
              <a:t>de </a:t>
            </a:r>
            <a:r>
              <a:rPr lang="es-CO" sz="1200" spc="-25" dirty="0">
                <a:solidFill>
                  <a:schemeClr val="bg1"/>
                </a:solidFill>
                <a:cs typeface="Arial"/>
              </a:rPr>
              <a:t>la </a:t>
            </a:r>
            <a:r>
              <a:rPr lang="es-CO" sz="1200" spc="-5" dirty="0">
                <a:solidFill>
                  <a:schemeClr val="bg1"/>
                </a:solidFill>
                <a:cs typeface="Arial"/>
              </a:rPr>
              <a:t>contraparte </a:t>
            </a:r>
            <a:r>
              <a:rPr lang="es-CO" sz="1200" spc="-35" dirty="0">
                <a:solidFill>
                  <a:schemeClr val="bg1"/>
                </a:solidFill>
                <a:cs typeface="Arial"/>
              </a:rPr>
              <a:t>que </a:t>
            </a:r>
            <a:r>
              <a:rPr lang="es-CO" sz="1200" spc="-25" dirty="0">
                <a:solidFill>
                  <a:schemeClr val="bg1"/>
                </a:solidFill>
                <a:cs typeface="Arial"/>
              </a:rPr>
              <a:t>no </a:t>
            </a:r>
            <a:r>
              <a:rPr lang="es-CO" sz="1200" dirty="0">
                <a:solidFill>
                  <a:schemeClr val="bg1"/>
                </a:solidFill>
                <a:cs typeface="Arial"/>
              </a:rPr>
              <a:t>tiene  </a:t>
            </a:r>
            <a:r>
              <a:rPr lang="es-CO" sz="1200" spc="-5" dirty="0">
                <a:solidFill>
                  <a:schemeClr val="bg1"/>
                </a:solidFill>
                <a:cs typeface="Arial"/>
              </a:rPr>
              <a:t>justificación </a:t>
            </a:r>
            <a:r>
              <a:rPr lang="es-CO" sz="1200" spc="-25" dirty="0">
                <a:solidFill>
                  <a:schemeClr val="bg1"/>
                </a:solidFill>
                <a:cs typeface="Arial"/>
              </a:rPr>
              <a:t>obvia </a:t>
            </a:r>
            <a:r>
              <a:rPr lang="es-CO" sz="1200" spc="-40" dirty="0">
                <a:solidFill>
                  <a:schemeClr val="bg1"/>
                </a:solidFill>
                <a:cs typeface="Arial"/>
              </a:rPr>
              <a:t>de </a:t>
            </a:r>
            <a:r>
              <a:rPr lang="es-CO" sz="1200" spc="-25" dirty="0">
                <a:solidFill>
                  <a:schemeClr val="bg1"/>
                </a:solidFill>
                <a:cs typeface="Arial"/>
              </a:rPr>
              <a:t>manera </a:t>
            </a:r>
            <a:r>
              <a:rPr lang="es-CO" sz="1200" spc="-20" dirty="0">
                <a:solidFill>
                  <a:schemeClr val="bg1"/>
                </a:solidFill>
                <a:cs typeface="Arial"/>
              </a:rPr>
              <a:t>comercial </a:t>
            </a:r>
            <a:r>
              <a:rPr lang="es-CO" sz="1200" spc="-35" dirty="0">
                <a:solidFill>
                  <a:schemeClr val="bg1"/>
                </a:solidFill>
                <a:cs typeface="Arial"/>
              </a:rPr>
              <a:t>o parece  </a:t>
            </a:r>
            <a:r>
              <a:rPr lang="es-CO" sz="1200" spc="-15" dirty="0">
                <a:solidFill>
                  <a:schemeClr val="bg1"/>
                </a:solidFill>
                <a:cs typeface="Arial"/>
              </a:rPr>
              <a:t>extraña </a:t>
            </a:r>
            <a:r>
              <a:rPr lang="es-CO" sz="1200" spc="-35" dirty="0">
                <a:solidFill>
                  <a:schemeClr val="bg1"/>
                </a:solidFill>
                <a:cs typeface="Arial"/>
              </a:rPr>
              <a:t>en </a:t>
            </a:r>
            <a:r>
              <a:rPr lang="es-CO" sz="1200" spc="-20" dirty="0">
                <a:solidFill>
                  <a:schemeClr val="bg1"/>
                </a:solidFill>
                <a:cs typeface="Arial"/>
              </a:rPr>
              <a:t>un </a:t>
            </a:r>
            <a:r>
              <a:rPr lang="es-CO" sz="1200" spc="-5" dirty="0">
                <a:solidFill>
                  <a:schemeClr val="bg1"/>
                </a:solidFill>
                <a:cs typeface="Arial"/>
              </a:rPr>
              <a:t>contexto </a:t>
            </a:r>
            <a:r>
              <a:rPr lang="es-CO" sz="1200" spc="-40" dirty="0">
                <a:solidFill>
                  <a:schemeClr val="bg1"/>
                </a:solidFill>
                <a:cs typeface="Arial"/>
              </a:rPr>
              <a:t>de </a:t>
            </a:r>
            <a:r>
              <a:rPr lang="es-CO" sz="1200" spc="-30" dirty="0">
                <a:solidFill>
                  <a:schemeClr val="bg1"/>
                </a:solidFill>
                <a:cs typeface="Arial"/>
              </a:rPr>
              <a:t>negocios</a:t>
            </a:r>
            <a:r>
              <a:rPr lang="es-CO" sz="1200" spc="-85" dirty="0">
                <a:solidFill>
                  <a:schemeClr val="bg1"/>
                </a:solidFill>
                <a:cs typeface="Arial"/>
              </a:rPr>
              <a:t> </a:t>
            </a:r>
            <a:r>
              <a:rPr lang="es-CO" sz="1200" spc="-20" dirty="0">
                <a:solidFill>
                  <a:schemeClr val="bg1"/>
                </a:solidFill>
                <a:cs typeface="Arial"/>
              </a:rPr>
              <a:t>normales.</a:t>
            </a:r>
          </a:p>
          <a:p>
            <a:pPr marL="310515" marR="5080" indent="-171450" algn="just">
              <a:lnSpc>
                <a:spcPts val="1400"/>
              </a:lnSpc>
              <a:spcBef>
                <a:spcPts val="560"/>
              </a:spcBef>
              <a:buFont typeface="Arial" panose="020B0604020202020204" pitchFamily="34" charset="0"/>
              <a:buChar char="•"/>
            </a:pPr>
            <a:r>
              <a:rPr lang="es-CO" sz="1200" spc="-35" dirty="0">
                <a:solidFill>
                  <a:schemeClr val="bg1"/>
                </a:solidFill>
                <a:cs typeface="Arial"/>
              </a:rPr>
              <a:t>Presencia </a:t>
            </a:r>
            <a:r>
              <a:rPr lang="es-CO" sz="1200" spc="-40" dirty="0">
                <a:solidFill>
                  <a:schemeClr val="bg1"/>
                </a:solidFill>
                <a:cs typeface="Arial"/>
              </a:rPr>
              <a:t>de </a:t>
            </a:r>
            <a:r>
              <a:rPr lang="es-CO" sz="1200" spc="-5" dirty="0">
                <a:solidFill>
                  <a:schemeClr val="bg1"/>
                </a:solidFill>
                <a:cs typeface="Arial"/>
              </a:rPr>
              <a:t>contraparte </a:t>
            </a:r>
            <a:r>
              <a:rPr lang="es-CO" sz="1200" spc="-35" dirty="0">
                <a:solidFill>
                  <a:schemeClr val="bg1"/>
                </a:solidFill>
                <a:cs typeface="Arial"/>
              </a:rPr>
              <a:t>en </a:t>
            </a:r>
            <a:r>
              <a:rPr lang="es-CO" sz="1200" spc="-45" dirty="0">
                <a:solidFill>
                  <a:schemeClr val="bg1"/>
                </a:solidFill>
                <a:cs typeface="Arial"/>
              </a:rPr>
              <a:t>país </a:t>
            </a:r>
            <a:r>
              <a:rPr lang="es-CO" sz="1200" spc="-20" dirty="0">
                <a:solidFill>
                  <a:schemeClr val="bg1"/>
                </a:solidFill>
                <a:cs typeface="Arial"/>
              </a:rPr>
              <a:t>catalogado  </a:t>
            </a:r>
            <a:r>
              <a:rPr lang="es-CO" sz="1200" spc="-25" dirty="0">
                <a:solidFill>
                  <a:schemeClr val="bg1"/>
                </a:solidFill>
                <a:cs typeface="Arial"/>
              </a:rPr>
              <a:t>como no </a:t>
            </a:r>
            <a:r>
              <a:rPr lang="es-CO" sz="1200" spc="-20" dirty="0">
                <a:solidFill>
                  <a:schemeClr val="bg1"/>
                </a:solidFill>
                <a:cs typeface="Arial"/>
              </a:rPr>
              <a:t>cooperante </a:t>
            </a:r>
            <a:r>
              <a:rPr lang="es-CO" sz="1200" spc="-35" dirty="0">
                <a:solidFill>
                  <a:schemeClr val="bg1"/>
                </a:solidFill>
                <a:cs typeface="Arial"/>
              </a:rPr>
              <a:t>en </a:t>
            </a:r>
            <a:r>
              <a:rPr lang="es-CO" sz="1200" spc="-25" dirty="0">
                <a:solidFill>
                  <a:schemeClr val="bg1"/>
                </a:solidFill>
                <a:cs typeface="Arial"/>
              </a:rPr>
              <a:t>la </a:t>
            </a:r>
            <a:r>
              <a:rPr lang="es-CO" sz="1200" spc="-30" dirty="0">
                <a:solidFill>
                  <a:schemeClr val="bg1"/>
                </a:solidFill>
                <a:cs typeface="Arial"/>
              </a:rPr>
              <a:t>lucha </a:t>
            </a:r>
            <a:r>
              <a:rPr lang="es-CO" sz="1200" spc="-5" dirty="0">
                <a:solidFill>
                  <a:schemeClr val="bg1"/>
                </a:solidFill>
                <a:cs typeface="Arial"/>
              </a:rPr>
              <a:t>contra </a:t>
            </a:r>
            <a:r>
              <a:rPr lang="es-CO" sz="1200" spc="-20" dirty="0">
                <a:solidFill>
                  <a:schemeClr val="bg1"/>
                </a:solidFill>
                <a:cs typeface="Arial"/>
              </a:rPr>
              <a:t>el </a:t>
            </a:r>
            <a:r>
              <a:rPr lang="es-CO" sz="1200" spc="-25" dirty="0">
                <a:solidFill>
                  <a:schemeClr val="bg1"/>
                </a:solidFill>
                <a:cs typeface="Arial"/>
              </a:rPr>
              <a:t>lavado  </a:t>
            </a:r>
            <a:r>
              <a:rPr lang="es-CO" sz="1200" spc="-40" dirty="0">
                <a:solidFill>
                  <a:schemeClr val="bg1"/>
                </a:solidFill>
                <a:cs typeface="Arial"/>
              </a:rPr>
              <a:t>de </a:t>
            </a:r>
            <a:r>
              <a:rPr lang="es-CO" sz="1200" spc="-10" dirty="0">
                <a:solidFill>
                  <a:schemeClr val="bg1"/>
                </a:solidFill>
                <a:cs typeface="Arial"/>
              </a:rPr>
              <a:t>activos </a:t>
            </a:r>
            <a:r>
              <a:rPr lang="es-CO" sz="1200" spc="-25" dirty="0">
                <a:solidFill>
                  <a:schemeClr val="bg1"/>
                </a:solidFill>
                <a:cs typeface="Arial"/>
              </a:rPr>
              <a:t>y la </a:t>
            </a:r>
            <a:r>
              <a:rPr lang="es-CO" sz="1200" spc="-15" dirty="0">
                <a:solidFill>
                  <a:schemeClr val="bg1"/>
                </a:solidFill>
                <a:cs typeface="Arial"/>
              </a:rPr>
              <a:t>financiación </a:t>
            </a:r>
            <a:r>
              <a:rPr lang="es-CO" sz="1200" spc="-20" dirty="0">
                <a:solidFill>
                  <a:schemeClr val="bg1"/>
                </a:solidFill>
                <a:cs typeface="Arial"/>
              </a:rPr>
              <a:t>del</a:t>
            </a:r>
            <a:r>
              <a:rPr lang="es-CO" sz="1200" spc="-100" dirty="0">
                <a:solidFill>
                  <a:schemeClr val="bg1"/>
                </a:solidFill>
                <a:cs typeface="Arial"/>
              </a:rPr>
              <a:t> </a:t>
            </a:r>
            <a:r>
              <a:rPr lang="es-CO" sz="1200" dirty="0">
                <a:solidFill>
                  <a:schemeClr val="bg1"/>
                </a:solidFill>
                <a:cs typeface="Arial"/>
              </a:rPr>
              <a:t>terrorismo.</a:t>
            </a:r>
          </a:p>
          <a:p>
            <a:pPr marL="310515" marR="5080" indent="-171450" algn="just">
              <a:lnSpc>
                <a:spcPts val="1400"/>
              </a:lnSpc>
              <a:spcBef>
                <a:spcPts val="560"/>
              </a:spcBef>
              <a:buFont typeface="Arial" panose="020B0604020202020204" pitchFamily="34" charset="0"/>
              <a:buChar char="•"/>
            </a:pPr>
            <a:r>
              <a:rPr lang="es-CO" sz="1200" spc="-40" dirty="0">
                <a:solidFill>
                  <a:schemeClr val="bg1"/>
                </a:solidFill>
                <a:cs typeface="Arial"/>
              </a:rPr>
              <a:t>Transacciones que parecen </a:t>
            </a:r>
            <a:r>
              <a:rPr lang="es-CO" sz="1200" spc="-30" dirty="0">
                <a:solidFill>
                  <a:schemeClr val="bg1"/>
                </a:solidFill>
                <a:cs typeface="Arial"/>
              </a:rPr>
              <a:t>haber </a:t>
            </a:r>
            <a:r>
              <a:rPr lang="es-CO" sz="1200" spc="-20" dirty="0">
                <a:solidFill>
                  <a:schemeClr val="bg1"/>
                </a:solidFill>
                <a:cs typeface="Arial"/>
              </a:rPr>
              <a:t>sido   </a:t>
            </a:r>
            <a:r>
              <a:rPr lang="es-CO" sz="1200" spc="-10" dirty="0">
                <a:solidFill>
                  <a:schemeClr val="bg1"/>
                </a:solidFill>
                <a:cs typeface="Arial"/>
              </a:rPr>
              <a:t>estructuradas </a:t>
            </a:r>
            <a:r>
              <a:rPr lang="es-CO" sz="1200" spc="-35" dirty="0">
                <a:solidFill>
                  <a:schemeClr val="bg1"/>
                </a:solidFill>
                <a:cs typeface="Arial"/>
              </a:rPr>
              <a:t>para </a:t>
            </a:r>
            <a:r>
              <a:rPr lang="es-CO" sz="1200" spc="-25" dirty="0">
                <a:solidFill>
                  <a:schemeClr val="bg1"/>
                </a:solidFill>
                <a:cs typeface="Arial"/>
              </a:rPr>
              <a:t>evadir</a:t>
            </a:r>
            <a:r>
              <a:rPr lang="es-CO" sz="1200" spc="-105" dirty="0">
                <a:solidFill>
                  <a:schemeClr val="bg1"/>
                </a:solidFill>
                <a:cs typeface="Arial"/>
              </a:rPr>
              <a:t> </a:t>
            </a:r>
            <a:r>
              <a:rPr lang="es-CO" sz="1200" spc="-15" dirty="0">
                <a:solidFill>
                  <a:schemeClr val="bg1"/>
                </a:solidFill>
                <a:cs typeface="Arial"/>
              </a:rPr>
              <a:t>requerimientos.</a:t>
            </a:r>
            <a:endParaRPr lang="es-CO" sz="1200" dirty="0">
              <a:solidFill>
                <a:schemeClr val="bg1"/>
              </a:solidFill>
              <a:cs typeface="Arial"/>
            </a:endParaRPr>
          </a:p>
        </p:txBody>
      </p:sp>
      <p:sp>
        <p:nvSpPr>
          <p:cNvPr id="7" name="CuadroTexto 6">
            <a:extLst>
              <a:ext uri="{FF2B5EF4-FFF2-40B4-BE49-F238E27FC236}">
                <a16:creationId xmlns:a16="http://schemas.microsoft.com/office/drawing/2014/main" id="{B316ACA4-6765-4513-8154-AE0091453338}"/>
              </a:ext>
            </a:extLst>
          </p:cNvPr>
          <p:cNvSpPr txBox="1"/>
          <p:nvPr/>
        </p:nvSpPr>
        <p:spPr>
          <a:xfrm>
            <a:off x="4016420" y="7789761"/>
            <a:ext cx="389850" cy="307777"/>
          </a:xfrm>
          <a:prstGeom prst="rect">
            <a:avLst/>
          </a:prstGeom>
          <a:noFill/>
        </p:spPr>
        <p:txBody>
          <a:bodyPr wrap="none" rtlCol="0">
            <a:spAutoFit/>
          </a:bodyPr>
          <a:lstStyle/>
          <a:p>
            <a:r>
              <a:rPr lang="es-CO" sz="1400" b="1" dirty="0">
                <a:solidFill>
                  <a:srgbClr val="801327"/>
                </a:solidFill>
              </a:rPr>
              <a:t>12</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a:spLocks noGrp="1"/>
          </p:cNvSpPr>
          <p:nvPr>
            <p:ph sz="half" idx="3"/>
          </p:nvPr>
        </p:nvSpPr>
        <p:spPr>
          <a:xfrm>
            <a:off x="4271304" y="526964"/>
            <a:ext cx="3453693" cy="7094250"/>
          </a:xfrm>
          <a:prstGeom prst="rect">
            <a:avLst/>
          </a:prstGeom>
        </p:spPr>
        <p:txBody>
          <a:bodyPr vert="horz" wrap="square" lIns="0" tIns="22860" rIns="0" bIns="0" rtlCol="0">
            <a:spAutoFit/>
          </a:bodyPr>
          <a:lstStyle/>
          <a:p>
            <a:pPr marL="12700" algn="just">
              <a:lnSpc>
                <a:spcPts val="1639"/>
              </a:lnSpc>
              <a:spcBef>
                <a:spcPts val="919"/>
              </a:spcBef>
            </a:pPr>
            <a:r>
              <a:rPr lang="es-CO" sz="1400" b="1" i="1" dirty="0">
                <a:solidFill>
                  <a:srgbClr val="C01F3C"/>
                </a:solidFill>
                <a:latin typeface="+mj-lt"/>
                <a:cs typeface="Lato-BlackItalic"/>
              </a:rPr>
              <a:t>¿QUÉ DEBE</a:t>
            </a:r>
            <a:r>
              <a:rPr lang="es-CO" sz="1400" b="1" i="1" spc="-100" dirty="0">
                <a:solidFill>
                  <a:srgbClr val="C01F3C"/>
                </a:solidFill>
                <a:latin typeface="+mj-lt"/>
                <a:cs typeface="Lato-BlackItalic"/>
              </a:rPr>
              <a:t> </a:t>
            </a:r>
            <a:r>
              <a:rPr lang="es-CO" sz="1400" b="1" i="1" dirty="0">
                <a:solidFill>
                  <a:srgbClr val="C01F3C"/>
                </a:solidFill>
                <a:latin typeface="+mj-lt"/>
                <a:cs typeface="Lato-BlackItalic"/>
              </a:rPr>
              <a:t>HACER?</a:t>
            </a:r>
            <a:endParaRPr lang="es-CO" sz="1400" dirty="0">
              <a:latin typeface="+mj-lt"/>
              <a:cs typeface="Lato-BlackItalic"/>
            </a:endParaRPr>
          </a:p>
          <a:p>
            <a:pPr marL="12700" marR="8255" algn="just">
              <a:lnSpc>
                <a:spcPts val="1400"/>
              </a:lnSpc>
              <a:spcBef>
                <a:spcPts val="40"/>
              </a:spcBef>
            </a:pPr>
            <a:r>
              <a:rPr lang="es-CO" spc="-105" dirty="0">
                <a:latin typeface="+mj-lt"/>
              </a:rPr>
              <a:t>Es</a:t>
            </a:r>
            <a:r>
              <a:rPr lang="es-CO" spc="-165" dirty="0">
                <a:latin typeface="+mj-lt"/>
              </a:rPr>
              <a:t> </a:t>
            </a:r>
            <a:r>
              <a:rPr lang="es-CO" spc="-70" dirty="0">
                <a:latin typeface="+mj-lt"/>
              </a:rPr>
              <a:t>necesario</a:t>
            </a:r>
            <a:r>
              <a:rPr lang="es-CO" spc="-160" dirty="0">
                <a:latin typeface="+mj-lt"/>
              </a:rPr>
              <a:t> </a:t>
            </a:r>
            <a:r>
              <a:rPr lang="es-CO" spc="-60" dirty="0">
                <a:latin typeface="+mj-lt"/>
              </a:rPr>
              <a:t>evaluar</a:t>
            </a:r>
            <a:r>
              <a:rPr lang="es-CO" spc="-160" dirty="0">
                <a:latin typeface="+mj-lt"/>
              </a:rPr>
              <a:t> </a:t>
            </a:r>
            <a:r>
              <a:rPr lang="es-CO" spc="-60" dirty="0">
                <a:latin typeface="+mj-lt"/>
              </a:rPr>
              <a:t>cuidadosamente</a:t>
            </a:r>
            <a:r>
              <a:rPr lang="es-CO" spc="-160" dirty="0">
                <a:latin typeface="+mj-lt"/>
              </a:rPr>
              <a:t> </a:t>
            </a:r>
            <a:r>
              <a:rPr lang="es-CO" spc="-35" dirty="0">
                <a:latin typeface="+mj-lt"/>
              </a:rPr>
              <a:t>toda</a:t>
            </a:r>
            <a:r>
              <a:rPr lang="es-CO" spc="-160" dirty="0">
                <a:latin typeface="+mj-lt"/>
              </a:rPr>
              <a:t> </a:t>
            </a:r>
            <a:r>
              <a:rPr lang="es-CO" spc="-60" dirty="0">
                <a:latin typeface="+mj-lt"/>
              </a:rPr>
              <a:t>transacción  </a:t>
            </a:r>
            <a:r>
              <a:rPr lang="es-CO" spc="-50" dirty="0">
                <a:latin typeface="+mj-lt"/>
              </a:rPr>
              <a:t>financiera </a:t>
            </a:r>
            <a:r>
              <a:rPr lang="es-CO" spc="-55" dirty="0">
                <a:latin typeface="+mj-lt"/>
              </a:rPr>
              <a:t>en </a:t>
            </a:r>
            <a:r>
              <a:rPr lang="es-CO" spc="-45" dirty="0">
                <a:latin typeface="+mj-lt"/>
              </a:rPr>
              <a:t>la </a:t>
            </a:r>
            <a:r>
              <a:rPr lang="es-CO" spc="-60" dirty="0">
                <a:latin typeface="+mj-lt"/>
              </a:rPr>
              <a:t>cual </a:t>
            </a:r>
            <a:r>
              <a:rPr lang="es-CO" spc="-45" dirty="0">
                <a:latin typeface="+mj-lt"/>
              </a:rPr>
              <a:t>participe</a:t>
            </a:r>
            <a:r>
              <a:rPr lang="es-CO" spc="240" dirty="0">
                <a:latin typeface="+mj-lt"/>
              </a:rPr>
              <a:t> </a:t>
            </a:r>
            <a:r>
              <a:rPr lang="es-CO" spc="-60" dirty="0">
                <a:latin typeface="+mj-lt"/>
              </a:rPr>
              <a:t>Esenttia, </a:t>
            </a:r>
            <a:r>
              <a:rPr lang="es-CO" spc="-85" dirty="0">
                <a:latin typeface="+mj-lt"/>
              </a:rPr>
              <a:t>siendo  </a:t>
            </a:r>
            <a:r>
              <a:rPr lang="es-CO" spc="-70" dirty="0">
                <a:latin typeface="+mj-lt"/>
              </a:rPr>
              <a:t>imperioso realizar </a:t>
            </a:r>
            <a:r>
              <a:rPr lang="es-CO" spc="-75" dirty="0">
                <a:latin typeface="+mj-lt"/>
              </a:rPr>
              <a:t>una </a:t>
            </a:r>
            <a:r>
              <a:rPr lang="es-CO" spc="-85" dirty="0">
                <a:latin typeface="+mj-lt"/>
              </a:rPr>
              <a:t>debida </a:t>
            </a:r>
            <a:r>
              <a:rPr lang="es-CO" spc="-80" dirty="0">
                <a:latin typeface="+mj-lt"/>
              </a:rPr>
              <a:t>diligencia </a:t>
            </a:r>
            <a:r>
              <a:rPr lang="es-CO" spc="-75" dirty="0">
                <a:latin typeface="+mj-lt"/>
              </a:rPr>
              <a:t>sobre </a:t>
            </a:r>
            <a:r>
              <a:rPr lang="es-CO" spc="-65" dirty="0">
                <a:latin typeface="+mj-lt"/>
              </a:rPr>
              <a:t>toda  </a:t>
            </a:r>
            <a:r>
              <a:rPr lang="es-CO" spc="-50" dirty="0">
                <a:latin typeface="+mj-lt"/>
              </a:rPr>
              <a:t>contraparte</a:t>
            </a:r>
            <a:r>
              <a:rPr lang="es-CO" spc="-125" dirty="0">
                <a:latin typeface="+mj-lt"/>
              </a:rPr>
              <a:t> </a:t>
            </a:r>
            <a:r>
              <a:rPr lang="es-CO" spc="-65" dirty="0">
                <a:latin typeface="+mj-lt"/>
              </a:rPr>
              <a:t>para</a:t>
            </a:r>
            <a:r>
              <a:rPr lang="es-CO" spc="-120" dirty="0">
                <a:latin typeface="+mj-lt"/>
              </a:rPr>
              <a:t> </a:t>
            </a:r>
            <a:r>
              <a:rPr lang="es-CO" spc="-70" dirty="0">
                <a:latin typeface="+mj-lt"/>
              </a:rPr>
              <a:t>asegurar</a:t>
            </a:r>
            <a:r>
              <a:rPr lang="es-CO" spc="-120" dirty="0">
                <a:latin typeface="+mj-lt"/>
              </a:rPr>
              <a:t> </a:t>
            </a:r>
            <a:r>
              <a:rPr lang="es-CO" spc="-70" dirty="0">
                <a:latin typeface="+mj-lt"/>
              </a:rPr>
              <a:t>que</a:t>
            </a:r>
            <a:r>
              <a:rPr lang="es-CO" spc="-125" dirty="0">
                <a:latin typeface="+mj-lt"/>
              </a:rPr>
              <a:t> </a:t>
            </a:r>
            <a:r>
              <a:rPr lang="es-CO" spc="-50" dirty="0">
                <a:latin typeface="+mj-lt"/>
              </a:rPr>
              <a:t>no</a:t>
            </a:r>
            <a:r>
              <a:rPr lang="es-CO" spc="-120" dirty="0">
                <a:latin typeface="+mj-lt"/>
              </a:rPr>
              <a:t> </a:t>
            </a:r>
            <a:r>
              <a:rPr lang="es-CO" spc="-50" dirty="0">
                <a:latin typeface="+mj-lt"/>
              </a:rPr>
              <a:t>esté</a:t>
            </a:r>
            <a:r>
              <a:rPr lang="es-CO" spc="-120" dirty="0">
                <a:latin typeface="+mj-lt"/>
              </a:rPr>
              <a:t> </a:t>
            </a:r>
            <a:r>
              <a:rPr lang="es-CO" spc="-60" dirty="0">
                <a:latin typeface="+mj-lt"/>
              </a:rPr>
              <a:t>incluida</a:t>
            </a:r>
            <a:r>
              <a:rPr lang="es-CO" spc="-120" dirty="0">
                <a:latin typeface="+mj-lt"/>
              </a:rPr>
              <a:t> </a:t>
            </a:r>
            <a:r>
              <a:rPr lang="es-CO" spc="-60" dirty="0">
                <a:latin typeface="+mj-lt"/>
              </a:rPr>
              <a:t>en</a:t>
            </a:r>
            <a:r>
              <a:rPr lang="es-CO" spc="-125" dirty="0">
                <a:latin typeface="+mj-lt"/>
              </a:rPr>
              <a:t> </a:t>
            </a:r>
            <a:r>
              <a:rPr lang="es-CO" spc="-45" dirty="0">
                <a:latin typeface="+mj-lt"/>
              </a:rPr>
              <a:t>listas  </a:t>
            </a:r>
            <a:r>
              <a:rPr lang="es-CO" spc="-50" dirty="0">
                <a:latin typeface="+mj-lt"/>
              </a:rPr>
              <a:t>restrictivas</a:t>
            </a:r>
            <a:r>
              <a:rPr lang="es-CO" spc="-150" dirty="0">
                <a:latin typeface="+mj-lt"/>
              </a:rPr>
              <a:t> </a:t>
            </a:r>
            <a:r>
              <a:rPr lang="es-CO" spc="-25" dirty="0">
                <a:latin typeface="+mj-lt"/>
              </a:rPr>
              <a:t>y</a:t>
            </a:r>
            <a:r>
              <a:rPr lang="es-CO" spc="-145" dirty="0">
                <a:latin typeface="+mj-lt"/>
              </a:rPr>
              <a:t> </a:t>
            </a:r>
            <a:r>
              <a:rPr lang="es-CO" spc="-70" dirty="0">
                <a:latin typeface="+mj-lt"/>
              </a:rPr>
              <a:t>que</a:t>
            </a:r>
            <a:r>
              <a:rPr lang="es-CO" spc="-145" dirty="0">
                <a:latin typeface="+mj-lt"/>
              </a:rPr>
              <a:t> </a:t>
            </a:r>
            <a:r>
              <a:rPr lang="es-CO" spc="-50" dirty="0">
                <a:latin typeface="+mj-lt"/>
              </a:rPr>
              <a:t>no</a:t>
            </a:r>
            <a:r>
              <a:rPr lang="es-CO" spc="-145" dirty="0">
                <a:latin typeface="+mj-lt"/>
              </a:rPr>
              <a:t> </a:t>
            </a:r>
            <a:r>
              <a:rPr lang="es-CO" spc="-60" dirty="0">
                <a:latin typeface="+mj-lt"/>
              </a:rPr>
              <a:t>existe</a:t>
            </a:r>
            <a:r>
              <a:rPr lang="es-CO" spc="-145" dirty="0">
                <a:latin typeface="+mj-lt"/>
              </a:rPr>
              <a:t> </a:t>
            </a:r>
            <a:r>
              <a:rPr lang="es-CO" spc="-70" dirty="0">
                <a:latin typeface="+mj-lt"/>
              </a:rPr>
              <a:t>ninguna</a:t>
            </a:r>
            <a:r>
              <a:rPr lang="es-CO" spc="-145" dirty="0">
                <a:latin typeface="+mj-lt"/>
              </a:rPr>
              <a:t> </a:t>
            </a:r>
            <a:r>
              <a:rPr lang="es-CO" spc="-30" dirty="0">
                <a:latin typeface="+mj-lt"/>
              </a:rPr>
              <a:t>otra</a:t>
            </a:r>
            <a:r>
              <a:rPr lang="es-CO" spc="-145" dirty="0">
                <a:latin typeface="+mj-lt"/>
              </a:rPr>
              <a:t> </a:t>
            </a:r>
            <a:r>
              <a:rPr lang="es-CO" spc="-70" dirty="0">
                <a:latin typeface="+mj-lt"/>
              </a:rPr>
              <a:t>señal</a:t>
            </a:r>
            <a:r>
              <a:rPr lang="es-CO" spc="-150" dirty="0">
                <a:latin typeface="+mj-lt"/>
              </a:rPr>
              <a:t> </a:t>
            </a:r>
            <a:r>
              <a:rPr lang="es-CO" spc="-70" dirty="0">
                <a:latin typeface="+mj-lt"/>
              </a:rPr>
              <a:t>de</a:t>
            </a:r>
            <a:r>
              <a:rPr lang="es-CO" spc="-145" dirty="0">
                <a:latin typeface="+mj-lt"/>
              </a:rPr>
              <a:t> </a:t>
            </a:r>
            <a:r>
              <a:rPr lang="es-CO" spc="-65" dirty="0">
                <a:latin typeface="+mj-lt"/>
              </a:rPr>
              <a:t>alerta.</a:t>
            </a:r>
          </a:p>
          <a:p>
            <a:pPr marL="12700" marR="19050" algn="just">
              <a:lnSpc>
                <a:spcPts val="1400"/>
              </a:lnSpc>
              <a:spcBef>
                <a:spcPts val="180"/>
              </a:spcBef>
            </a:pPr>
            <a:endParaRPr lang="es-CO" spc="-20" dirty="0">
              <a:latin typeface="+mj-lt"/>
            </a:endParaRPr>
          </a:p>
          <a:p>
            <a:pPr marL="12700" marR="19050" algn="just">
              <a:lnSpc>
                <a:spcPts val="1400"/>
              </a:lnSpc>
              <a:spcBef>
                <a:spcPts val="180"/>
              </a:spcBef>
            </a:pPr>
            <a:r>
              <a:rPr lang="es-CO" spc="-20" dirty="0">
                <a:latin typeface="+mj-lt"/>
              </a:rPr>
              <a:t>Esenttia </a:t>
            </a:r>
            <a:r>
              <a:rPr lang="es-CO" spc="-50" dirty="0">
                <a:latin typeface="+mj-lt"/>
              </a:rPr>
              <a:t>debe </a:t>
            </a:r>
            <a:r>
              <a:rPr lang="es-CO" spc="-30" dirty="0">
                <a:latin typeface="+mj-lt"/>
              </a:rPr>
              <a:t>acatar </a:t>
            </a:r>
            <a:r>
              <a:rPr lang="es-CO" spc="-35" dirty="0">
                <a:latin typeface="+mj-lt"/>
              </a:rPr>
              <a:t>las </a:t>
            </a:r>
            <a:r>
              <a:rPr lang="es-CO" spc="-45" dirty="0">
                <a:latin typeface="+mj-lt"/>
              </a:rPr>
              <a:t>sanciones </a:t>
            </a:r>
            <a:r>
              <a:rPr lang="es-CO" spc="-25" dirty="0">
                <a:latin typeface="+mj-lt"/>
              </a:rPr>
              <a:t>y restricciones  </a:t>
            </a:r>
            <a:r>
              <a:rPr lang="es-CO" spc="-45" dirty="0">
                <a:latin typeface="+mj-lt"/>
              </a:rPr>
              <a:t>económicas que </a:t>
            </a:r>
            <a:r>
              <a:rPr lang="es-CO" spc="-30" dirty="0">
                <a:latin typeface="+mj-lt"/>
              </a:rPr>
              <a:t>impone la </a:t>
            </a:r>
            <a:r>
              <a:rPr lang="es-CO" spc="-40" dirty="0">
                <a:latin typeface="+mj-lt"/>
              </a:rPr>
              <a:t>Oficina </a:t>
            </a:r>
            <a:r>
              <a:rPr lang="es-CO" spc="-50" dirty="0">
                <a:latin typeface="+mj-lt"/>
              </a:rPr>
              <a:t>de </a:t>
            </a:r>
            <a:r>
              <a:rPr lang="es-CO" spc="-30" dirty="0">
                <a:latin typeface="+mj-lt"/>
              </a:rPr>
              <a:t>Control</a:t>
            </a:r>
            <a:r>
              <a:rPr lang="es-CO" spc="-235" dirty="0">
                <a:latin typeface="+mj-lt"/>
              </a:rPr>
              <a:t> </a:t>
            </a:r>
            <a:r>
              <a:rPr lang="es-CO" spc="-50" dirty="0">
                <a:latin typeface="+mj-lt"/>
              </a:rPr>
              <a:t>de </a:t>
            </a:r>
            <a:r>
              <a:rPr lang="es-CO" spc="-30" dirty="0">
                <a:latin typeface="+mj-lt"/>
              </a:rPr>
              <a:t>Activos Extranjeros </a:t>
            </a:r>
            <a:r>
              <a:rPr lang="es-CO" spc="-120" dirty="0">
                <a:latin typeface="+mj-lt"/>
              </a:rPr>
              <a:t>(OFAC) </a:t>
            </a:r>
            <a:r>
              <a:rPr lang="es-CO" spc="-30" dirty="0">
                <a:latin typeface="+mj-lt"/>
              </a:rPr>
              <a:t>del </a:t>
            </a:r>
            <a:r>
              <a:rPr lang="es-CO" spc="-25" dirty="0">
                <a:latin typeface="+mj-lt"/>
              </a:rPr>
              <a:t>Departamento </a:t>
            </a:r>
            <a:r>
              <a:rPr lang="es-CO" spc="-30" dirty="0">
                <a:latin typeface="+mj-lt"/>
              </a:rPr>
              <a:t>del  </a:t>
            </a:r>
            <a:r>
              <a:rPr lang="es-CO" spc="-45" dirty="0">
                <a:latin typeface="+mj-lt"/>
              </a:rPr>
              <a:t>Tesoro </a:t>
            </a:r>
            <a:r>
              <a:rPr lang="es-CO" spc="-50" dirty="0">
                <a:latin typeface="+mj-lt"/>
              </a:rPr>
              <a:t>de </a:t>
            </a:r>
            <a:r>
              <a:rPr lang="es-CO" spc="-25" dirty="0">
                <a:latin typeface="+mj-lt"/>
              </a:rPr>
              <a:t>los </a:t>
            </a:r>
            <a:r>
              <a:rPr lang="es-CO" spc="-40" dirty="0">
                <a:latin typeface="+mj-lt"/>
              </a:rPr>
              <a:t>Estados </a:t>
            </a:r>
            <a:r>
              <a:rPr lang="es-CO" spc="-45" dirty="0">
                <a:latin typeface="+mj-lt"/>
              </a:rPr>
              <a:t>Unidos, que </a:t>
            </a:r>
            <a:r>
              <a:rPr lang="es-CO" spc="-30" dirty="0">
                <a:latin typeface="+mj-lt"/>
              </a:rPr>
              <a:t>contengan  prohibiciones </a:t>
            </a:r>
            <a:r>
              <a:rPr lang="es-CO" spc="-35" dirty="0">
                <a:latin typeface="+mj-lt"/>
              </a:rPr>
              <a:t>o </a:t>
            </a:r>
            <a:r>
              <a:rPr lang="es-CO" spc="-20" dirty="0">
                <a:latin typeface="+mj-lt"/>
              </a:rPr>
              <a:t>limitaciones </a:t>
            </a:r>
            <a:r>
              <a:rPr lang="es-CO" spc="-70" dirty="0">
                <a:latin typeface="+mj-lt"/>
              </a:rPr>
              <a:t>a </a:t>
            </a:r>
            <a:r>
              <a:rPr lang="es-CO" spc="-45" dirty="0">
                <a:latin typeface="+mj-lt"/>
              </a:rPr>
              <a:t>negocios </a:t>
            </a:r>
            <a:r>
              <a:rPr lang="es-CO" spc="-25" dirty="0">
                <a:latin typeface="+mj-lt"/>
              </a:rPr>
              <a:t>y  </a:t>
            </a:r>
            <a:r>
              <a:rPr lang="es-CO" spc="-35" dirty="0">
                <a:latin typeface="+mj-lt"/>
              </a:rPr>
              <a:t>transacciones </a:t>
            </a:r>
            <a:r>
              <a:rPr lang="es-CO" spc="-45" dirty="0">
                <a:latin typeface="+mj-lt"/>
              </a:rPr>
              <a:t>con </a:t>
            </a:r>
            <a:r>
              <a:rPr lang="es-CO" spc="-20" dirty="0">
                <a:latin typeface="+mj-lt"/>
              </a:rPr>
              <a:t>ciertos </a:t>
            </a:r>
            <a:r>
              <a:rPr lang="es-CO" spc="-55" dirty="0">
                <a:latin typeface="+mj-lt"/>
              </a:rPr>
              <a:t>países, </a:t>
            </a:r>
            <a:r>
              <a:rPr lang="es-CO" spc="-30" dirty="0">
                <a:latin typeface="+mj-lt"/>
              </a:rPr>
              <a:t>incluyendo  </a:t>
            </a:r>
            <a:r>
              <a:rPr lang="es-CO" spc="-40" dirty="0">
                <a:latin typeface="+mj-lt"/>
              </a:rPr>
              <a:t>personas </a:t>
            </a:r>
            <a:r>
              <a:rPr lang="es-CO" spc="-25" dirty="0">
                <a:latin typeface="+mj-lt"/>
              </a:rPr>
              <a:t>y </a:t>
            </a:r>
            <a:r>
              <a:rPr lang="es-CO" spc="-35" dirty="0">
                <a:latin typeface="+mj-lt"/>
              </a:rPr>
              <a:t>entidades, </a:t>
            </a:r>
            <a:r>
              <a:rPr lang="es-CO" spc="-20" dirty="0">
                <a:latin typeface="+mj-lt"/>
              </a:rPr>
              <a:t>por </a:t>
            </a:r>
            <a:r>
              <a:rPr lang="es-CO" spc="10" dirty="0">
                <a:latin typeface="+mj-lt"/>
              </a:rPr>
              <a:t>tanto </a:t>
            </a:r>
            <a:r>
              <a:rPr lang="es-CO" spc="-40" dirty="0">
                <a:latin typeface="+mj-lt"/>
              </a:rPr>
              <a:t>su </a:t>
            </a:r>
            <a:r>
              <a:rPr lang="es-CO" spc="-30" dirty="0">
                <a:latin typeface="+mj-lt"/>
              </a:rPr>
              <a:t>análisis </a:t>
            </a:r>
            <a:r>
              <a:rPr lang="es-CO" spc="-55" dirty="0">
                <a:latin typeface="+mj-lt"/>
              </a:rPr>
              <a:t>es  </a:t>
            </a:r>
            <a:r>
              <a:rPr lang="es-CO" spc="-35" dirty="0">
                <a:latin typeface="+mj-lt"/>
              </a:rPr>
              <a:t>indispensable </a:t>
            </a:r>
            <a:r>
              <a:rPr lang="es-CO" spc="-25" dirty="0">
                <a:latin typeface="+mj-lt"/>
              </a:rPr>
              <a:t>antes </a:t>
            </a:r>
            <a:r>
              <a:rPr lang="es-CO" spc="-50" dirty="0">
                <a:latin typeface="+mj-lt"/>
              </a:rPr>
              <a:t>de </a:t>
            </a:r>
            <a:r>
              <a:rPr lang="es-CO" spc="-35" dirty="0">
                <a:latin typeface="+mj-lt"/>
              </a:rPr>
              <a:t>proceder </a:t>
            </a:r>
            <a:r>
              <a:rPr lang="es-CO" spc="-70" dirty="0">
                <a:latin typeface="+mj-lt"/>
              </a:rPr>
              <a:t>a </a:t>
            </a:r>
            <a:r>
              <a:rPr lang="es-CO" spc="-30" dirty="0">
                <a:latin typeface="+mj-lt"/>
              </a:rPr>
              <a:t>realizar un  </a:t>
            </a:r>
            <a:r>
              <a:rPr lang="es-CO" spc="-45" dirty="0">
                <a:latin typeface="+mj-lt"/>
              </a:rPr>
              <a:t>acuerdo.</a:t>
            </a:r>
            <a:endParaRPr lang="es-CO" dirty="0">
              <a:latin typeface="+mj-lt"/>
            </a:endParaRPr>
          </a:p>
          <a:p>
            <a:pPr marL="12700" marR="19050" algn="just">
              <a:lnSpc>
                <a:spcPts val="1400"/>
              </a:lnSpc>
              <a:spcBef>
                <a:spcPts val="1400"/>
              </a:spcBef>
            </a:pPr>
            <a:r>
              <a:rPr lang="es-CO" spc="-55" dirty="0">
                <a:latin typeface="+mj-lt"/>
              </a:rPr>
              <a:t>Para </a:t>
            </a:r>
            <a:r>
              <a:rPr lang="es-CO" spc="-30" dirty="0">
                <a:latin typeface="+mj-lt"/>
              </a:rPr>
              <a:t>el </a:t>
            </a:r>
            <a:r>
              <a:rPr lang="es-CO" spc="-25" dirty="0">
                <a:latin typeface="+mj-lt"/>
              </a:rPr>
              <a:t>efecto, </a:t>
            </a:r>
            <a:r>
              <a:rPr lang="es-CO" spc="-50" dirty="0">
                <a:latin typeface="+mj-lt"/>
              </a:rPr>
              <a:t>debe </a:t>
            </a:r>
            <a:r>
              <a:rPr lang="es-CO" spc="-20" dirty="0">
                <a:latin typeface="+mj-lt"/>
              </a:rPr>
              <a:t>consultar </a:t>
            </a:r>
            <a:r>
              <a:rPr lang="es-CO" spc="-30" dirty="0">
                <a:latin typeface="+mj-lt"/>
              </a:rPr>
              <a:t>la </a:t>
            </a:r>
            <a:r>
              <a:rPr lang="es-CO" spc="-15" dirty="0">
                <a:latin typeface="+mj-lt"/>
              </a:rPr>
              <a:t>normatividad </a:t>
            </a:r>
            <a:r>
              <a:rPr lang="es-CO" spc="-50" dirty="0">
                <a:latin typeface="+mj-lt"/>
              </a:rPr>
              <a:t>de  </a:t>
            </a:r>
            <a:r>
              <a:rPr lang="es-CO" spc="-30" dirty="0">
                <a:latin typeface="+mj-lt"/>
              </a:rPr>
              <a:t>Esenttia </a:t>
            </a:r>
            <a:r>
              <a:rPr lang="es-CO" spc="-35" dirty="0">
                <a:latin typeface="+mj-lt"/>
              </a:rPr>
              <a:t>sobre </a:t>
            </a:r>
            <a:r>
              <a:rPr lang="es-CO" spc="-40" dirty="0">
                <a:latin typeface="+mj-lt"/>
              </a:rPr>
              <a:t>lavado </a:t>
            </a:r>
            <a:r>
              <a:rPr lang="es-CO" spc="-50" dirty="0">
                <a:latin typeface="+mj-lt"/>
              </a:rPr>
              <a:t>de </a:t>
            </a:r>
            <a:r>
              <a:rPr lang="es-CO" spc="-30" dirty="0">
                <a:latin typeface="+mj-lt"/>
              </a:rPr>
              <a:t>activos, financiación del  </a:t>
            </a:r>
            <a:r>
              <a:rPr lang="es-CO" spc="-5" dirty="0">
                <a:latin typeface="+mj-lt"/>
              </a:rPr>
              <a:t>terrorismo </a:t>
            </a:r>
            <a:r>
              <a:rPr lang="es-CO" spc="-25" dirty="0">
                <a:latin typeface="+mj-lt"/>
              </a:rPr>
              <a:t>y </a:t>
            </a:r>
            <a:r>
              <a:rPr lang="es-CO" spc="-40" dirty="0">
                <a:latin typeface="+mj-lt"/>
              </a:rPr>
              <a:t>debida</a:t>
            </a:r>
            <a:r>
              <a:rPr lang="es-CO" spc="-185" dirty="0">
                <a:latin typeface="+mj-lt"/>
              </a:rPr>
              <a:t> </a:t>
            </a:r>
            <a:r>
              <a:rPr lang="es-CO" spc="-35" dirty="0">
                <a:latin typeface="+mj-lt"/>
              </a:rPr>
              <a:t>diligencia.</a:t>
            </a:r>
            <a:endParaRPr lang="es-CO" dirty="0">
              <a:latin typeface="+mj-lt"/>
            </a:endParaRPr>
          </a:p>
          <a:p>
            <a:pPr marL="13335" marR="856615" lvl="0" indent="0" algn="l" defTabSz="914400" rtl="0" eaLnBrk="1" fontAlgn="auto" latinLnBrk="0" hangingPunct="1">
              <a:lnSpc>
                <a:spcPct val="75300"/>
              </a:lnSpc>
              <a:spcBef>
                <a:spcPts val="5"/>
              </a:spcBef>
              <a:spcAft>
                <a:spcPts val="0"/>
              </a:spcAft>
              <a:buClrTx/>
              <a:buSzTx/>
              <a:buFontTx/>
              <a:buNone/>
              <a:tabLst/>
              <a:defRPr/>
            </a:pPr>
            <a:endParaRPr lang="es-CO" sz="2200" b="1" kern="1200" spc="-10" dirty="0">
              <a:solidFill>
                <a:srgbClr val="801327"/>
              </a:solidFill>
              <a:latin typeface="+mj-lt"/>
              <a:cs typeface="Lato-Black"/>
            </a:endParaRPr>
          </a:p>
          <a:p>
            <a:pPr marL="13335" marR="856615" lvl="0" indent="0" algn="l" defTabSz="914400" rtl="0" eaLnBrk="1" fontAlgn="auto" latinLnBrk="0" hangingPunct="1">
              <a:lnSpc>
                <a:spcPct val="75300"/>
              </a:lnSpc>
              <a:spcBef>
                <a:spcPts val="5"/>
              </a:spcBef>
              <a:spcAft>
                <a:spcPts val="0"/>
              </a:spcAft>
              <a:buClrTx/>
              <a:buSzTx/>
              <a:buFontTx/>
              <a:buNone/>
              <a:tabLst/>
              <a:defRPr/>
            </a:pPr>
            <a:r>
              <a:rPr lang="es-CO" sz="2200" b="1" kern="1200" spc="-10" dirty="0">
                <a:solidFill>
                  <a:srgbClr val="801327"/>
                </a:solidFill>
                <a:latin typeface="+mj-lt"/>
                <a:cs typeface="Lato-Black"/>
              </a:rPr>
              <a:t>Regalos,</a:t>
            </a:r>
            <a:r>
              <a:rPr lang="es-CO" sz="2200" b="1" kern="1200" spc="-85" dirty="0">
                <a:solidFill>
                  <a:srgbClr val="801327"/>
                </a:solidFill>
                <a:latin typeface="+mj-lt"/>
                <a:cs typeface="Lato-Black"/>
              </a:rPr>
              <a:t> a</a:t>
            </a:r>
            <a:r>
              <a:rPr lang="es-CO" sz="2200" b="1" kern="1200" spc="-5" dirty="0">
                <a:solidFill>
                  <a:srgbClr val="801327"/>
                </a:solidFill>
                <a:latin typeface="+mj-lt"/>
                <a:cs typeface="Lato-Black"/>
              </a:rPr>
              <a:t>tenciones  </a:t>
            </a:r>
            <a:r>
              <a:rPr lang="es-CO" sz="2200" b="1" kern="1200" dirty="0">
                <a:solidFill>
                  <a:srgbClr val="C01F3C"/>
                </a:solidFill>
                <a:latin typeface="+mj-lt"/>
                <a:cs typeface="Lato-Black"/>
              </a:rPr>
              <a:t>y</a:t>
            </a:r>
            <a:r>
              <a:rPr lang="es-CO" sz="2200" b="1" kern="1200" spc="-70" dirty="0">
                <a:solidFill>
                  <a:srgbClr val="C01F3C"/>
                </a:solidFill>
                <a:latin typeface="+mj-lt"/>
                <a:cs typeface="Lato-Black"/>
              </a:rPr>
              <a:t> </a:t>
            </a:r>
            <a:r>
              <a:rPr lang="es-CO" sz="2200" b="1" kern="1200" dirty="0">
                <a:solidFill>
                  <a:srgbClr val="C01F3C"/>
                </a:solidFill>
                <a:latin typeface="+mj-lt"/>
                <a:cs typeface="Lato-Black"/>
              </a:rPr>
              <a:t>hospitalidades</a:t>
            </a:r>
            <a:endParaRPr lang="es-CO" sz="2200" kern="1200" dirty="0">
              <a:solidFill>
                <a:prstClr val="black"/>
              </a:solidFill>
              <a:latin typeface="+mj-lt"/>
              <a:cs typeface="Lato-Black"/>
            </a:endParaRPr>
          </a:p>
          <a:p>
            <a:pPr marL="12700" marR="5080" lvl="0" indent="0" algn="just" defTabSz="914400" rtl="0" eaLnBrk="1" fontAlgn="auto" latinLnBrk="0" hangingPunct="1">
              <a:lnSpc>
                <a:spcPts val="1400"/>
              </a:lnSpc>
              <a:spcBef>
                <a:spcPts val="970"/>
              </a:spcBef>
              <a:spcAft>
                <a:spcPts val="0"/>
              </a:spcAft>
              <a:buClrTx/>
              <a:buSzTx/>
              <a:buFontTx/>
              <a:buNone/>
              <a:tabLst/>
              <a:defRPr/>
            </a:pPr>
            <a:r>
              <a:rPr lang="es-CO" kern="1200" spc="-70" dirty="0">
                <a:latin typeface="+mj-lt"/>
              </a:rPr>
              <a:t>Los </a:t>
            </a:r>
            <a:r>
              <a:rPr lang="es-CO" kern="1200" spc="-40" dirty="0">
                <a:latin typeface="+mj-lt"/>
              </a:rPr>
              <a:t>trabajadores </a:t>
            </a:r>
            <a:r>
              <a:rPr lang="es-CO" kern="1200" spc="-55" dirty="0">
                <a:latin typeface="+mj-lt"/>
              </a:rPr>
              <a:t>de </a:t>
            </a:r>
            <a:r>
              <a:rPr lang="es-CO" kern="1200" spc="-35" dirty="0">
                <a:latin typeface="+mj-lt"/>
              </a:rPr>
              <a:t>Esenttia </a:t>
            </a:r>
            <a:r>
              <a:rPr lang="es-CO" kern="1200" spc="-40" dirty="0">
                <a:latin typeface="+mj-lt"/>
              </a:rPr>
              <a:t>no </a:t>
            </a:r>
            <a:r>
              <a:rPr lang="es-CO" kern="1200" spc="-35" dirty="0">
                <a:latin typeface="+mj-lt"/>
              </a:rPr>
              <a:t>están </a:t>
            </a:r>
            <a:r>
              <a:rPr lang="es-CO" kern="1200" spc="-40" dirty="0">
                <a:latin typeface="+mj-lt"/>
              </a:rPr>
              <a:t>autorizados  </a:t>
            </a:r>
            <a:r>
              <a:rPr lang="es-CO" kern="1200" spc="-50" dirty="0">
                <a:latin typeface="+mj-lt"/>
              </a:rPr>
              <a:t>para dar, </a:t>
            </a:r>
            <a:r>
              <a:rPr lang="es-CO" kern="1200" spc="-40" dirty="0">
                <a:latin typeface="+mj-lt"/>
              </a:rPr>
              <a:t>ofrecer, </a:t>
            </a:r>
            <a:r>
              <a:rPr lang="es-CO" kern="1200" spc="-50" dirty="0">
                <a:latin typeface="+mj-lt"/>
              </a:rPr>
              <a:t>exigir, </a:t>
            </a:r>
            <a:r>
              <a:rPr lang="es-CO" kern="1200" spc="-30" dirty="0">
                <a:latin typeface="+mj-lt"/>
              </a:rPr>
              <a:t>solicitar </a:t>
            </a:r>
            <a:r>
              <a:rPr lang="es-CO" kern="1200" spc="-35" dirty="0">
                <a:latin typeface="+mj-lt"/>
              </a:rPr>
              <a:t>o </a:t>
            </a:r>
            <a:r>
              <a:rPr lang="es-CO" kern="1200" spc="-45" dirty="0">
                <a:latin typeface="+mj-lt"/>
              </a:rPr>
              <a:t>aceptar </a:t>
            </a:r>
            <a:r>
              <a:rPr lang="es-CO" kern="1200" spc="-55" dirty="0">
                <a:latin typeface="+mj-lt"/>
              </a:rPr>
              <a:t>regalos,  </a:t>
            </a:r>
            <a:r>
              <a:rPr lang="es-CO" kern="1200" spc="-50" dirty="0">
                <a:latin typeface="+mj-lt"/>
              </a:rPr>
              <a:t>atenciones, cortesías, </a:t>
            </a:r>
            <a:r>
              <a:rPr lang="es-CO" kern="1200" spc="-55" dirty="0">
                <a:latin typeface="+mj-lt"/>
              </a:rPr>
              <a:t>comidas, </a:t>
            </a:r>
            <a:r>
              <a:rPr lang="es-CO" kern="1200" spc="-50" dirty="0">
                <a:latin typeface="+mj-lt"/>
              </a:rPr>
              <a:t>viajes </a:t>
            </a:r>
            <a:r>
              <a:rPr lang="es-CO" kern="1200" spc="-35" dirty="0">
                <a:latin typeface="+mj-lt"/>
              </a:rPr>
              <a:t>u </a:t>
            </a:r>
            <a:r>
              <a:rPr lang="es-CO" kern="1200" spc="-20" dirty="0">
                <a:latin typeface="+mj-lt"/>
              </a:rPr>
              <a:t>otros  </a:t>
            </a:r>
            <a:r>
              <a:rPr lang="es-CO" kern="1200" spc="-45" dirty="0">
                <a:latin typeface="+mj-lt"/>
              </a:rPr>
              <a:t>beneficios </a:t>
            </a:r>
            <a:r>
              <a:rPr lang="es-CO" kern="1200" spc="-30" dirty="0">
                <a:latin typeface="+mj-lt"/>
              </a:rPr>
              <a:t>fuera </a:t>
            </a:r>
            <a:r>
              <a:rPr lang="es-CO" kern="1200" spc="-55" dirty="0">
                <a:latin typeface="+mj-lt"/>
              </a:rPr>
              <a:t>de </a:t>
            </a:r>
            <a:r>
              <a:rPr lang="es-CO" kern="1200" spc="-35" dirty="0">
                <a:latin typeface="+mj-lt"/>
              </a:rPr>
              <a:t>los parámetros definidos </a:t>
            </a:r>
            <a:r>
              <a:rPr lang="es-CO" kern="1200" spc="-50" dirty="0">
                <a:latin typeface="+mj-lt"/>
              </a:rPr>
              <a:t>en </a:t>
            </a:r>
            <a:r>
              <a:rPr lang="es-CO" kern="1200" spc="-45" dirty="0">
                <a:latin typeface="+mj-lt"/>
              </a:rPr>
              <a:t>la  </a:t>
            </a:r>
            <a:r>
              <a:rPr lang="es-CO" kern="1200" spc="-30" dirty="0">
                <a:latin typeface="+mj-lt"/>
              </a:rPr>
              <a:t>normatividad </a:t>
            </a:r>
            <a:r>
              <a:rPr lang="es-CO" kern="1200" spc="-35" dirty="0">
                <a:latin typeface="+mj-lt"/>
              </a:rPr>
              <a:t>interna. </a:t>
            </a:r>
            <a:r>
              <a:rPr lang="es-CO" kern="1200" spc="-55" dirty="0">
                <a:latin typeface="+mj-lt"/>
              </a:rPr>
              <a:t>Esta </a:t>
            </a:r>
            <a:r>
              <a:rPr lang="es-CO" kern="1200" spc="-40" dirty="0">
                <a:latin typeface="+mj-lt"/>
              </a:rPr>
              <a:t>prohibición </a:t>
            </a:r>
            <a:r>
              <a:rPr lang="es-CO" kern="1200" spc="-60" dirty="0">
                <a:latin typeface="+mj-lt"/>
              </a:rPr>
              <a:t>se </a:t>
            </a:r>
            <a:r>
              <a:rPr lang="es-CO" kern="1200" spc="-40" dirty="0">
                <a:latin typeface="+mj-lt"/>
              </a:rPr>
              <a:t>extiende </a:t>
            </a:r>
            <a:r>
              <a:rPr lang="es-CO" kern="1200" spc="-70" dirty="0">
                <a:latin typeface="+mj-lt"/>
              </a:rPr>
              <a:t>a  </a:t>
            </a:r>
            <a:r>
              <a:rPr lang="es-CO" kern="1200" spc="-35" dirty="0">
                <a:latin typeface="+mj-lt"/>
              </a:rPr>
              <a:t>los miembros </a:t>
            </a:r>
            <a:r>
              <a:rPr lang="es-CO" kern="1200" spc="-55" dirty="0">
                <a:latin typeface="+mj-lt"/>
              </a:rPr>
              <a:t>de </a:t>
            </a:r>
            <a:r>
              <a:rPr lang="es-CO" kern="1200" spc="-40" dirty="0">
                <a:latin typeface="+mj-lt"/>
              </a:rPr>
              <a:t>la </a:t>
            </a:r>
            <a:r>
              <a:rPr lang="es-CO" kern="1200" spc="-25" dirty="0">
                <a:latin typeface="+mj-lt"/>
              </a:rPr>
              <a:t>familia </a:t>
            </a:r>
            <a:r>
              <a:rPr lang="es-CO" kern="1200" spc="-40" dirty="0">
                <a:latin typeface="+mj-lt"/>
              </a:rPr>
              <a:t>del </a:t>
            </a:r>
            <a:r>
              <a:rPr lang="es-CO" kern="1200" spc="-35" dirty="0">
                <a:latin typeface="+mj-lt"/>
              </a:rPr>
              <a:t>trabajador </a:t>
            </a:r>
            <a:r>
              <a:rPr lang="es-CO" kern="1200" spc="-25" dirty="0">
                <a:latin typeface="+mj-lt"/>
              </a:rPr>
              <a:t>y  </a:t>
            </a:r>
            <a:r>
              <a:rPr lang="es-CO" kern="1200" spc="-35" dirty="0">
                <a:latin typeface="+mj-lt"/>
              </a:rPr>
              <a:t>contrapartes.</a:t>
            </a:r>
            <a:r>
              <a:rPr lang="es-CO" kern="1200" spc="-100" dirty="0">
                <a:latin typeface="+mj-lt"/>
              </a:rPr>
              <a:t> </a:t>
            </a:r>
            <a:r>
              <a:rPr lang="es-CO" kern="1200" spc="-50" dirty="0">
                <a:latin typeface="+mj-lt"/>
              </a:rPr>
              <a:t>Por</a:t>
            </a:r>
            <a:r>
              <a:rPr lang="es-CO" kern="1200" spc="-100" dirty="0">
                <a:latin typeface="+mj-lt"/>
              </a:rPr>
              <a:t> </a:t>
            </a:r>
            <a:r>
              <a:rPr lang="es-CO" kern="1200" spc="-15" dirty="0">
                <a:latin typeface="+mj-lt"/>
              </a:rPr>
              <a:t>tanto,</a:t>
            </a:r>
            <a:r>
              <a:rPr lang="es-CO" kern="1200" spc="-100" dirty="0">
                <a:latin typeface="+mj-lt"/>
              </a:rPr>
              <a:t> </a:t>
            </a:r>
            <a:r>
              <a:rPr lang="es-CO" kern="1200" spc="-60" dirty="0">
                <a:latin typeface="+mj-lt"/>
              </a:rPr>
              <a:t>es</a:t>
            </a:r>
            <a:r>
              <a:rPr lang="es-CO" kern="1200" spc="-95" dirty="0">
                <a:latin typeface="+mj-lt"/>
              </a:rPr>
              <a:t> </a:t>
            </a:r>
            <a:r>
              <a:rPr lang="es-CO" kern="1200" spc="-35" dirty="0">
                <a:latin typeface="+mj-lt"/>
              </a:rPr>
              <a:t>un</a:t>
            </a:r>
            <a:r>
              <a:rPr lang="es-CO" kern="1200" spc="-100" dirty="0">
                <a:latin typeface="+mj-lt"/>
              </a:rPr>
              <a:t> </a:t>
            </a:r>
            <a:r>
              <a:rPr lang="es-CO" kern="1200" spc="-50" dirty="0">
                <a:latin typeface="+mj-lt"/>
              </a:rPr>
              <a:t>deber</a:t>
            </a:r>
            <a:r>
              <a:rPr lang="es-CO" kern="1200" spc="-100" dirty="0">
                <a:latin typeface="+mj-lt"/>
              </a:rPr>
              <a:t> </a:t>
            </a:r>
            <a:r>
              <a:rPr lang="es-CO" kern="1200" spc="-55" dirty="0">
                <a:latin typeface="+mj-lt"/>
              </a:rPr>
              <a:t>conocer</a:t>
            </a:r>
            <a:r>
              <a:rPr lang="es-CO" kern="1200" spc="-95" dirty="0">
                <a:latin typeface="+mj-lt"/>
              </a:rPr>
              <a:t> </a:t>
            </a:r>
            <a:r>
              <a:rPr lang="es-CO" kern="1200" spc="-25" dirty="0">
                <a:latin typeface="+mj-lt"/>
              </a:rPr>
              <a:t>y</a:t>
            </a:r>
            <a:r>
              <a:rPr lang="es-CO" kern="1200" spc="-100" dirty="0">
                <a:latin typeface="+mj-lt"/>
              </a:rPr>
              <a:t> </a:t>
            </a:r>
            <a:r>
              <a:rPr lang="es-CO" kern="1200" spc="-50" dirty="0">
                <a:latin typeface="+mj-lt"/>
              </a:rPr>
              <a:t>aplicar  </a:t>
            </a:r>
            <a:r>
              <a:rPr lang="es-CO" kern="1200" spc="-45" dirty="0">
                <a:latin typeface="+mj-lt"/>
              </a:rPr>
              <a:t>las </a:t>
            </a:r>
            <a:r>
              <a:rPr lang="es-CO" kern="1200" spc="-50" dirty="0">
                <a:latin typeface="+mj-lt"/>
              </a:rPr>
              <a:t>disposiciones</a:t>
            </a:r>
            <a:r>
              <a:rPr lang="es-CO" kern="1200" spc="-150" dirty="0">
                <a:latin typeface="+mj-lt"/>
              </a:rPr>
              <a:t> </a:t>
            </a:r>
            <a:r>
              <a:rPr lang="es-CO" kern="1200" spc="-45" dirty="0">
                <a:latin typeface="+mj-lt"/>
              </a:rPr>
              <a:t>correspondientes.</a:t>
            </a:r>
            <a:endParaRPr lang="es-CO" kern="1200" dirty="0">
              <a:solidFill>
                <a:prstClr val="black"/>
              </a:solidFill>
              <a:latin typeface="+mj-lt"/>
            </a:endParaRPr>
          </a:p>
          <a:p>
            <a:pPr marL="12700" marR="5080" algn="just">
              <a:lnSpc>
                <a:spcPts val="1400"/>
              </a:lnSpc>
              <a:spcBef>
                <a:spcPts val="1405"/>
              </a:spcBef>
            </a:pPr>
            <a:r>
              <a:rPr lang="es-CO" spc="-35" dirty="0">
                <a:latin typeface="+mj-lt"/>
              </a:rPr>
              <a:t>Esenttia </a:t>
            </a:r>
            <a:r>
              <a:rPr lang="es-CO" spc="-60" dirty="0">
                <a:latin typeface="+mj-lt"/>
              </a:rPr>
              <a:t>reconoce </a:t>
            </a:r>
            <a:r>
              <a:rPr lang="es-CO" spc="-55" dirty="0">
                <a:latin typeface="+mj-lt"/>
              </a:rPr>
              <a:t>que pueden </a:t>
            </a:r>
            <a:r>
              <a:rPr lang="es-CO" spc="-50" dirty="0">
                <a:latin typeface="+mj-lt"/>
              </a:rPr>
              <a:t>darse </a:t>
            </a:r>
            <a:r>
              <a:rPr lang="es-CO" spc="-45" dirty="0">
                <a:latin typeface="+mj-lt"/>
              </a:rPr>
              <a:t>situaciones </a:t>
            </a:r>
            <a:r>
              <a:rPr lang="es-CO" spc="-60" dirty="0">
                <a:latin typeface="+mj-lt"/>
              </a:rPr>
              <a:t>en  </a:t>
            </a:r>
            <a:r>
              <a:rPr lang="es-CO" spc="-45" dirty="0">
                <a:latin typeface="+mj-lt"/>
              </a:rPr>
              <a:t>las </a:t>
            </a:r>
            <a:r>
              <a:rPr lang="es-CO" spc="-55" dirty="0">
                <a:latin typeface="+mj-lt"/>
              </a:rPr>
              <a:t>que </a:t>
            </a:r>
            <a:r>
              <a:rPr lang="es-CO" spc="-25" dirty="0">
                <a:latin typeface="+mj-lt"/>
              </a:rPr>
              <a:t>culturalmente </a:t>
            </a:r>
            <a:r>
              <a:rPr lang="es-CO" spc="-60" dirty="0">
                <a:latin typeface="+mj-lt"/>
              </a:rPr>
              <a:t>es </a:t>
            </a:r>
            <a:r>
              <a:rPr lang="es-CO" spc="-65" dirty="0">
                <a:latin typeface="+mj-lt"/>
              </a:rPr>
              <a:t>adecuado </a:t>
            </a:r>
            <a:r>
              <a:rPr lang="es-CO" spc="-45" dirty="0">
                <a:latin typeface="+mj-lt"/>
              </a:rPr>
              <a:t>aceptar </a:t>
            </a:r>
            <a:r>
              <a:rPr lang="es-CO" spc="-35" dirty="0">
                <a:latin typeface="+mj-lt"/>
              </a:rPr>
              <a:t>o </a:t>
            </a:r>
            <a:r>
              <a:rPr lang="es-CO" spc="-45" dirty="0">
                <a:latin typeface="+mj-lt"/>
              </a:rPr>
              <a:t>dar  </a:t>
            </a:r>
            <a:r>
              <a:rPr lang="es-CO" spc="-50" dirty="0">
                <a:latin typeface="+mj-lt"/>
              </a:rPr>
              <a:t>regalos</a:t>
            </a:r>
            <a:r>
              <a:rPr lang="es-CO" spc="-125" dirty="0">
                <a:latin typeface="+mj-lt"/>
              </a:rPr>
              <a:t> </a:t>
            </a:r>
            <a:r>
              <a:rPr lang="es-CO" spc="-35" dirty="0">
                <a:latin typeface="+mj-lt"/>
              </a:rPr>
              <a:t>u</a:t>
            </a:r>
            <a:r>
              <a:rPr lang="es-CO" spc="-120" dirty="0">
                <a:latin typeface="+mj-lt"/>
              </a:rPr>
              <a:t> </a:t>
            </a:r>
            <a:r>
              <a:rPr lang="es-CO" spc="-20" dirty="0">
                <a:latin typeface="+mj-lt"/>
              </a:rPr>
              <a:t>otras</a:t>
            </a:r>
            <a:r>
              <a:rPr lang="es-CO" spc="-120" dirty="0">
                <a:latin typeface="+mj-lt"/>
              </a:rPr>
              <a:t> </a:t>
            </a:r>
            <a:r>
              <a:rPr lang="es-CO" spc="-25" dirty="0">
                <a:latin typeface="+mj-lt"/>
              </a:rPr>
              <a:t>formas</a:t>
            </a:r>
            <a:r>
              <a:rPr lang="es-CO" spc="-120" dirty="0">
                <a:latin typeface="+mj-lt"/>
              </a:rPr>
              <a:t> </a:t>
            </a:r>
            <a:r>
              <a:rPr lang="es-CO" spc="-55" dirty="0">
                <a:latin typeface="+mj-lt"/>
              </a:rPr>
              <a:t>de</a:t>
            </a:r>
            <a:r>
              <a:rPr lang="es-CO" spc="-125" dirty="0">
                <a:latin typeface="+mj-lt"/>
              </a:rPr>
              <a:t> </a:t>
            </a:r>
            <a:r>
              <a:rPr lang="es-CO" spc="-45" dirty="0">
                <a:latin typeface="+mj-lt"/>
              </a:rPr>
              <a:t>atenciones</a:t>
            </a:r>
            <a:r>
              <a:rPr lang="es-CO" spc="-120" dirty="0">
                <a:latin typeface="+mj-lt"/>
              </a:rPr>
              <a:t> </a:t>
            </a:r>
            <a:r>
              <a:rPr lang="es-CO" spc="-55" dirty="0">
                <a:latin typeface="+mj-lt"/>
              </a:rPr>
              <a:t>de</a:t>
            </a:r>
            <a:r>
              <a:rPr lang="es-CO" spc="-120" dirty="0">
                <a:latin typeface="+mj-lt"/>
              </a:rPr>
              <a:t> </a:t>
            </a:r>
            <a:r>
              <a:rPr lang="es-CO" spc="-35" dirty="0">
                <a:latin typeface="+mj-lt"/>
              </a:rPr>
              <a:t>o</a:t>
            </a:r>
            <a:r>
              <a:rPr lang="es-CO" spc="-120" dirty="0">
                <a:latin typeface="+mj-lt"/>
              </a:rPr>
              <a:t> </a:t>
            </a:r>
            <a:r>
              <a:rPr lang="es-CO" spc="-70" dirty="0">
                <a:latin typeface="+mj-lt"/>
              </a:rPr>
              <a:t>a</a:t>
            </a:r>
            <a:r>
              <a:rPr lang="es-CO" spc="-125" dirty="0">
                <a:latin typeface="+mj-lt"/>
              </a:rPr>
              <a:t> </a:t>
            </a:r>
            <a:r>
              <a:rPr lang="es-CO" spc="-35" dirty="0">
                <a:latin typeface="+mj-lt"/>
              </a:rPr>
              <a:t>un</a:t>
            </a:r>
            <a:r>
              <a:rPr lang="es-CO" spc="-120" dirty="0">
                <a:latin typeface="+mj-lt"/>
              </a:rPr>
              <a:t> </a:t>
            </a:r>
            <a:r>
              <a:rPr lang="es-CO" spc="-35" dirty="0">
                <a:latin typeface="+mj-lt"/>
              </a:rPr>
              <a:t>cliente  o </a:t>
            </a:r>
            <a:r>
              <a:rPr lang="es-CO" spc="-50" dirty="0">
                <a:latin typeface="+mj-lt"/>
              </a:rPr>
              <a:t>proveedor. </a:t>
            </a:r>
            <a:r>
              <a:rPr lang="es-CO" spc="-70" dirty="0">
                <a:latin typeface="+mj-lt"/>
              </a:rPr>
              <a:t>Sin </a:t>
            </a:r>
            <a:r>
              <a:rPr lang="es-CO" spc="-50" dirty="0">
                <a:latin typeface="+mj-lt"/>
              </a:rPr>
              <a:t>embargo, </a:t>
            </a:r>
            <a:r>
              <a:rPr lang="es-CO" spc="-35" dirty="0">
                <a:latin typeface="+mj-lt"/>
              </a:rPr>
              <a:t>esta </a:t>
            </a:r>
            <a:r>
              <a:rPr lang="es-CO" spc="-45" dirty="0">
                <a:latin typeface="+mj-lt"/>
              </a:rPr>
              <a:t>práctica </a:t>
            </a:r>
            <a:r>
              <a:rPr lang="es-CO" spc="-60" dirty="0">
                <a:latin typeface="+mj-lt"/>
              </a:rPr>
              <a:t>es </a:t>
            </a:r>
            <a:r>
              <a:rPr lang="es-CO" spc="-55" dirty="0">
                <a:latin typeface="+mj-lt"/>
              </a:rPr>
              <a:t>de </a:t>
            </a:r>
            <a:r>
              <a:rPr lang="es-CO" spc="-20" dirty="0">
                <a:latin typeface="+mj-lt"/>
              </a:rPr>
              <a:t>alto  </a:t>
            </a:r>
            <a:r>
              <a:rPr lang="es-CO" spc="-45" dirty="0">
                <a:latin typeface="+mj-lt"/>
              </a:rPr>
              <a:t>riesgo </a:t>
            </a:r>
            <a:r>
              <a:rPr lang="es-CO" spc="-50" dirty="0">
                <a:latin typeface="+mj-lt"/>
              </a:rPr>
              <a:t>bajo leyes </a:t>
            </a:r>
            <a:r>
              <a:rPr lang="es-CO" spc="-40" dirty="0">
                <a:latin typeface="+mj-lt"/>
              </a:rPr>
              <a:t>anticorrupción, </a:t>
            </a:r>
            <a:r>
              <a:rPr lang="es-CO" spc="-30" dirty="0">
                <a:latin typeface="+mj-lt"/>
              </a:rPr>
              <a:t>por </a:t>
            </a:r>
            <a:r>
              <a:rPr lang="es-CO" spc="-5" dirty="0">
                <a:latin typeface="+mj-lt"/>
              </a:rPr>
              <a:t>tanto </a:t>
            </a:r>
            <a:r>
              <a:rPr lang="es-CO" spc="-60" dirty="0">
                <a:latin typeface="+mj-lt"/>
              </a:rPr>
              <a:t>deben  </a:t>
            </a:r>
            <a:r>
              <a:rPr lang="es-CO" spc="-50" dirty="0">
                <a:latin typeface="+mj-lt"/>
              </a:rPr>
              <a:t>seguirse</a:t>
            </a:r>
          </a:p>
        </p:txBody>
      </p:sp>
      <p:sp>
        <p:nvSpPr>
          <p:cNvPr id="6" name="object 6"/>
          <p:cNvSpPr txBox="1">
            <a:spLocks noGrp="1"/>
          </p:cNvSpPr>
          <p:nvPr>
            <p:ph sz="half" idx="2"/>
          </p:nvPr>
        </p:nvSpPr>
        <p:spPr>
          <a:xfrm>
            <a:off x="555585" y="524066"/>
            <a:ext cx="3453693" cy="7253268"/>
          </a:xfrm>
          <a:prstGeom prst="rect">
            <a:avLst/>
          </a:prstGeom>
        </p:spPr>
        <p:txBody>
          <a:bodyPr vert="horz" wrap="square" lIns="0" tIns="12700" rIns="0" bIns="0" rtlCol="0">
            <a:spAutoFit/>
          </a:bodyPr>
          <a:lstStyle/>
          <a:p>
            <a:pPr marL="15875">
              <a:lnSpc>
                <a:spcPts val="2315"/>
              </a:lnSpc>
              <a:spcBef>
                <a:spcPts val="100"/>
              </a:spcBef>
            </a:pPr>
            <a:r>
              <a:rPr lang="es-CO" spc="-10" dirty="0">
                <a:latin typeface="+mj-lt"/>
              </a:rPr>
              <a:t>Actuamos </a:t>
            </a:r>
            <a:r>
              <a:rPr lang="es-CO" dirty="0">
                <a:latin typeface="+mj-lt"/>
              </a:rPr>
              <a:t>en </a:t>
            </a:r>
            <a:r>
              <a:rPr lang="es-CO" spc="-10" dirty="0">
                <a:latin typeface="+mj-lt"/>
              </a:rPr>
              <a:t>contra</a:t>
            </a:r>
            <a:r>
              <a:rPr lang="es-CO" spc="-25" dirty="0">
                <a:latin typeface="+mj-lt"/>
              </a:rPr>
              <a:t> </a:t>
            </a:r>
            <a:r>
              <a:rPr lang="es-CO" spc="-5" dirty="0">
                <a:latin typeface="+mj-lt"/>
              </a:rPr>
              <a:t>del</a:t>
            </a:r>
          </a:p>
          <a:p>
            <a:pPr marL="15875">
              <a:lnSpc>
                <a:spcPts val="1985"/>
              </a:lnSpc>
            </a:pPr>
            <a:r>
              <a:rPr lang="es-CO" dirty="0">
                <a:latin typeface="+mj-lt"/>
              </a:rPr>
              <a:t>lavado </a:t>
            </a:r>
            <a:r>
              <a:rPr lang="es-CO" spc="5" dirty="0">
                <a:latin typeface="+mj-lt"/>
              </a:rPr>
              <a:t>de </a:t>
            </a:r>
            <a:r>
              <a:rPr lang="es-CO" spc="10" dirty="0">
                <a:latin typeface="+mj-lt"/>
              </a:rPr>
              <a:t>activos</a:t>
            </a:r>
            <a:r>
              <a:rPr lang="es-CO" spc="35" dirty="0">
                <a:latin typeface="+mj-lt"/>
              </a:rPr>
              <a:t> </a:t>
            </a:r>
            <a:r>
              <a:rPr lang="es-CO" dirty="0">
                <a:latin typeface="+mj-lt"/>
              </a:rPr>
              <a:t>y</a:t>
            </a:r>
          </a:p>
          <a:p>
            <a:pPr marL="15875" marR="949960">
              <a:lnSpc>
                <a:spcPct val="75300"/>
              </a:lnSpc>
              <a:spcBef>
                <a:spcPts val="325"/>
              </a:spcBef>
            </a:pPr>
            <a:r>
              <a:rPr lang="es-CO" spc="-10" dirty="0">
                <a:solidFill>
                  <a:srgbClr val="C01F3C"/>
                </a:solidFill>
                <a:latin typeface="+mj-lt"/>
              </a:rPr>
              <a:t>la </a:t>
            </a:r>
            <a:r>
              <a:rPr lang="es-CO" spc="-20" dirty="0">
                <a:solidFill>
                  <a:srgbClr val="C01F3C"/>
                </a:solidFill>
                <a:latin typeface="+mj-lt"/>
              </a:rPr>
              <a:t>ﬁnanciación del  </a:t>
            </a:r>
            <a:r>
              <a:rPr lang="es-CO" spc="-5" dirty="0">
                <a:solidFill>
                  <a:srgbClr val="C01F3C"/>
                </a:solidFill>
                <a:latin typeface="+mj-lt"/>
              </a:rPr>
              <a:t>terrorismo</a:t>
            </a:r>
            <a:r>
              <a:rPr lang="es-CO" spc="-85" dirty="0">
                <a:solidFill>
                  <a:srgbClr val="C01F3C"/>
                </a:solidFill>
                <a:latin typeface="+mj-lt"/>
              </a:rPr>
              <a:t> </a:t>
            </a:r>
            <a:r>
              <a:rPr lang="es-CO" dirty="0">
                <a:solidFill>
                  <a:srgbClr val="C01F3C"/>
                </a:solidFill>
                <a:latin typeface="+mj-lt"/>
              </a:rPr>
              <a:t>(LA/FT)</a:t>
            </a:r>
          </a:p>
          <a:p>
            <a:pPr marL="12700" marR="5080" algn="just">
              <a:lnSpc>
                <a:spcPts val="1400"/>
              </a:lnSpc>
              <a:spcBef>
                <a:spcPts val="730"/>
              </a:spcBef>
            </a:pPr>
            <a:r>
              <a:rPr lang="es-CO" sz="1200" b="0" spc="-35" dirty="0">
                <a:solidFill>
                  <a:srgbClr val="6D6E71"/>
                </a:solidFill>
                <a:latin typeface="+mj-lt"/>
                <a:cs typeface="Arial"/>
              </a:rPr>
              <a:t>Estos son </a:t>
            </a:r>
            <a:r>
              <a:rPr lang="es-CO" sz="1200" b="0" spc="-45" dirty="0">
                <a:solidFill>
                  <a:srgbClr val="6D6E71"/>
                </a:solidFill>
                <a:latin typeface="+mj-lt"/>
                <a:cs typeface="Arial"/>
              </a:rPr>
              <a:t>hechos que </a:t>
            </a:r>
            <a:r>
              <a:rPr lang="es-CO" sz="1200" b="0" spc="-25" dirty="0">
                <a:solidFill>
                  <a:srgbClr val="6D6E71"/>
                </a:solidFill>
                <a:latin typeface="+mj-lt"/>
                <a:cs typeface="Arial"/>
              </a:rPr>
              <a:t>vulneran los principios </a:t>
            </a:r>
            <a:r>
              <a:rPr lang="es-CO" sz="1200" b="0" spc="-50" dirty="0">
                <a:solidFill>
                  <a:srgbClr val="6D6E71"/>
                </a:solidFill>
                <a:latin typeface="+mj-lt"/>
                <a:cs typeface="Arial"/>
              </a:rPr>
              <a:t>de  </a:t>
            </a:r>
            <a:r>
              <a:rPr lang="es-CO" sz="1200" b="0" spc="-20" dirty="0">
                <a:solidFill>
                  <a:srgbClr val="6D6E71"/>
                </a:solidFill>
                <a:latin typeface="+mj-lt"/>
                <a:cs typeface="Arial"/>
              </a:rPr>
              <a:t>integridad </a:t>
            </a:r>
            <a:r>
              <a:rPr lang="es-CO" sz="1200" b="0" spc="-25" dirty="0">
                <a:solidFill>
                  <a:srgbClr val="6D6E71"/>
                </a:solidFill>
                <a:latin typeface="+mj-lt"/>
                <a:cs typeface="Arial"/>
              </a:rPr>
              <a:t>y </a:t>
            </a:r>
            <a:r>
              <a:rPr lang="es-CO" sz="1200" b="0" spc="-35" dirty="0">
                <a:solidFill>
                  <a:srgbClr val="6D6E71"/>
                </a:solidFill>
                <a:latin typeface="+mj-lt"/>
                <a:cs typeface="Arial"/>
              </a:rPr>
              <a:t>responsabilidad </a:t>
            </a:r>
            <a:r>
              <a:rPr lang="es-CO" sz="1200" b="0" spc="-30" dirty="0">
                <a:solidFill>
                  <a:srgbClr val="6D6E71"/>
                </a:solidFill>
                <a:latin typeface="+mj-lt"/>
                <a:cs typeface="Arial"/>
              </a:rPr>
              <a:t>del </a:t>
            </a:r>
            <a:r>
              <a:rPr lang="es-CO" sz="1200" b="0" spc="-65" dirty="0">
                <a:solidFill>
                  <a:srgbClr val="6D6E71"/>
                </a:solidFill>
                <a:latin typeface="+mj-lt"/>
                <a:cs typeface="Arial"/>
              </a:rPr>
              <a:t>Código </a:t>
            </a:r>
            <a:r>
              <a:rPr lang="es-CO" sz="1200" b="0" spc="-50" dirty="0">
                <a:solidFill>
                  <a:srgbClr val="6D6E71"/>
                </a:solidFill>
                <a:latin typeface="+mj-lt"/>
                <a:cs typeface="Arial"/>
              </a:rPr>
              <a:t>de </a:t>
            </a:r>
            <a:r>
              <a:rPr lang="es-CO" sz="1200" b="0" spc="-40" dirty="0">
                <a:solidFill>
                  <a:srgbClr val="6D6E71"/>
                </a:solidFill>
                <a:latin typeface="+mj-lt"/>
                <a:cs typeface="Arial"/>
              </a:rPr>
              <a:t>Ética </a:t>
            </a:r>
            <a:r>
              <a:rPr lang="es-CO" sz="1200" b="0" spc="-25" dirty="0">
                <a:solidFill>
                  <a:srgbClr val="6D6E71"/>
                </a:solidFill>
                <a:latin typeface="+mj-lt"/>
                <a:cs typeface="Arial"/>
              </a:rPr>
              <a:t>y  </a:t>
            </a:r>
            <a:r>
              <a:rPr lang="es-CO" sz="1200" b="0" spc="-50" dirty="0">
                <a:solidFill>
                  <a:srgbClr val="6D6E71"/>
                </a:solidFill>
                <a:latin typeface="+mj-lt"/>
                <a:cs typeface="Arial"/>
              </a:rPr>
              <a:t>Conducta </a:t>
            </a:r>
            <a:r>
              <a:rPr lang="es-CO" sz="1200" b="0" spc="-20" dirty="0">
                <a:solidFill>
                  <a:srgbClr val="6D6E71"/>
                </a:solidFill>
                <a:latin typeface="+mj-lt"/>
                <a:cs typeface="Arial"/>
              </a:rPr>
              <a:t>por</a:t>
            </a:r>
            <a:r>
              <a:rPr lang="es-CO" sz="1200" b="0" spc="290" dirty="0">
                <a:solidFill>
                  <a:srgbClr val="6D6E71"/>
                </a:solidFill>
                <a:latin typeface="+mj-lt"/>
                <a:cs typeface="Arial"/>
              </a:rPr>
              <a:t> </a:t>
            </a:r>
            <a:r>
              <a:rPr lang="es-CO" sz="1200" b="0" spc="-5" dirty="0">
                <a:solidFill>
                  <a:srgbClr val="6D6E71"/>
                </a:solidFill>
                <a:latin typeface="+mj-lt"/>
                <a:cs typeface="Arial"/>
              </a:rPr>
              <a:t>constituir </a:t>
            </a:r>
            <a:r>
              <a:rPr lang="es-CO" sz="1200" b="0" spc="-30" dirty="0">
                <a:solidFill>
                  <a:srgbClr val="6D6E71"/>
                </a:solidFill>
                <a:latin typeface="+mj-lt"/>
                <a:cs typeface="Arial"/>
              </a:rPr>
              <a:t>medios </a:t>
            </a:r>
            <a:r>
              <a:rPr lang="es-CO" sz="1200" b="0" spc="-40" dirty="0">
                <a:solidFill>
                  <a:srgbClr val="6D6E71"/>
                </a:solidFill>
                <a:latin typeface="+mj-lt"/>
                <a:cs typeface="Arial"/>
              </a:rPr>
              <a:t>para </a:t>
            </a:r>
            <a:r>
              <a:rPr lang="es-CO" sz="1200" b="0" spc="-5" dirty="0">
                <a:solidFill>
                  <a:srgbClr val="6D6E71"/>
                </a:solidFill>
                <a:latin typeface="+mj-lt"/>
                <a:cs typeface="Arial"/>
              </a:rPr>
              <a:t>facilitar  </a:t>
            </a:r>
            <a:r>
              <a:rPr lang="es-CO" sz="1200" b="0" spc="-35" dirty="0">
                <a:solidFill>
                  <a:srgbClr val="6D6E71"/>
                </a:solidFill>
                <a:latin typeface="+mj-lt"/>
                <a:cs typeface="Arial"/>
              </a:rPr>
              <a:t>transacciones </a:t>
            </a:r>
            <a:r>
              <a:rPr lang="es-CO" sz="1200" b="0" spc="-45" dirty="0">
                <a:solidFill>
                  <a:srgbClr val="6D6E71"/>
                </a:solidFill>
                <a:latin typeface="+mj-lt"/>
                <a:cs typeface="Arial"/>
              </a:rPr>
              <a:t>que apoyan </a:t>
            </a:r>
            <a:r>
              <a:rPr lang="es-CO" sz="1200" b="0" spc="-30" dirty="0">
                <a:solidFill>
                  <a:srgbClr val="6D6E71"/>
                </a:solidFill>
                <a:latin typeface="+mj-lt"/>
                <a:cs typeface="Arial"/>
              </a:rPr>
              <a:t>el </a:t>
            </a:r>
            <a:r>
              <a:rPr lang="es-CO" sz="1200" b="0" spc="-15" dirty="0">
                <a:solidFill>
                  <a:srgbClr val="6D6E71"/>
                </a:solidFill>
                <a:latin typeface="+mj-lt"/>
                <a:cs typeface="Arial"/>
              </a:rPr>
              <a:t>ocultamiento </a:t>
            </a:r>
            <a:r>
              <a:rPr lang="es-CO" sz="1200" b="0" spc="-35" dirty="0">
                <a:solidFill>
                  <a:srgbClr val="6D6E71"/>
                </a:solidFill>
                <a:latin typeface="+mj-lt"/>
                <a:cs typeface="Arial"/>
              </a:rPr>
              <a:t>o </a:t>
            </a:r>
            <a:r>
              <a:rPr lang="es-CO" sz="1200" b="0" spc="-40" dirty="0">
                <a:solidFill>
                  <a:srgbClr val="6D6E71"/>
                </a:solidFill>
                <a:latin typeface="+mj-lt"/>
                <a:cs typeface="Arial"/>
              </a:rPr>
              <a:t>uso </a:t>
            </a:r>
            <a:r>
              <a:rPr lang="es-CO" sz="1200" b="0" spc="-50" dirty="0">
                <a:solidFill>
                  <a:srgbClr val="6D6E71"/>
                </a:solidFill>
                <a:latin typeface="+mj-lt"/>
                <a:cs typeface="Arial"/>
              </a:rPr>
              <a:t>de  </a:t>
            </a:r>
            <a:r>
              <a:rPr lang="es-CO" sz="1200" b="0" spc="-30" dirty="0">
                <a:solidFill>
                  <a:srgbClr val="6D6E71"/>
                </a:solidFill>
                <a:latin typeface="+mj-lt"/>
                <a:cs typeface="Arial"/>
              </a:rPr>
              <a:t>dineros </a:t>
            </a:r>
            <a:r>
              <a:rPr lang="es-CO" sz="1200" b="0" spc="-50" dirty="0">
                <a:solidFill>
                  <a:srgbClr val="6D6E71"/>
                </a:solidFill>
                <a:latin typeface="+mj-lt"/>
                <a:cs typeface="Arial"/>
              </a:rPr>
              <a:t>de </a:t>
            </a:r>
            <a:r>
              <a:rPr lang="es-CO" sz="1200" b="0" spc="-30" dirty="0">
                <a:solidFill>
                  <a:srgbClr val="6D6E71"/>
                </a:solidFill>
                <a:latin typeface="+mj-lt"/>
                <a:cs typeface="Arial"/>
              </a:rPr>
              <a:t>origen </a:t>
            </a:r>
            <a:r>
              <a:rPr lang="es-CO" sz="1200" b="0" spc="-20" dirty="0">
                <a:solidFill>
                  <a:srgbClr val="6D6E71"/>
                </a:solidFill>
                <a:latin typeface="+mj-lt"/>
                <a:cs typeface="Arial"/>
              </a:rPr>
              <a:t>criminal </a:t>
            </a:r>
            <a:r>
              <a:rPr lang="es-CO" sz="1200" b="0" spc="-35" dirty="0">
                <a:solidFill>
                  <a:srgbClr val="6D6E71"/>
                </a:solidFill>
                <a:latin typeface="+mj-lt"/>
                <a:cs typeface="Arial"/>
              </a:rPr>
              <a:t>o </a:t>
            </a:r>
            <a:r>
              <a:rPr lang="es-CO" sz="1200" b="0" spc="-30" dirty="0">
                <a:solidFill>
                  <a:srgbClr val="6D6E71"/>
                </a:solidFill>
                <a:latin typeface="+mj-lt"/>
                <a:cs typeface="Arial"/>
              </a:rPr>
              <a:t>del </a:t>
            </a:r>
            <a:r>
              <a:rPr lang="es-CO" sz="1200" b="0" spc="-15" dirty="0">
                <a:solidFill>
                  <a:srgbClr val="6D6E71"/>
                </a:solidFill>
                <a:latin typeface="+mj-lt"/>
                <a:cs typeface="Arial"/>
              </a:rPr>
              <a:t>terrorismo. </a:t>
            </a:r>
            <a:r>
              <a:rPr lang="es-CO" sz="1200" b="0" spc="-40" dirty="0">
                <a:solidFill>
                  <a:srgbClr val="6D6E71"/>
                </a:solidFill>
                <a:latin typeface="+mj-lt"/>
                <a:cs typeface="Arial"/>
              </a:rPr>
              <a:t>Por</a:t>
            </a:r>
            <a:r>
              <a:rPr lang="es-CO" sz="1200" b="0" spc="-85" dirty="0">
                <a:solidFill>
                  <a:srgbClr val="6D6E71"/>
                </a:solidFill>
                <a:latin typeface="+mj-lt"/>
                <a:cs typeface="Arial"/>
              </a:rPr>
              <a:t> </a:t>
            </a:r>
            <a:r>
              <a:rPr lang="es-CO" sz="1200" b="0" spc="-55" dirty="0">
                <a:solidFill>
                  <a:srgbClr val="6D6E71"/>
                </a:solidFill>
                <a:latin typeface="+mj-lt"/>
                <a:cs typeface="Arial"/>
              </a:rPr>
              <a:t>eso,  es</a:t>
            </a:r>
            <a:r>
              <a:rPr lang="es-CO" sz="1200" b="0" spc="-75" dirty="0">
                <a:solidFill>
                  <a:srgbClr val="6D6E71"/>
                </a:solidFill>
                <a:latin typeface="+mj-lt"/>
                <a:cs typeface="Arial"/>
              </a:rPr>
              <a:t> </a:t>
            </a:r>
            <a:r>
              <a:rPr lang="es-CO" sz="1200" b="0" spc="-25" dirty="0">
                <a:solidFill>
                  <a:srgbClr val="6D6E71"/>
                </a:solidFill>
                <a:latin typeface="+mj-lt"/>
                <a:cs typeface="Arial"/>
              </a:rPr>
              <a:t>prohibido</a:t>
            </a:r>
            <a:r>
              <a:rPr lang="es-CO" sz="1200" b="0" spc="-70" dirty="0">
                <a:solidFill>
                  <a:srgbClr val="6D6E71"/>
                </a:solidFill>
                <a:latin typeface="+mj-lt"/>
                <a:cs typeface="Arial"/>
              </a:rPr>
              <a:t> </a:t>
            </a:r>
            <a:r>
              <a:rPr lang="es-CO" sz="1200" b="0" spc="-30" dirty="0">
                <a:solidFill>
                  <a:srgbClr val="6D6E71"/>
                </a:solidFill>
                <a:latin typeface="+mj-lt"/>
                <a:cs typeface="Arial"/>
              </a:rPr>
              <a:t>aceptar</a:t>
            </a:r>
            <a:r>
              <a:rPr lang="es-CO" sz="1200" b="0" spc="-75" dirty="0">
                <a:solidFill>
                  <a:srgbClr val="6D6E71"/>
                </a:solidFill>
                <a:latin typeface="+mj-lt"/>
                <a:cs typeface="Arial"/>
              </a:rPr>
              <a:t> </a:t>
            </a:r>
            <a:r>
              <a:rPr lang="es-CO" sz="1200" b="0" spc="-20" dirty="0">
                <a:solidFill>
                  <a:srgbClr val="6D6E71"/>
                </a:solidFill>
                <a:latin typeface="+mj-lt"/>
                <a:cs typeface="Arial"/>
              </a:rPr>
              <a:t>fondos</a:t>
            </a:r>
            <a:r>
              <a:rPr lang="es-CO" sz="1200" b="0" spc="-70" dirty="0">
                <a:solidFill>
                  <a:srgbClr val="6D6E71"/>
                </a:solidFill>
                <a:latin typeface="+mj-lt"/>
                <a:cs typeface="Arial"/>
              </a:rPr>
              <a:t> </a:t>
            </a:r>
            <a:r>
              <a:rPr lang="es-CO" sz="1200" b="0" spc="-35" dirty="0">
                <a:solidFill>
                  <a:srgbClr val="6D6E71"/>
                </a:solidFill>
                <a:latin typeface="+mj-lt"/>
                <a:cs typeface="Arial"/>
              </a:rPr>
              <a:t>o</a:t>
            </a:r>
            <a:r>
              <a:rPr lang="es-CO" sz="1200" b="0" spc="-75" dirty="0">
                <a:solidFill>
                  <a:srgbClr val="6D6E71"/>
                </a:solidFill>
                <a:latin typeface="+mj-lt"/>
                <a:cs typeface="Arial"/>
              </a:rPr>
              <a:t> </a:t>
            </a:r>
            <a:r>
              <a:rPr lang="es-CO" sz="1200" b="0" spc="-30" dirty="0">
                <a:solidFill>
                  <a:srgbClr val="6D6E71"/>
                </a:solidFill>
                <a:latin typeface="+mj-lt"/>
                <a:cs typeface="Arial"/>
              </a:rPr>
              <a:t>realizar</a:t>
            </a:r>
            <a:r>
              <a:rPr lang="es-CO" sz="1200" b="0" spc="-70" dirty="0">
                <a:solidFill>
                  <a:srgbClr val="6D6E71"/>
                </a:solidFill>
                <a:latin typeface="+mj-lt"/>
                <a:cs typeface="Arial"/>
              </a:rPr>
              <a:t> </a:t>
            </a:r>
            <a:r>
              <a:rPr lang="es-CO" sz="1200" b="0" spc="-35" dirty="0">
                <a:solidFill>
                  <a:srgbClr val="6D6E71"/>
                </a:solidFill>
                <a:latin typeface="+mj-lt"/>
                <a:cs typeface="Arial"/>
              </a:rPr>
              <a:t>transacciones  </a:t>
            </a:r>
            <a:r>
              <a:rPr lang="es-CO" sz="1200" b="0" spc="-70" dirty="0">
                <a:solidFill>
                  <a:srgbClr val="6D6E71"/>
                </a:solidFill>
                <a:latin typeface="+mj-lt"/>
                <a:cs typeface="Arial"/>
              </a:rPr>
              <a:t>a </a:t>
            </a:r>
            <a:r>
              <a:rPr lang="es-CO" sz="1200" b="0" spc="-45" dirty="0">
                <a:solidFill>
                  <a:srgbClr val="6D6E71"/>
                </a:solidFill>
                <a:latin typeface="+mj-lt"/>
                <a:cs typeface="Arial"/>
              </a:rPr>
              <a:t>sabiendas </a:t>
            </a:r>
            <a:r>
              <a:rPr lang="es-CO" sz="1200" b="0" spc="-35" dirty="0">
                <a:solidFill>
                  <a:srgbClr val="6D6E71"/>
                </a:solidFill>
                <a:latin typeface="+mj-lt"/>
                <a:cs typeface="Arial"/>
              </a:rPr>
              <a:t>o </a:t>
            </a:r>
            <a:r>
              <a:rPr lang="es-CO" sz="1200" b="0" spc="-45" dirty="0">
                <a:solidFill>
                  <a:srgbClr val="6D6E71"/>
                </a:solidFill>
                <a:latin typeface="+mj-lt"/>
                <a:cs typeface="Arial"/>
              </a:rPr>
              <a:t>con </a:t>
            </a:r>
            <a:r>
              <a:rPr lang="es-CO" sz="1200" b="0" spc="-50" dirty="0">
                <a:solidFill>
                  <a:srgbClr val="6D6E71"/>
                </a:solidFill>
                <a:latin typeface="+mj-lt"/>
                <a:cs typeface="Arial"/>
              </a:rPr>
              <a:t>sospecha de </a:t>
            </a:r>
            <a:r>
              <a:rPr lang="es-CO" sz="1200" b="0" spc="-45" dirty="0">
                <a:solidFill>
                  <a:srgbClr val="6D6E71"/>
                </a:solidFill>
                <a:latin typeface="+mj-lt"/>
                <a:cs typeface="Arial"/>
              </a:rPr>
              <a:t>que </a:t>
            </a:r>
            <a:r>
              <a:rPr lang="es-CO" sz="1200" b="0" spc="-25" dirty="0">
                <a:solidFill>
                  <a:srgbClr val="6D6E71"/>
                </a:solidFill>
                <a:latin typeface="+mj-lt"/>
                <a:cs typeface="Arial"/>
              </a:rPr>
              <a:t>los </a:t>
            </a:r>
            <a:r>
              <a:rPr lang="es-CO" sz="1200" b="0" spc="-20" dirty="0">
                <a:solidFill>
                  <a:srgbClr val="6D6E71"/>
                </a:solidFill>
                <a:latin typeface="+mj-lt"/>
                <a:cs typeface="Arial"/>
              </a:rPr>
              <a:t>mismos  </a:t>
            </a:r>
            <a:r>
              <a:rPr lang="es-CO" sz="1200" b="0" spc="-30" dirty="0">
                <a:solidFill>
                  <a:srgbClr val="6D6E71"/>
                </a:solidFill>
                <a:latin typeface="+mj-lt"/>
                <a:cs typeface="Arial"/>
              </a:rPr>
              <a:t>provienen </a:t>
            </a:r>
            <a:r>
              <a:rPr lang="es-CO" sz="1200" b="0" spc="-50" dirty="0">
                <a:solidFill>
                  <a:srgbClr val="6D6E71"/>
                </a:solidFill>
                <a:latin typeface="+mj-lt"/>
                <a:cs typeface="Arial"/>
              </a:rPr>
              <a:t>de </a:t>
            </a:r>
            <a:r>
              <a:rPr lang="es-CO" sz="1200" b="0" spc="-40" dirty="0">
                <a:solidFill>
                  <a:srgbClr val="6D6E71"/>
                </a:solidFill>
                <a:latin typeface="+mj-lt"/>
                <a:cs typeface="Arial"/>
              </a:rPr>
              <a:t>una </a:t>
            </a:r>
            <a:r>
              <a:rPr lang="es-CO" sz="1200" b="0" spc="-25" dirty="0">
                <a:solidFill>
                  <a:srgbClr val="6D6E71"/>
                </a:solidFill>
                <a:latin typeface="+mj-lt"/>
                <a:cs typeface="Arial"/>
              </a:rPr>
              <a:t>actividad</a:t>
            </a:r>
            <a:r>
              <a:rPr lang="es-CO" sz="1200" b="0" spc="-170" dirty="0">
                <a:solidFill>
                  <a:srgbClr val="6D6E71"/>
                </a:solidFill>
                <a:latin typeface="+mj-lt"/>
                <a:cs typeface="Arial"/>
              </a:rPr>
              <a:t> </a:t>
            </a:r>
            <a:r>
              <a:rPr lang="es-CO" sz="1200" b="0" spc="-35" dirty="0">
                <a:solidFill>
                  <a:srgbClr val="6D6E71"/>
                </a:solidFill>
                <a:latin typeface="+mj-lt"/>
                <a:cs typeface="Arial"/>
              </a:rPr>
              <a:t>ilegal.</a:t>
            </a:r>
            <a:endParaRPr lang="es-CO" sz="1200" dirty="0">
              <a:latin typeface="+mj-lt"/>
              <a:cs typeface="Arial"/>
            </a:endParaRPr>
          </a:p>
          <a:p>
            <a:pPr marL="12700" algn="just">
              <a:lnSpc>
                <a:spcPts val="1639"/>
              </a:lnSpc>
              <a:spcBef>
                <a:spcPts val="920"/>
              </a:spcBef>
            </a:pPr>
            <a:r>
              <a:rPr lang="es-CO" sz="1400" i="1" dirty="0">
                <a:solidFill>
                  <a:srgbClr val="C01F3C"/>
                </a:solidFill>
                <a:latin typeface="+mj-lt"/>
                <a:cs typeface="Lato-BlackItalic"/>
              </a:rPr>
              <a:t>¿QUÉ </a:t>
            </a:r>
            <a:r>
              <a:rPr lang="es-CO" sz="1400" i="1" spc="-5" dirty="0">
                <a:solidFill>
                  <a:srgbClr val="C01F3C"/>
                </a:solidFill>
                <a:latin typeface="+mj-lt"/>
                <a:cs typeface="Lato-BlackItalic"/>
              </a:rPr>
              <a:t>ES EL LAVADO </a:t>
            </a:r>
            <a:r>
              <a:rPr lang="es-CO" sz="1400" i="1" dirty="0">
                <a:solidFill>
                  <a:srgbClr val="C01F3C"/>
                </a:solidFill>
                <a:latin typeface="+mj-lt"/>
                <a:cs typeface="Lato-BlackItalic"/>
              </a:rPr>
              <a:t>DE</a:t>
            </a:r>
            <a:r>
              <a:rPr lang="es-CO" sz="1400" i="1" spc="-20" dirty="0">
                <a:solidFill>
                  <a:srgbClr val="C01F3C"/>
                </a:solidFill>
                <a:latin typeface="+mj-lt"/>
                <a:cs typeface="Lato-BlackItalic"/>
              </a:rPr>
              <a:t> </a:t>
            </a:r>
            <a:r>
              <a:rPr lang="es-CO" sz="1400" i="1" dirty="0">
                <a:solidFill>
                  <a:srgbClr val="C01F3C"/>
                </a:solidFill>
                <a:latin typeface="+mj-lt"/>
                <a:cs typeface="Lato-BlackItalic"/>
              </a:rPr>
              <a:t>ACTIVOS?</a:t>
            </a:r>
            <a:endParaRPr lang="es-CO" sz="1400" dirty="0">
              <a:latin typeface="+mj-lt"/>
              <a:cs typeface="Lato-BlackItalic"/>
            </a:endParaRPr>
          </a:p>
          <a:p>
            <a:pPr marL="12700" marR="5080" algn="just">
              <a:lnSpc>
                <a:spcPts val="1400"/>
              </a:lnSpc>
              <a:spcBef>
                <a:spcPts val="40"/>
              </a:spcBef>
            </a:pPr>
            <a:r>
              <a:rPr lang="es-CO" sz="1200" b="0" spc="-105" dirty="0">
                <a:solidFill>
                  <a:srgbClr val="6D6E71"/>
                </a:solidFill>
                <a:latin typeface="+mj-lt"/>
                <a:cs typeface="Arial"/>
              </a:rPr>
              <a:t>Es </a:t>
            </a:r>
            <a:r>
              <a:rPr lang="es-CO" sz="1200" b="0" spc="-40" dirty="0">
                <a:solidFill>
                  <a:srgbClr val="6D6E71"/>
                </a:solidFill>
                <a:latin typeface="+mj-lt"/>
                <a:cs typeface="Arial"/>
              </a:rPr>
              <a:t>el </a:t>
            </a:r>
            <a:r>
              <a:rPr lang="es-CO" sz="1200" b="0" spc="-60" dirty="0">
                <a:solidFill>
                  <a:srgbClr val="6D6E71"/>
                </a:solidFill>
                <a:latin typeface="+mj-lt"/>
                <a:cs typeface="Arial"/>
              </a:rPr>
              <a:t>proceso </a:t>
            </a:r>
            <a:r>
              <a:rPr lang="es-CO" sz="1200" b="0" spc="-45" dirty="0">
                <a:solidFill>
                  <a:srgbClr val="6D6E71"/>
                </a:solidFill>
                <a:latin typeface="+mj-lt"/>
                <a:cs typeface="Arial"/>
              </a:rPr>
              <a:t>mediante </a:t>
            </a:r>
            <a:r>
              <a:rPr lang="es-CO" sz="1200" b="0" spc="-40" dirty="0">
                <a:solidFill>
                  <a:srgbClr val="6D6E71"/>
                </a:solidFill>
                <a:latin typeface="+mj-lt"/>
                <a:cs typeface="Arial"/>
              </a:rPr>
              <a:t>el </a:t>
            </a:r>
            <a:r>
              <a:rPr lang="es-CO" sz="1200" b="0" spc="-60" dirty="0">
                <a:solidFill>
                  <a:srgbClr val="6D6E71"/>
                </a:solidFill>
                <a:latin typeface="+mj-lt"/>
                <a:cs typeface="Arial"/>
              </a:rPr>
              <a:t>cual </a:t>
            </a:r>
            <a:r>
              <a:rPr lang="es-CO" sz="1200" b="0" spc="-40" dirty="0">
                <a:solidFill>
                  <a:srgbClr val="6D6E71"/>
                </a:solidFill>
                <a:latin typeface="+mj-lt"/>
                <a:cs typeface="Arial"/>
              </a:rPr>
              <a:t>los </a:t>
            </a:r>
            <a:r>
              <a:rPr lang="es-CO" sz="1200" b="0" spc="-55" dirty="0">
                <a:solidFill>
                  <a:srgbClr val="6D6E71"/>
                </a:solidFill>
                <a:latin typeface="+mj-lt"/>
                <a:cs typeface="Arial"/>
              </a:rPr>
              <a:t>ingresos </a:t>
            </a:r>
            <a:r>
              <a:rPr lang="es-CO" sz="1200" b="0" spc="-75" dirty="0">
                <a:solidFill>
                  <a:srgbClr val="6D6E71"/>
                </a:solidFill>
                <a:latin typeface="+mj-lt"/>
                <a:cs typeface="Arial"/>
              </a:rPr>
              <a:t>de  </a:t>
            </a:r>
            <a:r>
              <a:rPr lang="es-CO" sz="1200" b="0" spc="-55" dirty="0">
                <a:solidFill>
                  <a:srgbClr val="6D6E71"/>
                </a:solidFill>
                <a:latin typeface="+mj-lt"/>
                <a:cs typeface="Arial"/>
              </a:rPr>
              <a:t>actividades ilegales </a:t>
            </a:r>
            <a:r>
              <a:rPr lang="es-CO" sz="1200" b="0" spc="-65" dirty="0">
                <a:solidFill>
                  <a:srgbClr val="6D6E71"/>
                </a:solidFill>
                <a:latin typeface="+mj-lt"/>
                <a:cs typeface="Arial"/>
              </a:rPr>
              <a:t>se </a:t>
            </a:r>
            <a:r>
              <a:rPr lang="es-CO" sz="1200" b="0" spc="-55" dirty="0">
                <a:solidFill>
                  <a:srgbClr val="6D6E71"/>
                </a:solidFill>
                <a:latin typeface="+mj-lt"/>
                <a:cs typeface="Arial"/>
              </a:rPr>
              <a:t>mueven </a:t>
            </a:r>
            <a:r>
              <a:rPr lang="es-CO" sz="1200" b="0" spc="-70" dirty="0">
                <a:solidFill>
                  <a:srgbClr val="6D6E71"/>
                </a:solidFill>
                <a:latin typeface="+mj-lt"/>
                <a:cs typeface="Arial"/>
              </a:rPr>
              <a:t>a </a:t>
            </a:r>
            <a:r>
              <a:rPr lang="es-CO" sz="1200" b="0" spc="-40" dirty="0">
                <a:solidFill>
                  <a:srgbClr val="6D6E71"/>
                </a:solidFill>
                <a:latin typeface="+mj-lt"/>
                <a:cs typeface="Arial"/>
              </a:rPr>
              <a:t>través </a:t>
            </a:r>
            <a:r>
              <a:rPr lang="es-CO" sz="1200" b="0" spc="-60" dirty="0">
                <a:solidFill>
                  <a:srgbClr val="6D6E71"/>
                </a:solidFill>
                <a:latin typeface="+mj-lt"/>
                <a:cs typeface="Arial"/>
              </a:rPr>
              <a:t>de </a:t>
            </a:r>
            <a:r>
              <a:rPr lang="es-CO" sz="1200" b="0" spc="-70" dirty="0">
                <a:solidFill>
                  <a:srgbClr val="6D6E71"/>
                </a:solidFill>
                <a:latin typeface="+mj-lt"/>
                <a:cs typeface="Arial"/>
              </a:rPr>
              <a:t>negocios  </a:t>
            </a:r>
            <a:r>
              <a:rPr lang="es-CO" sz="1200" b="0" spc="-40" dirty="0">
                <a:solidFill>
                  <a:srgbClr val="6D6E71"/>
                </a:solidFill>
                <a:latin typeface="+mj-lt"/>
                <a:cs typeface="Arial"/>
              </a:rPr>
              <a:t>legítimos</a:t>
            </a:r>
            <a:r>
              <a:rPr lang="es-CO" sz="1200" b="0" spc="-145" dirty="0">
                <a:solidFill>
                  <a:srgbClr val="6D6E71"/>
                </a:solidFill>
                <a:latin typeface="+mj-lt"/>
                <a:cs typeface="Arial"/>
              </a:rPr>
              <a:t> </a:t>
            </a:r>
            <a:r>
              <a:rPr lang="es-CO" sz="1200" b="0" spc="-25" dirty="0">
                <a:solidFill>
                  <a:srgbClr val="6D6E71"/>
                </a:solidFill>
                <a:latin typeface="+mj-lt"/>
                <a:cs typeface="Arial"/>
              </a:rPr>
              <a:t>y</a:t>
            </a:r>
            <a:r>
              <a:rPr lang="es-CO" sz="1200" b="0" spc="-140" dirty="0">
                <a:solidFill>
                  <a:srgbClr val="6D6E71"/>
                </a:solidFill>
                <a:latin typeface="+mj-lt"/>
                <a:cs typeface="Arial"/>
              </a:rPr>
              <a:t> </a:t>
            </a:r>
            <a:r>
              <a:rPr lang="es-CO" sz="1200" b="0" spc="-40" dirty="0">
                <a:solidFill>
                  <a:srgbClr val="6D6E71"/>
                </a:solidFill>
                <a:latin typeface="+mj-lt"/>
                <a:cs typeface="Arial"/>
              </a:rPr>
              <a:t>el</a:t>
            </a:r>
            <a:r>
              <a:rPr lang="es-CO" sz="1200" b="0" spc="-140" dirty="0">
                <a:solidFill>
                  <a:srgbClr val="6D6E71"/>
                </a:solidFill>
                <a:latin typeface="+mj-lt"/>
                <a:cs typeface="Arial"/>
              </a:rPr>
              <a:t> </a:t>
            </a:r>
            <a:r>
              <a:rPr lang="es-CO" sz="1200" b="0" spc="-40" dirty="0">
                <a:solidFill>
                  <a:srgbClr val="6D6E71"/>
                </a:solidFill>
                <a:latin typeface="+mj-lt"/>
                <a:cs typeface="Arial"/>
              </a:rPr>
              <a:t>sistema</a:t>
            </a:r>
            <a:r>
              <a:rPr lang="es-CO" sz="1200" b="0" spc="-145" dirty="0">
                <a:solidFill>
                  <a:srgbClr val="6D6E71"/>
                </a:solidFill>
                <a:latin typeface="+mj-lt"/>
                <a:cs typeface="Arial"/>
              </a:rPr>
              <a:t> </a:t>
            </a:r>
            <a:r>
              <a:rPr lang="es-CO" sz="1200" b="0" spc="-60" dirty="0">
                <a:solidFill>
                  <a:srgbClr val="6D6E71"/>
                </a:solidFill>
                <a:latin typeface="+mj-lt"/>
                <a:cs typeface="Arial"/>
              </a:rPr>
              <a:t>bancario</a:t>
            </a:r>
            <a:r>
              <a:rPr lang="es-CO" sz="1200" b="0" spc="-140" dirty="0">
                <a:solidFill>
                  <a:srgbClr val="6D6E71"/>
                </a:solidFill>
                <a:latin typeface="+mj-lt"/>
                <a:cs typeface="Arial"/>
              </a:rPr>
              <a:t> </a:t>
            </a:r>
            <a:r>
              <a:rPr lang="es-CO" sz="1200" b="0" spc="-45" dirty="0">
                <a:solidFill>
                  <a:srgbClr val="6D6E71"/>
                </a:solidFill>
                <a:latin typeface="+mj-lt"/>
                <a:cs typeface="Arial"/>
              </a:rPr>
              <a:t>mundial</a:t>
            </a:r>
            <a:r>
              <a:rPr lang="es-CO" sz="1200" b="0" spc="-140" dirty="0">
                <a:solidFill>
                  <a:srgbClr val="6D6E71"/>
                </a:solidFill>
                <a:latin typeface="+mj-lt"/>
                <a:cs typeface="Arial"/>
              </a:rPr>
              <a:t> </a:t>
            </a:r>
            <a:r>
              <a:rPr lang="es-CO" sz="1200" b="0" spc="-60" dirty="0">
                <a:solidFill>
                  <a:srgbClr val="6D6E71"/>
                </a:solidFill>
                <a:latin typeface="+mj-lt"/>
                <a:cs typeface="Arial"/>
              </a:rPr>
              <a:t>para</a:t>
            </a:r>
            <a:r>
              <a:rPr lang="es-CO" sz="1200" b="0" spc="-145" dirty="0">
                <a:solidFill>
                  <a:srgbClr val="6D6E71"/>
                </a:solidFill>
                <a:latin typeface="+mj-lt"/>
                <a:cs typeface="Arial"/>
              </a:rPr>
              <a:t> </a:t>
            </a:r>
            <a:r>
              <a:rPr lang="es-CO" sz="1200" b="0" spc="-40" dirty="0">
                <a:solidFill>
                  <a:srgbClr val="6D6E71"/>
                </a:solidFill>
                <a:latin typeface="+mj-lt"/>
                <a:cs typeface="Arial"/>
              </a:rPr>
              <a:t>eliminar</a:t>
            </a:r>
            <a:r>
              <a:rPr lang="es-CO" sz="1200" b="0" spc="-140" dirty="0">
                <a:solidFill>
                  <a:srgbClr val="6D6E71"/>
                </a:solidFill>
                <a:latin typeface="+mj-lt"/>
                <a:cs typeface="Arial"/>
              </a:rPr>
              <a:t> </a:t>
            </a:r>
            <a:r>
              <a:rPr lang="es-CO" sz="1200" b="0" spc="-35" dirty="0">
                <a:solidFill>
                  <a:srgbClr val="6D6E71"/>
                </a:solidFill>
                <a:latin typeface="+mj-lt"/>
                <a:cs typeface="Arial"/>
              </a:rPr>
              <a:t>u  ocultar </a:t>
            </a:r>
            <a:r>
              <a:rPr lang="es-CO" sz="1200" b="0" spc="-50" dirty="0">
                <a:solidFill>
                  <a:srgbClr val="6D6E71"/>
                </a:solidFill>
                <a:latin typeface="+mj-lt"/>
                <a:cs typeface="Arial"/>
              </a:rPr>
              <a:t>su </a:t>
            </a:r>
            <a:r>
              <a:rPr lang="es-CO" sz="1200" b="0" spc="-40" dirty="0">
                <a:solidFill>
                  <a:srgbClr val="6D6E71"/>
                </a:solidFill>
                <a:latin typeface="+mj-lt"/>
                <a:cs typeface="Arial"/>
              </a:rPr>
              <a:t>fuente. </a:t>
            </a:r>
            <a:r>
              <a:rPr lang="es-CO" sz="1200" b="0" spc="-70" dirty="0">
                <a:solidFill>
                  <a:srgbClr val="6D6E71"/>
                </a:solidFill>
                <a:latin typeface="+mj-lt"/>
                <a:cs typeface="Arial"/>
              </a:rPr>
              <a:t>Corresponde a </a:t>
            </a:r>
            <a:r>
              <a:rPr lang="es-CO" sz="1200" b="0" spc="-50" dirty="0">
                <a:solidFill>
                  <a:srgbClr val="6D6E71"/>
                </a:solidFill>
                <a:latin typeface="+mj-lt"/>
                <a:cs typeface="Arial"/>
              </a:rPr>
              <a:t>las </a:t>
            </a:r>
            <a:r>
              <a:rPr lang="es-CO" sz="1200" b="0" spc="-55" dirty="0">
                <a:solidFill>
                  <a:srgbClr val="6D6E71"/>
                </a:solidFill>
                <a:latin typeface="+mj-lt"/>
                <a:cs typeface="Arial"/>
              </a:rPr>
              <a:t>actividades </a:t>
            </a:r>
            <a:r>
              <a:rPr lang="es-CO" sz="1200" b="0" spc="-75" dirty="0">
                <a:solidFill>
                  <a:srgbClr val="6D6E71"/>
                </a:solidFill>
                <a:latin typeface="+mj-lt"/>
                <a:cs typeface="Arial"/>
              </a:rPr>
              <a:t>de  </a:t>
            </a:r>
            <a:r>
              <a:rPr lang="es-CO" sz="1200" b="0" spc="-50" dirty="0">
                <a:solidFill>
                  <a:srgbClr val="6D6E71"/>
                </a:solidFill>
                <a:latin typeface="+mj-lt"/>
                <a:cs typeface="Arial"/>
              </a:rPr>
              <a:t>adquirir, </a:t>
            </a:r>
            <a:r>
              <a:rPr lang="es-CO" sz="1200" b="0" spc="-60" dirty="0">
                <a:solidFill>
                  <a:srgbClr val="6D6E71"/>
                </a:solidFill>
                <a:latin typeface="+mj-lt"/>
                <a:cs typeface="Arial"/>
              </a:rPr>
              <a:t>resguardar, </a:t>
            </a:r>
            <a:r>
              <a:rPr lang="es-CO" sz="1200" b="0" spc="-30" dirty="0">
                <a:solidFill>
                  <a:srgbClr val="6D6E71"/>
                </a:solidFill>
                <a:latin typeface="+mj-lt"/>
                <a:cs typeface="Arial"/>
              </a:rPr>
              <a:t>invertir, </a:t>
            </a:r>
            <a:r>
              <a:rPr lang="es-CO" sz="1200" b="0" spc="-35" dirty="0">
                <a:solidFill>
                  <a:srgbClr val="6D6E71"/>
                </a:solidFill>
                <a:latin typeface="+mj-lt"/>
                <a:cs typeface="Arial"/>
              </a:rPr>
              <a:t>transportar, transformar,  </a:t>
            </a:r>
            <a:r>
              <a:rPr lang="es-CO" sz="1200" b="0" spc="-45" dirty="0">
                <a:solidFill>
                  <a:srgbClr val="6D6E71"/>
                </a:solidFill>
                <a:latin typeface="+mj-lt"/>
                <a:cs typeface="Arial"/>
              </a:rPr>
              <a:t>custodiar</a:t>
            </a:r>
            <a:r>
              <a:rPr lang="es-CO" sz="1200" b="0" spc="-120" dirty="0">
                <a:solidFill>
                  <a:srgbClr val="6D6E71"/>
                </a:solidFill>
                <a:latin typeface="+mj-lt"/>
                <a:cs typeface="Arial"/>
              </a:rPr>
              <a:t> y/</a:t>
            </a:r>
            <a:r>
              <a:rPr lang="es-CO" sz="1200" b="0" spc="-35" dirty="0">
                <a:solidFill>
                  <a:srgbClr val="6D6E71"/>
                </a:solidFill>
                <a:latin typeface="+mj-lt"/>
                <a:cs typeface="Arial"/>
              </a:rPr>
              <a:t>o</a:t>
            </a:r>
            <a:r>
              <a:rPr lang="es-CO" sz="1200" b="0" spc="-120" dirty="0">
                <a:solidFill>
                  <a:srgbClr val="6D6E71"/>
                </a:solidFill>
                <a:latin typeface="+mj-lt"/>
                <a:cs typeface="Arial"/>
              </a:rPr>
              <a:t> </a:t>
            </a:r>
            <a:r>
              <a:rPr lang="es-CO" sz="1200" b="0" spc="-35" dirty="0">
                <a:solidFill>
                  <a:srgbClr val="6D6E71"/>
                </a:solidFill>
                <a:latin typeface="+mj-lt"/>
                <a:cs typeface="Arial"/>
              </a:rPr>
              <a:t>administrar</a:t>
            </a:r>
            <a:r>
              <a:rPr lang="es-CO" sz="1200" b="0" spc="-120" dirty="0">
                <a:solidFill>
                  <a:srgbClr val="6D6E71"/>
                </a:solidFill>
                <a:latin typeface="+mj-lt"/>
                <a:cs typeface="Arial"/>
              </a:rPr>
              <a:t> </a:t>
            </a:r>
            <a:r>
              <a:rPr lang="es-CO" sz="1200" b="0" spc="-60" dirty="0">
                <a:solidFill>
                  <a:srgbClr val="6D6E71"/>
                </a:solidFill>
                <a:latin typeface="+mj-lt"/>
                <a:cs typeface="Arial"/>
              </a:rPr>
              <a:t>bienes</a:t>
            </a:r>
            <a:r>
              <a:rPr lang="es-CO" sz="1200" b="0" spc="-120" dirty="0">
                <a:solidFill>
                  <a:srgbClr val="6D6E71"/>
                </a:solidFill>
                <a:latin typeface="+mj-lt"/>
                <a:cs typeface="Arial"/>
              </a:rPr>
              <a:t> </a:t>
            </a:r>
            <a:r>
              <a:rPr lang="es-CO" sz="1200" b="0" spc="-60" dirty="0">
                <a:solidFill>
                  <a:srgbClr val="6D6E71"/>
                </a:solidFill>
                <a:latin typeface="+mj-lt"/>
                <a:cs typeface="Arial"/>
              </a:rPr>
              <a:t>de</a:t>
            </a:r>
            <a:r>
              <a:rPr lang="es-CO" sz="1200" b="0" spc="-120" dirty="0">
                <a:solidFill>
                  <a:srgbClr val="6D6E71"/>
                </a:solidFill>
                <a:latin typeface="+mj-lt"/>
                <a:cs typeface="Arial"/>
              </a:rPr>
              <a:t> </a:t>
            </a:r>
            <a:r>
              <a:rPr lang="es-CO" sz="1200" b="0" spc="-50" dirty="0">
                <a:solidFill>
                  <a:srgbClr val="6D6E71"/>
                </a:solidFill>
                <a:latin typeface="+mj-lt"/>
                <a:cs typeface="Arial"/>
              </a:rPr>
              <a:t>origen</a:t>
            </a:r>
            <a:r>
              <a:rPr lang="es-CO" sz="1200" b="0" spc="-120" dirty="0">
                <a:solidFill>
                  <a:srgbClr val="6D6E71"/>
                </a:solidFill>
                <a:latin typeface="+mj-lt"/>
                <a:cs typeface="Arial"/>
              </a:rPr>
              <a:t> </a:t>
            </a:r>
            <a:r>
              <a:rPr lang="es-CO" sz="1200" b="0" spc="-50" dirty="0">
                <a:solidFill>
                  <a:srgbClr val="6D6E71"/>
                </a:solidFill>
                <a:latin typeface="+mj-lt"/>
                <a:cs typeface="Arial"/>
              </a:rPr>
              <a:t>ilícito.</a:t>
            </a:r>
            <a:endParaRPr lang="es-CO" sz="1200" dirty="0">
              <a:latin typeface="+mj-lt"/>
              <a:cs typeface="Arial"/>
            </a:endParaRPr>
          </a:p>
          <a:p>
            <a:pPr marL="12700" marR="8255" algn="just">
              <a:lnSpc>
                <a:spcPts val="1400"/>
              </a:lnSpc>
              <a:spcBef>
                <a:spcPts val="1400"/>
              </a:spcBef>
            </a:pPr>
            <a:r>
              <a:rPr lang="es-CO" sz="1200" b="0" spc="-105" dirty="0">
                <a:solidFill>
                  <a:srgbClr val="6D6E71"/>
                </a:solidFill>
                <a:latin typeface="+mj-lt"/>
                <a:cs typeface="Arial"/>
              </a:rPr>
              <a:t>Es </a:t>
            </a:r>
            <a:r>
              <a:rPr lang="es-CO" sz="1200" b="0" spc="-35" dirty="0">
                <a:solidFill>
                  <a:srgbClr val="6D6E71"/>
                </a:solidFill>
                <a:latin typeface="+mj-lt"/>
                <a:cs typeface="Arial"/>
              </a:rPr>
              <a:t>pertinente </a:t>
            </a:r>
            <a:r>
              <a:rPr lang="es-CO" sz="1200" b="0" spc="-30" dirty="0">
                <a:solidFill>
                  <a:srgbClr val="6D6E71"/>
                </a:solidFill>
                <a:latin typeface="+mj-lt"/>
                <a:cs typeface="Arial"/>
              </a:rPr>
              <a:t>tener </a:t>
            </a:r>
            <a:r>
              <a:rPr lang="es-CO" sz="1200" b="0" spc="-55" dirty="0">
                <a:solidFill>
                  <a:srgbClr val="6D6E71"/>
                </a:solidFill>
                <a:latin typeface="+mj-lt"/>
                <a:cs typeface="Arial"/>
              </a:rPr>
              <a:t>en </a:t>
            </a:r>
            <a:r>
              <a:rPr lang="es-CO" sz="1200" b="0" spc="-50" dirty="0">
                <a:solidFill>
                  <a:srgbClr val="6D6E71"/>
                </a:solidFill>
                <a:latin typeface="+mj-lt"/>
                <a:cs typeface="Arial"/>
              </a:rPr>
              <a:t>cuenta </a:t>
            </a:r>
            <a:r>
              <a:rPr lang="es-CO" sz="1200" b="0" spc="-60" dirty="0">
                <a:solidFill>
                  <a:srgbClr val="6D6E71"/>
                </a:solidFill>
                <a:latin typeface="+mj-lt"/>
                <a:cs typeface="Arial"/>
              </a:rPr>
              <a:t>que </a:t>
            </a:r>
            <a:r>
              <a:rPr lang="es-CO" sz="1200" b="0" spc="-55" dirty="0">
                <a:solidFill>
                  <a:srgbClr val="6D6E71"/>
                </a:solidFill>
                <a:latin typeface="+mj-lt"/>
                <a:cs typeface="Arial"/>
              </a:rPr>
              <a:t>en </a:t>
            </a:r>
            <a:r>
              <a:rPr lang="es-CO" sz="1200" b="0" spc="-40" dirty="0">
                <a:solidFill>
                  <a:srgbClr val="6D6E71"/>
                </a:solidFill>
                <a:latin typeface="+mj-lt"/>
                <a:cs typeface="Arial"/>
              </a:rPr>
              <a:t>el evento </a:t>
            </a:r>
            <a:r>
              <a:rPr lang="es-CO" sz="1200" b="0" spc="-70" dirty="0">
                <a:solidFill>
                  <a:srgbClr val="6D6E71"/>
                </a:solidFill>
                <a:latin typeface="+mj-lt"/>
                <a:cs typeface="Arial"/>
              </a:rPr>
              <a:t>que  </a:t>
            </a:r>
            <a:r>
              <a:rPr lang="es-CO" sz="1200" b="0" spc="-55" dirty="0">
                <a:solidFill>
                  <a:srgbClr val="6D6E71"/>
                </a:solidFill>
                <a:latin typeface="+mj-lt"/>
                <a:cs typeface="Arial"/>
              </a:rPr>
              <a:t>Esenttia</a:t>
            </a:r>
            <a:r>
              <a:rPr lang="es-CO" sz="1200" b="0" spc="-125" dirty="0">
                <a:solidFill>
                  <a:srgbClr val="6D6E71"/>
                </a:solidFill>
                <a:latin typeface="+mj-lt"/>
                <a:cs typeface="Arial"/>
              </a:rPr>
              <a:t> </a:t>
            </a:r>
            <a:r>
              <a:rPr lang="es-CO" sz="1200" b="0" spc="-35" dirty="0">
                <a:solidFill>
                  <a:srgbClr val="6D6E71"/>
                </a:solidFill>
                <a:latin typeface="+mj-lt"/>
                <a:cs typeface="Arial"/>
              </a:rPr>
              <a:t>o</a:t>
            </a:r>
            <a:r>
              <a:rPr lang="es-CO" sz="1200" b="0" spc="-120" dirty="0">
                <a:solidFill>
                  <a:srgbClr val="6D6E71"/>
                </a:solidFill>
                <a:latin typeface="+mj-lt"/>
                <a:cs typeface="Arial"/>
              </a:rPr>
              <a:t> </a:t>
            </a:r>
            <a:r>
              <a:rPr lang="es-CO" sz="1200" b="0" spc="-55" dirty="0">
                <a:solidFill>
                  <a:srgbClr val="6D6E71"/>
                </a:solidFill>
                <a:latin typeface="+mj-lt"/>
                <a:cs typeface="Arial"/>
              </a:rPr>
              <a:t>sus</a:t>
            </a:r>
            <a:r>
              <a:rPr lang="es-CO" sz="1200" b="0" spc="-120" dirty="0">
                <a:solidFill>
                  <a:srgbClr val="6D6E71"/>
                </a:solidFill>
                <a:latin typeface="+mj-lt"/>
                <a:cs typeface="Arial"/>
              </a:rPr>
              <a:t> </a:t>
            </a:r>
            <a:r>
              <a:rPr lang="es-CO" sz="1200" b="0" spc="-50" dirty="0">
                <a:solidFill>
                  <a:srgbClr val="6D6E71"/>
                </a:solidFill>
                <a:latin typeface="+mj-lt"/>
                <a:cs typeface="Arial"/>
              </a:rPr>
              <a:t>trabajadores</a:t>
            </a:r>
            <a:r>
              <a:rPr lang="es-CO" sz="1200" b="0" spc="-120" dirty="0">
                <a:solidFill>
                  <a:srgbClr val="6D6E71"/>
                </a:solidFill>
                <a:latin typeface="+mj-lt"/>
                <a:cs typeface="Arial"/>
              </a:rPr>
              <a:t> </a:t>
            </a:r>
            <a:r>
              <a:rPr lang="es-CO" sz="1200" b="0" spc="-45" dirty="0">
                <a:solidFill>
                  <a:srgbClr val="6D6E71"/>
                </a:solidFill>
                <a:latin typeface="+mj-lt"/>
                <a:cs typeface="Arial"/>
              </a:rPr>
              <a:t>participen</a:t>
            </a:r>
            <a:r>
              <a:rPr lang="es-CO" sz="1200" b="0" spc="-120" dirty="0">
                <a:solidFill>
                  <a:srgbClr val="6D6E71"/>
                </a:solidFill>
                <a:latin typeface="+mj-lt"/>
                <a:cs typeface="Arial"/>
              </a:rPr>
              <a:t> </a:t>
            </a:r>
            <a:r>
              <a:rPr lang="es-CO" sz="1200" b="0" spc="-55" dirty="0">
                <a:solidFill>
                  <a:srgbClr val="6D6E71"/>
                </a:solidFill>
                <a:latin typeface="+mj-lt"/>
                <a:cs typeface="Arial"/>
              </a:rPr>
              <a:t>en</a:t>
            </a:r>
            <a:r>
              <a:rPr lang="es-CO" sz="1200" b="0" spc="-120" dirty="0">
                <a:solidFill>
                  <a:srgbClr val="6D6E71"/>
                </a:solidFill>
                <a:latin typeface="+mj-lt"/>
                <a:cs typeface="Arial"/>
              </a:rPr>
              <a:t> </a:t>
            </a:r>
            <a:r>
              <a:rPr lang="es-CO" sz="1200" b="0" spc="-65" dirty="0">
                <a:solidFill>
                  <a:srgbClr val="6D6E71"/>
                </a:solidFill>
                <a:latin typeface="+mj-lt"/>
                <a:cs typeface="Arial"/>
              </a:rPr>
              <a:t>una transacción con un tercero involucrado en un pago  inapropiado pueden ser considerados responsables  aun cuando no sean los autorizadores directos del  pago indebido.</a:t>
            </a:r>
          </a:p>
          <a:p>
            <a:pPr marL="12700" algn="just">
              <a:lnSpc>
                <a:spcPts val="1530"/>
              </a:lnSpc>
              <a:spcBef>
                <a:spcPts val="1015"/>
              </a:spcBef>
            </a:pPr>
            <a:r>
              <a:rPr lang="es-CO" sz="1400" i="1" dirty="0">
                <a:solidFill>
                  <a:srgbClr val="C01F3C"/>
                </a:solidFill>
                <a:latin typeface="+mj-lt"/>
                <a:cs typeface="Lato-BlackItalic"/>
              </a:rPr>
              <a:t>¿QUÉ </a:t>
            </a:r>
            <a:r>
              <a:rPr lang="es-CO" sz="1400" i="1" spc="-5" dirty="0">
                <a:solidFill>
                  <a:srgbClr val="C01F3C"/>
                </a:solidFill>
                <a:latin typeface="+mj-lt"/>
                <a:cs typeface="Lato-BlackItalic"/>
              </a:rPr>
              <a:t>ES </a:t>
            </a:r>
            <a:r>
              <a:rPr lang="es-CO" sz="1400" i="1" dirty="0">
                <a:solidFill>
                  <a:srgbClr val="C01F3C"/>
                </a:solidFill>
                <a:latin typeface="+mj-lt"/>
                <a:cs typeface="Lato-BlackItalic"/>
              </a:rPr>
              <a:t>FINANCIACIÓN DEL</a:t>
            </a:r>
            <a:r>
              <a:rPr lang="es-CO" sz="1400" i="1" spc="-60" dirty="0">
                <a:solidFill>
                  <a:srgbClr val="C01F3C"/>
                </a:solidFill>
                <a:latin typeface="+mj-lt"/>
                <a:cs typeface="Lato-BlackItalic"/>
              </a:rPr>
              <a:t> </a:t>
            </a:r>
            <a:r>
              <a:rPr lang="es-CO" sz="1400" i="1" dirty="0">
                <a:solidFill>
                  <a:srgbClr val="C01F3C"/>
                </a:solidFill>
                <a:latin typeface="+mj-lt"/>
                <a:cs typeface="Lato-BlackItalic"/>
              </a:rPr>
              <a:t>TERRORISMO?</a:t>
            </a:r>
          </a:p>
          <a:p>
            <a:pPr marL="12700" marR="7620" algn="just">
              <a:lnSpc>
                <a:spcPts val="1400"/>
              </a:lnSpc>
              <a:spcBef>
                <a:spcPts val="50"/>
              </a:spcBef>
            </a:pPr>
            <a:r>
              <a:rPr lang="es-CO" sz="1200" b="0" spc="-65" dirty="0">
                <a:solidFill>
                  <a:srgbClr val="6D6E71"/>
                </a:solidFill>
                <a:latin typeface="+mj-lt"/>
                <a:cs typeface="Arial"/>
              </a:rPr>
              <a:t>Corresponde a las acciones de recolección, provisión,  entrega, recibo, administración, aporte o custodia de  fondos o bienes o recursos que tengan por objeto la  promoción, organización, apoyo, mantenimiento,  financiación o sostenimiento de grupos al margen de la  ley, terroristas o de delincuencia organizada. Para que  se configure la financiación del terrorismo no se  requiere que los recursos de facilitación hayan sido  obtenidos en forma ilegal.</a:t>
            </a:r>
          </a:p>
        </p:txBody>
      </p:sp>
      <p:sp>
        <p:nvSpPr>
          <p:cNvPr id="4" name="CuadroTexto 3">
            <a:extLst>
              <a:ext uri="{FF2B5EF4-FFF2-40B4-BE49-F238E27FC236}">
                <a16:creationId xmlns:a16="http://schemas.microsoft.com/office/drawing/2014/main" id="{50AD0B77-CA26-4EEF-8BE4-C1EBB8B593A3}"/>
              </a:ext>
            </a:extLst>
          </p:cNvPr>
          <p:cNvSpPr txBox="1"/>
          <p:nvPr/>
        </p:nvSpPr>
        <p:spPr>
          <a:xfrm>
            <a:off x="4016420" y="7789761"/>
            <a:ext cx="389850" cy="307777"/>
          </a:xfrm>
          <a:prstGeom prst="rect">
            <a:avLst/>
          </a:prstGeom>
          <a:noFill/>
        </p:spPr>
        <p:txBody>
          <a:bodyPr wrap="none" rtlCol="0">
            <a:spAutoFit/>
          </a:bodyPr>
          <a:lstStyle/>
          <a:p>
            <a:r>
              <a:rPr lang="es-CO" sz="1400" b="1">
                <a:solidFill>
                  <a:srgbClr val="801327"/>
                </a:solidFill>
              </a:rPr>
              <a:t>13</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p:nvPr/>
        </p:nvSpPr>
        <p:spPr>
          <a:xfrm>
            <a:off x="4347402" y="701806"/>
            <a:ext cx="3340735" cy="6345327"/>
          </a:xfrm>
          <a:prstGeom prst="rect">
            <a:avLst/>
          </a:prstGeom>
        </p:spPr>
        <p:txBody>
          <a:bodyPr vert="horz" wrap="square" lIns="0" tIns="22860" rIns="0" bIns="0" rtlCol="0">
            <a:spAutoFit/>
          </a:bodyPr>
          <a:lstStyle/>
          <a:p>
            <a:pPr marL="12700" marR="6350" algn="just">
              <a:lnSpc>
                <a:spcPts val="1400"/>
              </a:lnSpc>
              <a:spcBef>
                <a:spcPts val="1335"/>
              </a:spcBef>
            </a:pPr>
            <a:r>
              <a:rPr lang="es-CO" sz="1200" spc="-35" dirty="0">
                <a:solidFill>
                  <a:srgbClr val="6D6E71"/>
                </a:solidFill>
                <a:latin typeface="+mj-lt"/>
                <a:cs typeface="Arial"/>
              </a:rPr>
              <a:t>En todos los casos está </a:t>
            </a:r>
            <a:r>
              <a:rPr lang="es-CO" sz="1200" b="1" i="1" spc="-15" dirty="0">
                <a:solidFill>
                  <a:srgbClr val="C01F3C"/>
                </a:solidFill>
                <a:latin typeface="+mj-lt"/>
                <a:cs typeface="Lato-BlackItalic"/>
              </a:rPr>
              <a:t>prohibido</a:t>
            </a:r>
            <a:r>
              <a:rPr lang="es-CO" sz="1200" b="1" i="1" spc="-15" dirty="0">
                <a:solidFill>
                  <a:srgbClr val="E78224"/>
                </a:solidFill>
                <a:latin typeface="+mj-lt"/>
                <a:cs typeface="Lato-BlackItalic"/>
              </a:rPr>
              <a:t> </a:t>
            </a:r>
            <a:r>
              <a:rPr lang="es-CO" sz="1200" spc="-35" dirty="0">
                <a:solidFill>
                  <a:srgbClr val="6D6E71"/>
                </a:solidFill>
                <a:latin typeface="+mj-lt"/>
                <a:cs typeface="Arial"/>
              </a:rPr>
              <a:t>que la recepción u  otorgamiento de regalos, atenciones, hospitalidades  u otros beneficios:</a:t>
            </a:r>
          </a:p>
          <a:p>
            <a:pPr marL="311150" marR="5715" indent="-171450" algn="just">
              <a:lnSpc>
                <a:spcPts val="1400"/>
              </a:lnSpc>
              <a:spcBef>
                <a:spcPts val="1100"/>
              </a:spcBef>
              <a:buFont typeface="Arial" panose="020B0604020202020204" pitchFamily="34" charset="0"/>
              <a:buChar char="•"/>
            </a:pPr>
            <a:r>
              <a:rPr lang="es-CO" sz="1200" spc="-60" dirty="0">
                <a:solidFill>
                  <a:srgbClr val="6D6E71"/>
                </a:solidFill>
                <a:latin typeface="+mj-lt"/>
                <a:cs typeface="Arial"/>
              </a:rPr>
              <a:t>Ocurra </a:t>
            </a:r>
            <a:r>
              <a:rPr lang="es-CO" sz="1200" spc="-50" dirty="0">
                <a:solidFill>
                  <a:srgbClr val="6D6E71"/>
                </a:solidFill>
                <a:latin typeface="+mj-lt"/>
                <a:cs typeface="Arial"/>
              </a:rPr>
              <a:t>para </a:t>
            </a:r>
            <a:r>
              <a:rPr lang="es-CO" sz="1200" spc="-10" dirty="0">
                <a:solidFill>
                  <a:srgbClr val="6D6E71"/>
                </a:solidFill>
                <a:latin typeface="+mj-lt"/>
                <a:cs typeface="Arial"/>
              </a:rPr>
              <a:t>influir </a:t>
            </a:r>
            <a:r>
              <a:rPr lang="es-CO" sz="1200" spc="-50" dirty="0">
                <a:solidFill>
                  <a:srgbClr val="6D6E71"/>
                </a:solidFill>
                <a:latin typeface="+mj-lt"/>
                <a:cs typeface="Arial"/>
              </a:rPr>
              <a:t>en </a:t>
            </a:r>
            <a:r>
              <a:rPr lang="es-CO" sz="1200" spc="-45" dirty="0">
                <a:solidFill>
                  <a:srgbClr val="6D6E71"/>
                </a:solidFill>
                <a:latin typeface="+mj-lt"/>
                <a:cs typeface="Arial"/>
              </a:rPr>
              <a:t>cualquier </a:t>
            </a:r>
            <a:r>
              <a:rPr lang="es-CO" sz="1200" spc="-10" dirty="0">
                <a:solidFill>
                  <a:srgbClr val="6D6E71"/>
                </a:solidFill>
                <a:latin typeface="+mj-lt"/>
                <a:cs typeface="Arial"/>
              </a:rPr>
              <a:t>tipo </a:t>
            </a:r>
            <a:r>
              <a:rPr lang="es-CO" sz="1200" spc="-55" dirty="0">
                <a:solidFill>
                  <a:srgbClr val="6D6E71"/>
                </a:solidFill>
                <a:latin typeface="+mj-lt"/>
                <a:cs typeface="Arial"/>
              </a:rPr>
              <a:t>de </a:t>
            </a:r>
            <a:r>
              <a:rPr lang="es-CO" sz="1200" spc="-50" dirty="0">
                <a:solidFill>
                  <a:srgbClr val="6D6E71"/>
                </a:solidFill>
                <a:latin typeface="+mj-lt"/>
                <a:cs typeface="Arial"/>
              </a:rPr>
              <a:t>decisión </a:t>
            </a:r>
            <a:r>
              <a:rPr lang="es-CO" sz="1200" spc="-35" dirty="0">
                <a:solidFill>
                  <a:srgbClr val="6D6E71"/>
                </a:solidFill>
                <a:latin typeface="+mj-lt"/>
                <a:cs typeface="Arial"/>
              </a:rPr>
              <a:t>o  </a:t>
            </a:r>
            <a:r>
              <a:rPr lang="es-CO" sz="1200" spc="-50" dirty="0">
                <a:solidFill>
                  <a:srgbClr val="6D6E71"/>
                </a:solidFill>
                <a:latin typeface="+mj-lt"/>
                <a:cs typeface="Arial"/>
              </a:rPr>
              <a:t>para </a:t>
            </a:r>
            <a:r>
              <a:rPr lang="es-CO" sz="1200" spc="-30" dirty="0">
                <a:solidFill>
                  <a:srgbClr val="6D6E71"/>
                </a:solidFill>
                <a:latin typeface="+mj-lt"/>
                <a:cs typeface="Arial"/>
              </a:rPr>
              <a:t>obtener </a:t>
            </a:r>
            <a:r>
              <a:rPr lang="es-CO" sz="1200" spc="-50" dirty="0">
                <a:solidFill>
                  <a:srgbClr val="6D6E71"/>
                </a:solidFill>
                <a:latin typeface="+mj-lt"/>
                <a:cs typeface="Arial"/>
              </a:rPr>
              <a:t>una </a:t>
            </a:r>
            <a:r>
              <a:rPr lang="es-CO" sz="1200" spc="-40" dirty="0">
                <a:solidFill>
                  <a:srgbClr val="6D6E71"/>
                </a:solidFill>
                <a:latin typeface="+mj-lt"/>
                <a:cs typeface="Arial"/>
              </a:rPr>
              <a:t>ventaja</a:t>
            </a:r>
            <a:r>
              <a:rPr lang="es-CO" sz="1200" spc="-250" dirty="0">
                <a:solidFill>
                  <a:srgbClr val="6D6E71"/>
                </a:solidFill>
                <a:latin typeface="+mj-lt"/>
                <a:cs typeface="Arial"/>
              </a:rPr>
              <a:t> </a:t>
            </a:r>
            <a:r>
              <a:rPr lang="es-CO" sz="1200" spc="-55" dirty="0">
                <a:solidFill>
                  <a:srgbClr val="6D6E71"/>
                </a:solidFill>
                <a:latin typeface="+mj-lt"/>
                <a:cs typeface="Arial"/>
              </a:rPr>
              <a:t>inapropiada.</a:t>
            </a:r>
          </a:p>
          <a:p>
            <a:pPr marL="311150" marR="5715" indent="-171450" algn="just">
              <a:lnSpc>
                <a:spcPts val="1400"/>
              </a:lnSpc>
              <a:spcBef>
                <a:spcPts val="1100"/>
              </a:spcBef>
              <a:buFont typeface="Arial" panose="020B0604020202020204" pitchFamily="34" charset="0"/>
              <a:buChar char="•"/>
            </a:pPr>
            <a:r>
              <a:rPr lang="es-CO" sz="1200" spc="-80" dirty="0">
                <a:solidFill>
                  <a:srgbClr val="6D6E71"/>
                </a:solidFill>
                <a:latin typeface="+mj-lt"/>
                <a:cs typeface="Arial"/>
              </a:rPr>
              <a:t>Genere </a:t>
            </a:r>
            <a:r>
              <a:rPr lang="es-CO" sz="1200" spc="-35" dirty="0">
                <a:solidFill>
                  <a:srgbClr val="6D6E71"/>
                </a:solidFill>
                <a:latin typeface="+mj-lt"/>
                <a:cs typeface="Arial"/>
              </a:rPr>
              <a:t>un </a:t>
            </a:r>
            <a:r>
              <a:rPr lang="es-CO" sz="1200" spc="-30" dirty="0">
                <a:solidFill>
                  <a:srgbClr val="6D6E71"/>
                </a:solidFill>
                <a:latin typeface="+mj-lt"/>
                <a:cs typeface="Arial"/>
              </a:rPr>
              <a:t>sentido </a:t>
            </a:r>
            <a:r>
              <a:rPr lang="es-CO" sz="1200" spc="-55" dirty="0">
                <a:solidFill>
                  <a:srgbClr val="6D6E71"/>
                </a:solidFill>
                <a:latin typeface="+mj-lt"/>
                <a:cs typeface="Arial"/>
              </a:rPr>
              <a:t>de </a:t>
            </a:r>
            <a:r>
              <a:rPr lang="es-CO" sz="1200" spc="-50" dirty="0">
                <a:solidFill>
                  <a:srgbClr val="6D6E71"/>
                </a:solidFill>
                <a:latin typeface="+mj-lt"/>
                <a:cs typeface="Arial"/>
              </a:rPr>
              <a:t>obligación </a:t>
            </a:r>
            <a:r>
              <a:rPr lang="es-CO" sz="1200" spc="-35" dirty="0">
                <a:solidFill>
                  <a:srgbClr val="6D6E71"/>
                </a:solidFill>
                <a:latin typeface="+mj-lt"/>
                <a:cs typeface="Arial"/>
              </a:rPr>
              <a:t>o </a:t>
            </a:r>
            <a:r>
              <a:rPr lang="es-CO" sz="1200" spc="-40" dirty="0">
                <a:solidFill>
                  <a:srgbClr val="6D6E71"/>
                </a:solidFill>
                <a:latin typeface="+mj-lt"/>
                <a:cs typeface="Arial"/>
              </a:rPr>
              <a:t>compromiso </a:t>
            </a:r>
            <a:r>
              <a:rPr lang="es-CO" sz="1200" spc="-60" dirty="0">
                <a:solidFill>
                  <a:srgbClr val="6D6E71"/>
                </a:solidFill>
                <a:latin typeface="+mj-lt"/>
                <a:cs typeface="Arial"/>
              </a:rPr>
              <a:t>en  </a:t>
            </a:r>
            <a:r>
              <a:rPr lang="es-CO" sz="1200" spc="-35" dirty="0">
                <a:solidFill>
                  <a:srgbClr val="6D6E71"/>
                </a:solidFill>
                <a:latin typeface="+mj-lt"/>
                <a:cs typeface="Arial"/>
              </a:rPr>
              <a:t>el</a:t>
            </a:r>
            <a:r>
              <a:rPr lang="es-CO" sz="1200" spc="-100" dirty="0">
                <a:solidFill>
                  <a:srgbClr val="6D6E71"/>
                </a:solidFill>
                <a:latin typeface="+mj-lt"/>
                <a:cs typeface="Arial"/>
              </a:rPr>
              <a:t> </a:t>
            </a:r>
            <a:r>
              <a:rPr lang="es-CO" sz="1200" spc="-40" dirty="0">
                <a:solidFill>
                  <a:srgbClr val="6D6E71"/>
                </a:solidFill>
                <a:latin typeface="+mj-lt"/>
                <a:cs typeface="Arial"/>
              </a:rPr>
              <a:t>receptor.</a:t>
            </a:r>
          </a:p>
          <a:p>
            <a:pPr marL="311150" marR="5715" indent="-171450" algn="just">
              <a:lnSpc>
                <a:spcPts val="1400"/>
              </a:lnSpc>
              <a:spcBef>
                <a:spcPts val="1100"/>
              </a:spcBef>
              <a:buFont typeface="Arial" panose="020B0604020202020204" pitchFamily="34" charset="0"/>
              <a:buChar char="•"/>
            </a:pPr>
            <a:r>
              <a:rPr lang="es-CO" sz="1200" spc="-105" dirty="0">
                <a:solidFill>
                  <a:srgbClr val="6D6E71"/>
                </a:solidFill>
                <a:latin typeface="+mj-lt"/>
                <a:cs typeface="Arial"/>
              </a:rPr>
              <a:t>Sea </a:t>
            </a:r>
            <a:r>
              <a:rPr lang="es-CO" sz="1200" spc="-45" dirty="0">
                <a:solidFill>
                  <a:srgbClr val="6D6E71"/>
                </a:solidFill>
                <a:latin typeface="+mj-lt"/>
                <a:cs typeface="Arial"/>
              </a:rPr>
              <a:t>lujoso, </a:t>
            </a:r>
            <a:r>
              <a:rPr lang="es-CO" sz="1200" spc="-60" dirty="0">
                <a:solidFill>
                  <a:srgbClr val="6D6E71"/>
                </a:solidFill>
                <a:latin typeface="+mj-lt"/>
                <a:cs typeface="Arial"/>
              </a:rPr>
              <a:t>excesivo </a:t>
            </a:r>
            <a:r>
              <a:rPr lang="es-CO" sz="1200" spc="-35" dirty="0">
                <a:solidFill>
                  <a:srgbClr val="6D6E71"/>
                </a:solidFill>
                <a:latin typeface="+mj-lt"/>
                <a:cs typeface="Arial"/>
              </a:rPr>
              <a:t>o</a:t>
            </a:r>
            <a:r>
              <a:rPr lang="es-CO" sz="1200" spc="-175" dirty="0">
                <a:solidFill>
                  <a:srgbClr val="6D6E71"/>
                </a:solidFill>
                <a:latin typeface="+mj-lt"/>
                <a:cs typeface="Arial"/>
              </a:rPr>
              <a:t> </a:t>
            </a:r>
            <a:r>
              <a:rPr lang="es-CO" sz="1200" spc="-40" dirty="0">
                <a:solidFill>
                  <a:srgbClr val="6D6E71"/>
                </a:solidFill>
                <a:latin typeface="+mj-lt"/>
                <a:cs typeface="Arial"/>
              </a:rPr>
              <a:t>frecuente.</a:t>
            </a:r>
            <a:endParaRPr lang="es-CO" sz="1200" dirty="0">
              <a:latin typeface="+mj-lt"/>
              <a:cs typeface="Arial"/>
            </a:endParaRPr>
          </a:p>
          <a:p>
            <a:pPr marL="311150" marR="5715" indent="-171450" algn="just">
              <a:lnSpc>
                <a:spcPts val="1400"/>
              </a:lnSpc>
              <a:spcBef>
                <a:spcPts val="1100"/>
              </a:spcBef>
              <a:buFont typeface="Arial" panose="020B0604020202020204" pitchFamily="34" charset="0"/>
              <a:buChar char="•"/>
            </a:pPr>
            <a:r>
              <a:rPr lang="es-CO" sz="1200" spc="-105" dirty="0">
                <a:solidFill>
                  <a:srgbClr val="6D6E71"/>
                </a:solidFill>
                <a:latin typeface="+mj-lt"/>
                <a:cs typeface="Arial"/>
              </a:rPr>
              <a:t>Sea</a:t>
            </a:r>
            <a:r>
              <a:rPr lang="es-CO" sz="1200" spc="-80" dirty="0">
                <a:solidFill>
                  <a:srgbClr val="6D6E71"/>
                </a:solidFill>
                <a:latin typeface="+mj-lt"/>
                <a:cs typeface="Arial"/>
              </a:rPr>
              <a:t> </a:t>
            </a:r>
            <a:r>
              <a:rPr lang="es-CO" sz="1200" spc="-35" dirty="0">
                <a:solidFill>
                  <a:srgbClr val="6D6E71"/>
                </a:solidFill>
                <a:latin typeface="+mj-lt"/>
                <a:cs typeface="Arial"/>
              </a:rPr>
              <a:t>ofrecido</a:t>
            </a:r>
            <a:r>
              <a:rPr lang="es-CO" sz="1200" spc="-75" dirty="0">
                <a:solidFill>
                  <a:srgbClr val="6D6E71"/>
                </a:solidFill>
                <a:latin typeface="+mj-lt"/>
                <a:cs typeface="Arial"/>
              </a:rPr>
              <a:t> </a:t>
            </a:r>
            <a:r>
              <a:rPr lang="es-CO" sz="1200" spc="-35" dirty="0">
                <a:solidFill>
                  <a:srgbClr val="6D6E71"/>
                </a:solidFill>
                <a:latin typeface="+mj-lt"/>
                <a:cs typeface="Arial"/>
              </a:rPr>
              <a:t>o</a:t>
            </a:r>
            <a:r>
              <a:rPr lang="es-CO" sz="1200" spc="-75" dirty="0">
                <a:solidFill>
                  <a:srgbClr val="6D6E71"/>
                </a:solidFill>
                <a:latin typeface="+mj-lt"/>
                <a:cs typeface="Arial"/>
              </a:rPr>
              <a:t> </a:t>
            </a:r>
            <a:r>
              <a:rPr lang="es-CO" sz="1200" spc="-55" dirty="0">
                <a:solidFill>
                  <a:srgbClr val="6D6E71"/>
                </a:solidFill>
                <a:latin typeface="+mj-lt"/>
                <a:cs typeface="Arial"/>
              </a:rPr>
              <a:t>dado</a:t>
            </a:r>
            <a:r>
              <a:rPr lang="es-CO" sz="1200" spc="-75" dirty="0">
                <a:solidFill>
                  <a:srgbClr val="6D6E71"/>
                </a:solidFill>
                <a:latin typeface="+mj-lt"/>
                <a:cs typeface="Arial"/>
              </a:rPr>
              <a:t> </a:t>
            </a:r>
            <a:r>
              <a:rPr lang="es-CO" sz="1200" spc="-70" dirty="0">
                <a:solidFill>
                  <a:srgbClr val="6D6E71"/>
                </a:solidFill>
                <a:latin typeface="+mj-lt"/>
                <a:cs typeface="Arial"/>
              </a:rPr>
              <a:t>a</a:t>
            </a:r>
            <a:r>
              <a:rPr lang="es-CO" sz="1200" spc="-75" dirty="0">
                <a:solidFill>
                  <a:srgbClr val="6D6E71"/>
                </a:solidFill>
                <a:latin typeface="+mj-lt"/>
                <a:cs typeface="Arial"/>
              </a:rPr>
              <a:t> </a:t>
            </a:r>
            <a:r>
              <a:rPr lang="es-CO" sz="1200" spc="-35" dirty="0">
                <a:solidFill>
                  <a:srgbClr val="6D6E71"/>
                </a:solidFill>
                <a:latin typeface="+mj-lt"/>
                <a:cs typeface="Arial"/>
              </a:rPr>
              <a:t>miembros</a:t>
            </a:r>
            <a:r>
              <a:rPr lang="es-CO" sz="1200" spc="-75" dirty="0">
                <a:solidFill>
                  <a:srgbClr val="6D6E71"/>
                </a:solidFill>
                <a:latin typeface="+mj-lt"/>
                <a:cs typeface="Arial"/>
              </a:rPr>
              <a:t> </a:t>
            </a:r>
            <a:r>
              <a:rPr lang="es-CO" sz="1200" spc="-55" dirty="0">
                <a:solidFill>
                  <a:srgbClr val="6D6E71"/>
                </a:solidFill>
                <a:latin typeface="+mj-lt"/>
                <a:cs typeface="Arial"/>
              </a:rPr>
              <a:t>de</a:t>
            </a:r>
            <a:r>
              <a:rPr lang="es-CO" sz="1200" spc="-75" dirty="0">
                <a:solidFill>
                  <a:srgbClr val="6D6E71"/>
                </a:solidFill>
                <a:latin typeface="+mj-lt"/>
                <a:cs typeface="Arial"/>
              </a:rPr>
              <a:t> </a:t>
            </a:r>
            <a:r>
              <a:rPr lang="es-CO" sz="1200" spc="-40" dirty="0">
                <a:solidFill>
                  <a:srgbClr val="6D6E71"/>
                </a:solidFill>
                <a:latin typeface="+mj-lt"/>
                <a:cs typeface="Arial"/>
              </a:rPr>
              <a:t>la</a:t>
            </a:r>
            <a:r>
              <a:rPr lang="es-CO" sz="1200" spc="-75" dirty="0">
                <a:solidFill>
                  <a:srgbClr val="6D6E71"/>
                </a:solidFill>
                <a:latin typeface="+mj-lt"/>
                <a:cs typeface="Arial"/>
              </a:rPr>
              <a:t> </a:t>
            </a:r>
            <a:r>
              <a:rPr lang="es-CO" sz="1200" spc="-25" dirty="0">
                <a:solidFill>
                  <a:srgbClr val="6D6E71"/>
                </a:solidFill>
                <a:latin typeface="+mj-lt"/>
                <a:cs typeface="Arial"/>
              </a:rPr>
              <a:t>familia</a:t>
            </a:r>
            <a:r>
              <a:rPr lang="es-CO" sz="1200" spc="-75" dirty="0">
                <a:solidFill>
                  <a:srgbClr val="6D6E71"/>
                </a:solidFill>
                <a:latin typeface="+mj-lt"/>
                <a:cs typeface="Arial"/>
              </a:rPr>
              <a:t> </a:t>
            </a:r>
            <a:r>
              <a:rPr lang="es-CO" sz="1200" spc="-55" dirty="0">
                <a:solidFill>
                  <a:srgbClr val="6D6E71"/>
                </a:solidFill>
                <a:latin typeface="+mj-lt"/>
                <a:cs typeface="Arial"/>
              </a:rPr>
              <a:t>de</a:t>
            </a:r>
            <a:r>
              <a:rPr lang="es-CO" sz="1200" spc="-75" dirty="0">
                <a:solidFill>
                  <a:srgbClr val="6D6E71"/>
                </a:solidFill>
                <a:latin typeface="+mj-lt"/>
                <a:cs typeface="Arial"/>
              </a:rPr>
              <a:t> </a:t>
            </a:r>
            <a:r>
              <a:rPr lang="es-CO" sz="1200" spc="-45" dirty="0">
                <a:solidFill>
                  <a:srgbClr val="6D6E71"/>
                </a:solidFill>
                <a:latin typeface="+mj-lt"/>
                <a:cs typeface="Arial"/>
              </a:rPr>
              <a:t>un  </a:t>
            </a:r>
            <a:r>
              <a:rPr lang="es-CO" sz="1200" spc="-40" dirty="0">
                <a:solidFill>
                  <a:srgbClr val="6D6E71"/>
                </a:solidFill>
                <a:latin typeface="+mj-lt"/>
                <a:cs typeface="Arial"/>
              </a:rPr>
              <a:t>trabajador, </a:t>
            </a:r>
            <a:r>
              <a:rPr lang="es-CO" sz="1200" spc="-25" dirty="0">
                <a:solidFill>
                  <a:srgbClr val="6D6E71"/>
                </a:solidFill>
                <a:latin typeface="+mj-lt"/>
                <a:cs typeface="Arial"/>
              </a:rPr>
              <a:t>contratista, </a:t>
            </a:r>
            <a:r>
              <a:rPr lang="es-CO" sz="1200" spc="-60" dirty="0">
                <a:solidFill>
                  <a:srgbClr val="6D6E71"/>
                </a:solidFill>
                <a:latin typeface="+mj-lt"/>
                <a:cs typeface="Arial"/>
              </a:rPr>
              <a:t>socio, </a:t>
            </a:r>
            <a:r>
              <a:rPr lang="es-CO" sz="1200" spc="-50" dirty="0">
                <a:solidFill>
                  <a:srgbClr val="6D6E71"/>
                </a:solidFill>
                <a:latin typeface="+mj-lt"/>
                <a:cs typeface="Arial"/>
              </a:rPr>
              <a:t>aliado, </a:t>
            </a:r>
            <a:r>
              <a:rPr lang="es-CO" sz="1200" spc="-35" dirty="0">
                <a:solidFill>
                  <a:srgbClr val="6D6E71"/>
                </a:solidFill>
                <a:latin typeface="+mj-lt"/>
                <a:cs typeface="Arial"/>
              </a:rPr>
              <a:t>cliente o  </a:t>
            </a:r>
            <a:r>
              <a:rPr lang="es-CO" sz="1200" spc="-50" dirty="0">
                <a:solidFill>
                  <a:srgbClr val="6D6E71"/>
                </a:solidFill>
                <a:latin typeface="+mj-lt"/>
                <a:cs typeface="Arial"/>
              </a:rPr>
              <a:t>proveedor.</a:t>
            </a:r>
          </a:p>
          <a:p>
            <a:pPr marL="311150" marR="5715" indent="-171450" algn="just">
              <a:lnSpc>
                <a:spcPts val="1400"/>
              </a:lnSpc>
              <a:spcBef>
                <a:spcPts val="1400"/>
              </a:spcBef>
              <a:buFont typeface="Arial" panose="020B0604020202020204" pitchFamily="34" charset="0"/>
              <a:buChar char="•"/>
            </a:pPr>
            <a:r>
              <a:rPr lang="es-CO" sz="1200" spc="-105" dirty="0">
                <a:solidFill>
                  <a:srgbClr val="6D6E71"/>
                </a:solidFill>
                <a:latin typeface="+mj-lt"/>
                <a:cs typeface="Arial"/>
              </a:rPr>
              <a:t>Sea </a:t>
            </a:r>
            <a:r>
              <a:rPr lang="es-CO" sz="1200" spc="-40" dirty="0">
                <a:solidFill>
                  <a:srgbClr val="6D6E71"/>
                </a:solidFill>
                <a:latin typeface="+mj-lt"/>
                <a:cs typeface="Arial"/>
              </a:rPr>
              <a:t>dinero </a:t>
            </a:r>
            <a:r>
              <a:rPr lang="es-CO" sz="1200" spc="-50" dirty="0">
                <a:solidFill>
                  <a:srgbClr val="6D6E71"/>
                </a:solidFill>
                <a:latin typeface="+mj-lt"/>
                <a:cs typeface="Arial"/>
              </a:rPr>
              <a:t>en </a:t>
            </a:r>
            <a:r>
              <a:rPr lang="es-CO" sz="1200" spc="-30" dirty="0">
                <a:solidFill>
                  <a:srgbClr val="6D6E71"/>
                </a:solidFill>
                <a:latin typeface="+mj-lt"/>
                <a:cs typeface="Arial"/>
              </a:rPr>
              <a:t>efectivo </a:t>
            </a:r>
            <a:r>
              <a:rPr lang="es-CO" sz="1200" spc="-35" dirty="0">
                <a:solidFill>
                  <a:srgbClr val="6D6E71"/>
                </a:solidFill>
                <a:latin typeface="+mj-lt"/>
                <a:cs typeface="Arial"/>
              </a:rPr>
              <a:t>o </a:t>
            </a:r>
            <a:r>
              <a:rPr lang="es-CO" sz="1200" spc="-20" dirty="0">
                <a:solidFill>
                  <a:srgbClr val="6D6E71"/>
                </a:solidFill>
                <a:latin typeface="+mj-lt"/>
                <a:cs typeface="Arial"/>
              </a:rPr>
              <a:t>instrumento </a:t>
            </a:r>
            <a:r>
              <a:rPr lang="es-CO" sz="1200" spc="-50" dirty="0">
                <a:solidFill>
                  <a:srgbClr val="6D6E71"/>
                </a:solidFill>
                <a:latin typeface="+mj-lt"/>
                <a:cs typeface="Arial"/>
              </a:rPr>
              <a:t>comercial  </a:t>
            </a:r>
            <a:r>
              <a:rPr lang="es-CO" sz="1200" spc="-35" dirty="0">
                <a:solidFill>
                  <a:srgbClr val="6D6E71"/>
                </a:solidFill>
                <a:latin typeface="+mj-lt"/>
                <a:cs typeface="Arial"/>
              </a:rPr>
              <a:t>convertible</a:t>
            </a:r>
            <a:r>
              <a:rPr lang="es-CO" sz="1200" spc="-95" dirty="0">
                <a:solidFill>
                  <a:srgbClr val="6D6E71"/>
                </a:solidFill>
                <a:latin typeface="+mj-lt"/>
                <a:cs typeface="Arial"/>
              </a:rPr>
              <a:t> </a:t>
            </a:r>
            <a:r>
              <a:rPr lang="es-CO" sz="1200" spc="-50" dirty="0">
                <a:solidFill>
                  <a:srgbClr val="6D6E71"/>
                </a:solidFill>
                <a:latin typeface="+mj-lt"/>
                <a:cs typeface="Arial"/>
              </a:rPr>
              <a:t>en</a:t>
            </a:r>
            <a:r>
              <a:rPr lang="es-CO" sz="1200" spc="-95" dirty="0">
                <a:solidFill>
                  <a:srgbClr val="6D6E71"/>
                </a:solidFill>
                <a:latin typeface="+mj-lt"/>
                <a:cs typeface="Arial"/>
              </a:rPr>
              <a:t> </a:t>
            </a:r>
            <a:r>
              <a:rPr lang="es-CO" sz="1200" spc="-30" dirty="0">
                <a:solidFill>
                  <a:srgbClr val="6D6E71"/>
                </a:solidFill>
                <a:latin typeface="+mj-lt"/>
                <a:cs typeface="Arial"/>
              </a:rPr>
              <a:t>efectivo</a:t>
            </a:r>
            <a:r>
              <a:rPr lang="es-CO" sz="1200" spc="-95" dirty="0">
                <a:solidFill>
                  <a:srgbClr val="6D6E71"/>
                </a:solidFill>
                <a:latin typeface="+mj-lt"/>
                <a:cs typeface="Arial"/>
              </a:rPr>
              <a:t> </a:t>
            </a:r>
            <a:r>
              <a:rPr lang="es-CO" sz="1200" spc="-30" dirty="0">
                <a:solidFill>
                  <a:srgbClr val="6D6E71"/>
                </a:solidFill>
                <a:latin typeface="+mj-lt"/>
                <a:cs typeface="Arial"/>
              </a:rPr>
              <a:t>(títulos,</a:t>
            </a:r>
            <a:r>
              <a:rPr lang="es-CO" sz="1200" spc="-95" dirty="0">
                <a:solidFill>
                  <a:srgbClr val="6D6E71"/>
                </a:solidFill>
                <a:latin typeface="+mj-lt"/>
                <a:cs typeface="Arial"/>
              </a:rPr>
              <a:t> </a:t>
            </a:r>
            <a:r>
              <a:rPr lang="es-CO" sz="1200" spc="-50" dirty="0">
                <a:solidFill>
                  <a:srgbClr val="6D6E71"/>
                </a:solidFill>
                <a:latin typeface="+mj-lt"/>
                <a:cs typeface="Arial"/>
              </a:rPr>
              <a:t>valores,</a:t>
            </a:r>
            <a:r>
              <a:rPr lang="es-CO" sz="1200" spc="-95" dirty="0">
                <a:solidFill>
                  <a:srgbClr val="6D6E71"/>
                </a:solidFill>
                <a:latin typeface="+mj-lt"/>
                <a:cs typeface="Arial"/>
              </a:rPr>
              <a:t> </a:t>
            </a:r>
            <a:r>
              <a:rPr lang="es-CO" sz="1200" spc="15" dirty="0">
                <a:solidFill>
                  <a:srgbClr val="6D6E71"/>
                </a:solidFill>
                <a:latin typeface="+mj-lt"/>
                <a:cs typeface="Arial"/>
              </a:rPr>
              <a:t>“gift</a:t>
            </a:r>
            <a:r>
              <a:rPr lang="es-CO" sz="1200" spc="-95" dirty="0">
                <a:solidFill>
                  <a:srgbClr val="6D6E71"/>
                </a:solidFill>
                <a:latin typeface="+mj-lt"/>
                <a:cs typeface="Arial"/>
              </a:rPr>
              <a:t> </a:t>
            </a:r>
            <a:r>
              <a:rPr lang="es-CO" sz="1200" spc="-50" dirty="0">
                <a:solidFill>
                  <a:srgbClr val="6D6E71"/>
                </a:solidFill>
                <a:latin typeface="+mj-lt"/>
                <a:cs typeface="Arial"/>
              </a:rPr>
              <a:t>cards”,  </a:t>
            </a:r>
            <a:r>
              <a:rPr lang="es-CO" sz="1200" spc="-40" dirty="0">
                <a:solidFill>
                  <a:srgbClr val="6D6E71"/>
                </a:solidFill>
                <a:latin typeface="+mj-lt"/>
                <a:cs typeface="Arial"/>
              </a:rPr>
              <a:t>cartas</a:t>
            </a:r>
            <a:r>
              <a:rPr lang="es-CO" sz="1200" spc="-100" dirty="0">
                <a:solidFill>
                  <a:srgbClr val="6D6E71"/>
                </a:solidFill>
                <a:latin typeface="+mj-lt"/>
                <a:cs typeface="Arial"/>
              </a:rPr>
              <a:t> </a:t>
            </a:r>
            <a:r>
              <a:rPr lang="es-CO" sz="1200" spc="-55" dirty="0">
                <a:solidFill>
                  <a:srgbClr val="6D6E71"/>
                </a:solidFill>
                <a:latin typeface="+mj-lt"/>
                <a:cs typeface="Arial"/>
              </a:rPr>
              <a:t>de</a:t>
            </a:r>
            <a:r>
              <a:rPr lang="es-CO" sz="1200" spc="-95" dirty="0">
                <a:solidFill>
                  <a:srgbClr val="6D6E71"/>
                </a:solidFill>
                <a:latin typeface="+mj-lt"/>
                <a:cs typeface="Arial"/>
              </a:rPr>
              <a:t> </a:t>
            </a:r>
            <a:r>
              <a:rPr lang="es-CO" sz="1200" spc="-35" dirty="0">
                <a:solidFill>
                  <a:srgbClr val="6D6E71"/>
                </a:solidFill>
                <a:latin typeface="+mj-lt"/>
                <a:cs typeface="Arial"/>
              </a:rPr>
              <a:t>crédito,</a:t>
            </a:r>
            <a:r>
              <a:rPr lang="es-CO" sz="1200" spc="-95" dirty="0">
                <a:solidFill>
                  <a:srgbClr val="6D6E71"/>
                </a:solidFill>
                <a:latin typeface="+mj-lt"/>
                <a:cs typeface="Arial"/>
              </a:rPr>
              <a:t> </a:t>
            </a:r>
            <a:r>
              <a:rPr lang="es-CO" sz="1200" spc="-25" dirty="0">
                <a:solidFill>
                  <a:srgbClr val="6D6E71"/>
                </a:solidFill>
                <a:latin typeface="+mj-lt"/>
                <a:cs typeface="Arial"/>
              </a:rPr>
              <a:t>letras</a:t>
            </a:r>
            <a:r>
              <a:rPr lang="es-CO" sz="1200" spc="-95" dirty="0">
                <a:solidFill>
                  <a:srgbClr val="6D6E71"/>
                </a:solidFill>
                <a:latin typeface="+mj-lt"/>
                <a:cs typeface="Arial"/>
              </a:rPr>
              <a:t> </a:t>
            </a:r>
            <a:r>
              <a:rPr lang="es-CO" sz="1200" spc="-55" dirty="0">
                <a:solidFill>
                  <a:srgbClr val="6D6E71"/>
                </a:solidFill>
                <a:latin typeface="+mj-lt"/>
                <a:cs typeface="Arial"/>
              </a:rPr>
              <a:t>de</a:t>
            </a:r>
            <a:r>
              <a:rPr lang="es-CO" sz="1200" spc="-95" dirty="0">
                <a:solidFill>
                  <a:srgbClr val="6D6E71"/>
                </a:solidFill>
                <a:latin typeface="+mj-lt"/>
                <a:cs typeface="Arial"/>
              </a:rPr>
              <a:t> </a:t>
            </a:r>
            <a:r>
              <a:rPr lang="es-CO" sz="1200" spc="-55" dirty="0">
                <a:solidFill>
                  <a:srgbClr val="6D6E71"/>
                </a:solidFill>
                <a:latin typeface="+mj-lt"/>
                <a:cs typeface="Arial"/>
              </a:rPr>
              <a:t>cambio,</a:t>
            </a:r>
            <a:r>
              <a:rPr lang="es-CO" sz="1200" spc="-95" dirty="0">
                <a:solidFill>
                  <a:srgbClr val="6D6E71"/>
                </a:solidFill>
                <a:latin typeface="+mj-lt"/>
                <a:cs typeface="Arial"/>
              </a:rPr>
              <a:t> </a:t>
            </a:r>
            <a:r>
              <a:rPr lang="es-CO" sz="1200" spc="-65" dirty="0">
                <a:solidFill>
                  <a:srgbClr val="6D6E71"/>
                </a:solidFill>
                <a:latin typeface="+mj-lt"/>
                <a:cs typeface="Arial"/>
              </a:rPr>
              <a:t>etc.).</a:t>
            </a:r>
          </a:p>
          <a:p>
            <a:pPr marL="311150" marR="5715" indent="-171450" algn="just">
              <a:lnSpc>
                <a:spcPts val="1400"/>
              </a:lnSpc>
              <a:spcBef>
                <a:spcPts val="1400"/>
              </a:spcBef>
              <a:buFont typeface="Arial" panose="020B0604020202020204" pitchFamily="34" charset="0"/>
              <a:buChar char="•"/>
            </a:pPr>
            <a:r>
              <a:rPr lang="es-CO" sz="1200" spc="-105" dirty="0">
                <a:solidFill>
                  <a:srgbClr val="6D6E71"/>
                </a:solidFill>
                <a:latin typeface="+mj-lt"/>
                <a:cs typeface="Arial"/>
              </a:rPr>
              <a:t>Sea </a:t>
            </a:r>
            <a:r>
              <a:rPr lang="es-CO" sz="1200" spc="-35" dirty="0">
                <a:solidFill>
                  <a:srgbClr val="6D6E71"/>
                </a:solidFill>
                <a:latin typeface="+mj-lt"/>
                <a:cs typeface="Arial"/>
              </a:rPr>
              <a:t>solicitado </a:t>
            </a:r>
            <a:r>
              <a:rPr lang="es-CO" sz="1200" spc="-30" dirty="0">
                <a:solidFill>
                  <a:srgbClr val="6D6E71"/>
                </a:solidFill>
                <a:latin typeface="+mj-lt"/>
                <a:cs typeface="Arial"/>
              </a:rPr>
              <a:t>por </a:t>
            </a:r>
            <a:r>
              <a:rPr lang="es-CO" sz="1200" spc="-35" dirty="0">
                <a:solidFill>
                  <a:srgbClr val="6D6E71"/>
                </a:solidFill>
                <a:latin typeface="+mj-lt"/>
                <a:cs typeface="Arial"/>
              </a:rPr>
              <a:t>un trabajador </a:t>
            </a:r>
            <a:r>
              <a:rPr lang="es-CO" sz="1200" spc="-55" dirty="0">
                <a:solidFill>
                  <a:srgbClr val="6D6E71"/>
                </a:solidFill>
                <a:latin typeface="+mj-lt"/>
                <a:cs typeface="Arial"/>
              </a:rPr>
              <a:t>de </a:t>
            </a:r>
            <a:r>
              <a:rPr lang="es-CO" sz="1200" spc="-45" dirty="0">
                <a:solidFill>
                  <a:srgbClr val="6D6E71"/>
                </a:solidFill>
                <a:latin typeface="+mj-lt"/>
                <a:cs typeface="Arial"/>
              </a:rPr>
              <a:t>Esenttia </a:t>
            </a:r>
            <a:r>
              <a:rPr lang="es-CO" sz="1200" spc="-55" dirty="0">
                <a:solidFill>
                  <a:srgbClr val="6D6E71"/>
                </a:solidFill>
                <a:latin typeface="+mj-lt"/>
                <a:cs typeface="Arial"/>
              </a:rPr>
              <a:t>para  </a:t>
            </a:r>
            <a:r>
              <a:rPr lang="es-CO" sz="1200" spc="-50" dirty="0">
                <a:solidFill>
                  <a:srgbClr val="6D6E71"/>
                </a:solidFill>
                <a:latin typeface="+mj-lt"/>
                <a:cs typeface="Arial"/>
              </a:rPr>
              <a:t>direccionar </a:t>
            </a:r>
            <a:r>
              <a:rPr lang="es-CO" sz="1200" spc="-35" dirty="0">
                <a:solidFill>
                  <a:srgbClr val="6D6E71"/>
                </a:solidFill>
                <a:latin typeface="+mj-lt"/>
                <a:cs typeface="Arial"/>
              </a:rPr>
              <a:t>un </a:t>
            </a:r>
            <a:r>
              <a:rPr lang="es-CO" sz="1200" spc="-40" dirty="0">
                <a:solidFill>
                  <a:srgbClr val="6D6E71"/>
                </a:solidFill>
                <a:latin typeface="+mj-lt"/>
                <a:cs typeface="Arial"/>
              </a:rPr>
              <a:t>beneficio </a:t>
            </a:r>
            <a:r>
              <a:rPr lang="es-CO" sz="1200" spc="-35" dirty="0">
                <a:solidFill>
                  <a:srgbClr val="6D6E71"/>
                </a:solidFill>
                <a:latin typeface="+mj-lt"/>
                <a:cs typeface="Arial"/>
              </a:rPr>
              <a:t>o </a:t>
            </a:r>
            <a:r>
              <a:rPr lang="es-CO" sz="1200" spc="-45" dirty="0">
                <a:solidFill>
                  <a:srgbClr val="6D6E71"/>
                </a:solidFill>
                <a:latin typeface="+mj-lt"/>
                <a:cs typeface="Arial"/>
              </a:rPr>
              <a:t>ventaja, </a:t>
            </a:r>
            <a:r>
              <a:rPr lang="es-CO" sz="1200" spc="-35" dirty="0">
                <a:solidFill>
                  <a:srgbClr val="6D6E71"/>
                </a:solidFill>
                <a:latin typeface="+mj-lt"/>
                <a:cs typeface="Arial"/>
              </a:rPr>
              <a:t>o </a:t>
            </a:r>
            <a:r>
              <a:rPr lang="es-CO" sz="1200" spc="-55" dirty="0">
                <a:solidFill>
                  <a:srgbClr val="6D6E71"/>
                </a:solidFill>
                <a:latin typeface="+mj-lt"/>
                <a:cs typeface="Arial"/>
              </a:rPr>
              <a:t>dado </a:t>
            </a:r>
            <a:r>
              <a:rPr lang="es-CO" sz="1200" spc="-70" dirty="0">
                <a:solidFill>
                  <a:srgbClr val="6D6E71"/>
                </a:solidFill>
                <a:latin typeface="+mj-lt"/>
                <a:cs typeface="Arial"/>
              </a:rPr>
              <a:t>a </a:t>
            </a:r>
            <a:r>
              <a:rPr lang="es-CO" sz="1200" spc="-50" dirty="0">
                <a:solidFill>
                  <a:srgbClr val="6D6E71"/>
                </a:solidFill>
                <a:latin typeface="+mj-lt"/>
                <a:cs typeface="Arial"/>
              </a:rPr>
              <a:t>alguien  </a:t>
            </a:r>
            <a:r>
              <a:rPr lang="es-CO" sz="1200" spc="-55" dirty="0">
                <a:solidFill>
                  <a:srgbClr val="6D6E71"/>
                </a:solidFill>
                <a:latin typeface="+mj-lt"/>
                <a:cs typeface="Arial"/>
              </a:rPr>
              <a:t>que</a:t>
            </a:r>
            <a:r>
              <a:rPr lang="es-CO" sz="1200" spc="-100" dirty="0">
                <a:solidFill>
                  <a:srgbClr val="6D6E71"/>
                </a:solidFill>
                <a:latin typeface="+mj-lt"/>
                <a:cs typeface="Arial"/>
              </a:rPr>
              <a:t> </a:t>
            </a:r>
            <a:r>
              <a:rPr lang="es-CO" sz="1200" spc="-40" dirty="0">
                <a:solidFill>
                  <a:srgbClr val="6D6E71"/>
                </a:solidFill>
                <a:latin typeface="+mj-lt"/>
                <a:cs typeface="Arial"/>
              </a:rPr>
              <a:t>ofrece</a:t>
            </a:r>
            <a:r>
              <a:rPr lang="es-CO" sz="1200" spc="-95" dirty="0">
                <a:solidFill>
                  <a:srgbClr val="6D6E71"/>
                </a:solidFill>
                <a:latin typeface="+mj-lt"/>
                <a:cs typeface="Arial"/>
              </a:rPr>
              <a:t> </a:t>
            </a:r>
            <a:r>
              <a:rPr lang="es-CO" sz="1200" spc="-35" dirty="0">
                <a:solidFill>
                  <a:srgbClr val="6D6E71"/>
                </a:solidFill>
                <a:latin typeface="+mj-lt"/>
                <a:cs typeface="Arial"/>
              </a:rPr>
              <a:t>un</a:t>
            </a:r>
            <a:r>
              <a:rPr lang="es-CO" sz="1200" spc="-95" dirty="0">
                <a:solidFill>
                  <a:srgbClr val="6D6E71"/>
                </a:solidFill>
                <a:latin typeface="+mj-lt"/>
                <a:cs typeface="Arial"/>
              </a:rPr>
              <a:t> </a:t>
            </a:r>
            <a:r>
              <a:rPr lang="es-CO" sz="1200" spc="-40" dirty="0">
                <a:solidFill>
                  <a:srgbClr val="6D6E71"/>
                </a:solidFill>
                <a:latin typeface="+mj-lt"/>
                <a:cs typeface="Arial"/>
              </a:rPr>
              <a:t>beneficio</a:t>
            </a:r>
            <a:r>
              <a:rPr lang="es-CO" sz="1200" spc="-95" dirty="0">
                <a:solidFill>
                  <a:srgbClr val="6D6E71"/>
                </a:solidFill>
                <a:latin typeface="+mj-lt"/>
                <a:cs typeface="Arial"/>
              </a:rPr>
              <a:t> </a:t>
            </a:r>
            <a:r>
              <a:rPr lang="es-CO" sz="1200" spc="-35" dirty="0">
                <a:solidFill>
                  <a:srgbClr val="6D6E71"/>
                </a:solidFill>
                <a:latin typeface="+mj-lt"/>
                <a:cs typeface="Arial"/>
              </a:rPr>
              <a:t>o</a:t>
            </a:r>
            <a:r>
              <a:rPr lang="es-CO" sz="1200" spc="-100" dirty="0">
                <a:solidFill>
                  <a:srgbClr val="6D6E71"/>
                </a:solidFill>
                <a:latin typeface="+mj-lt"/>
                <a:cs typeface="Arial"/>
              </a:rPr>
              <a:t> </a:t>
            </a:r>
            <a:r>
              <a:rPr lang="es-CO" sz="1200" spc="-40" dirty="0">
                <a:solidFill>
                  <a:srgbClr val="6D6E71"/>
                </a:solidFill>
                <a:latin typeface="+mj-lt"/>
                <a:cs typeface="Arial"/>
              </a:rPr>
              <a:t>ventaja</a:t>
            </a:r>
            <a:r>
              <a:rPr lang="es-CO" sz="1200" spc="-95" dirty="0">
                <a:solidFill>
                  <a:srgbClr val="6D6E71"/>
                </a:solidFill>
                <a:latin typeface="+mj-lt"/>
                <a:cs typeface="Arial"/>
              </a:rPr>
              <a:t> </a:t>
            </a:r>
            <a:r>
              <a:rPr lang="es-CO" sz="1200" spc="-70" dirty="0">
                <a:solidFill>
                  <a:srgbClr val="6D6E71"/>
                </a:solidFill>
                <a:latin typeface="+mj-lt"/>
                <a:cs typeface="Arial"/>
              </a:rPr>
              <a:t>a</a:t>
            </a:r>
            <a:r>
              <a:rPr lang="es-CO" sz="1200" spc="-95" dirty="0">
                <a:solidFill>
                  <a:srgbClr val="6D6E71"/>
                </a:solidFill>
                <a:latin typeface="+mj-lt"/>
                <a:cs typeface="Arial"/>
              </a:rPr>
              <a:t> </a:t>
            </a:r>
            <a:r>
              <a:rPr lang="es-CO" sz="1200" spc="-50" dirty="0">
                <a:solidFill>
                  <a:srgbClr val="6D6E71"/>
                </a:solidFill>
                <a:latin typeface="+mj-lt"/>
                <a:cs typeface="Arial"/>
              </a:rPr>
              <a:t>Esenttia.</a:t>
            </a:r>
          </a:p>
          <a:p>
            <a:pPr marL="311150" marR="5715" indent="-171450" algn="just">
              <a:lnSpc>
                <a:spcPts val="1400"/>
              </a:lnSpc>
              <a:spcBef>
                <a:spcPts val="1400"/>
              </a:spcBef>
              <a:buFont typeface="Arial" panose="020B0604020202020204" pitchFamily="34" charset="0"/>
              <a:buChar char="•"/>
            </a:pPr>
            <a:r>
              <a:rPr lang="es-CO" sz="1200" spc="-105" dirty="0">
                <a:solidFill>
                  <a:srgbClr val="6D6E71"/>
                </a:solidFill>
                <a:latin typeface="+mj-lt"/>
                <a:cs typeface="Arial"/>
              </a:rPr>
              <a:t>Sea </a:t>
            </a:r>
            <a:r>
              <a:rPr lang="es-CO" sz="1200" spc="-35" dirty="0">
                <a:solidFill>
                  <a:srgbClr val="6D6E71"/>
                </a:solidFill>
                <a:latin typeface="+mj-lt"/>
                <a:cs typeface="Arial"/>
              </a:rPr>
              <a:t>solicitado o </a:t>
            </a:r>
            <a:r>
              <a:rPr lang="es-CO" sz="1200" spc="-40" dirty="0">
                <a:solidFill>
                  <a:srgbClr val="6D6E71"/>
                </a:solidFill>
                <a:latin typeface="+mj-lt"/>
                <a:cs typeface="Arial"/>
              </a:rPr>
              <a:t>entregado </a:t>
            </a:r>
            <a:r>
              <a:rPr lang="es-CO" sz="1200" spc="-70" dirty="0">
                <a:solidFill>
                  <a:srgbClr val="6D6E71"/>
                </a:solidFill>
                <a:latin typeface="+mj-lt"/>
                <a:cs typeface="Arial"/>
              </a:rPr>
              <a:t>a </a:t>
            </a:r>
            <a:r>
              <a:rPr lang="es-CO" sz="1200" spc="-35" dirty="0">
                <a:solidFill>
                  <a:srgbClr val="6D6E71"/>
                </a:solidFill>
                <a:latin typeface="+mj-lt"/>
                <a:cs typeface="Arial"/>
              </a:rPr>
              <a:t>un trabajador </a:t>
            </a:r>
            <a:r>
              <a:rPr lang="es-CO" sz="1200" spc="-65" dirty="0">
                <a:solidFill>
                  <a:srgbClr val="6D6E71"/>
                </a:solidFill>
                <a:latin typeface="+mj-lt"/>
                <a:cs typeface="Arial"/>
              </a:rPr>
              <a:t>de  </a:t>
            </a:r>
            <a:r>
              <a:rPr lang="es-CO" sz="1200" spc="-45" dirty="0">
                <a:solidFill>
                  <a:srgbClr val="6D6E71"/>
                </a:solidFill>
                <a:latin typeface="+mj-lt"/>
                <a:cs typeface="Arial"/>
              </a:rPr>
              <a:t>Esenttia </a:t>
            </a:r>
            <a:r>
              <a:rPr lang="es-CO" sz="1200" spc="-70" dirty="0">
                <a:solidFill>
                  <a:srgbClr val="6D6E71"/>
                </a:solidFill>
                <a:latin typeface="+mj-lt"/>
                <a:cs typeface="Arial"/>
              </a:rPr>
              <a:t>a </a:t>
            </a:r>
            <a:r>
              <a:rPr lang="es-CO" sz="1200" spc="-50" dirty="0">
                <a:solidFill>
                  <a:srgbClr val="6D6E71"/>
                </a:solidFill>
                <a:latin typeface="+mj-lt"/>
                <a:cs typeface="Arial"/>
              </a:rPr>
              <a:t>cambio </a:t>
            </a:r>
            <a:r>
              <a:rPr lang="es-CO" sz="1200" spc="-55" dirty="0">
                <a:solidFill>
                  <a:srgbClr val="6D6E71"/>
                </a:solidFill>
                <a:latin typeface="+mj-lt"/>
                <a:cs typeface="Arial"/>
              </a:rPr>
              <a:t>de </a:t>
            </a:r>
            <a:r>
              <a:rPr lang="es-CO" sz="1200" spc="-30" dirty="0">
                <a:solidFill>
                  <a:srgbClr val="6D6E71"/>
                </a:solidFill>
                <a:latin typeface="+mj-lt"/>
                <a:cs typeface="Arial"/>
              </a:rPr>
              <a:t>cumplir o dejar de ejecutar</a:t>
            </a:r>
            <a:r>
              <a:rPr lang="es-CO" sz="1200" spc="-55" dirty="0">
                <a:solidFill>
                  <a:srgbClr val="6D6E71"/>
                </a:solidFill>
                <a:latin typeface="+mj-lt"/>
                <a:cs typeface="Arial"/>
              </a:rPr>
              <a:t> </a:t>
            </a:r>
            <a:r>
              <a:rPr lang="es-CO" sz="1200" spc="-50" dirty="0">
                <a:solidFill>
                  <a:srgbClr val="6D6E71"/>
                </a:solidFill>
                <a:latin typeface="+mj-lt"/>
                <a:cs typeface="Arial"/>
              </a:rPr>
              <a:t>una obligación  </a:t>
            </a:r>
            <a:r>
              <a:rPr lang="es-CO" sz="1200" spc="-55" dirty="0">
                <a:solidFill>
                  <a:srgbClr val="6D6E71"/>
                </a:solidFill>
                <a:latin typeface="+mj-lt"/>
                <a:cs typeface="Arial"/>
              </a:rPr>
              <a:t>que</a:t>
            </a:r>
            <a:r>
              <a:rPr lang="es-CO" sz="1200" spc="-95" dirty="0">
                <a:solidFill>
                  <a:srgbClr val="6D6E71"/>
                </a:solidFill>
                <a:latin typeface="+mj-lt"/>
                <a:cs typeface="Arial"/>
              </a:rPr>
              <a:t> </a:t>
            </a:r>
            <a:r>
              <a:rPr lang="es-CO" sz="1200" spc="-45" dirty="0">
                <a:solidFill>
                  <a:srgbClr val="6D6E71"/>
                </a:solidFill>
                <a:latin typeface="+mj-lt"/>
                <a:cs typeface="Arial"/>
              </a:rPr>
              <a:t>legal</a:t>
            </a:r>
            <a:r>
              <a:rPr lang="es-CO" sz="1200" spc="-95" dirty="0">
                <a:solidFill>
                  <a:srgbClr val="6D6E71"/>
                </a:solidFill>
                <a:latin typeface="+mj-lt"/>
                <a:cs typeface="Arial"/>
              </a:rPr>
              <a:t> </a:t>
            </a:r>
            <a:r>
              <a:rPr lang="es-CO" sz="1200" spc="-35" dirty="0">
                <a:solidFill>
                  <a:srgbClr val="6D6E71"/>
                </a:solidFill>
                <a:latin typeface="+mj-lt"/>
                <a:cs typeface="Arial"/>
              </a:rPr>
              <a:t>o</a:t>
            </a:r>
            <a:r>
              <a:rPr lang="es-CO" sz="1200" spc="-95" dirty="0">
                <a:solidFill>
                  <a:srgbClr val="6D6E71"/>
                </a:solidFill>
                <a:latin typeface="+mj-lt"/>
                <a:cs typeface="Arial"/>
              </a:rPr>
              <a:t> </a:t>
            </a:r>
            <a:r>
              <a:rPr lang="es-CO" sz="1200" spc="-35" dirty="0">
                <a:solidFill>
                  <a:srgbClr val="6D6E71"/>
                </a:solidFill>
                <a:latin typeface="+mj-lt"/>
                <a:cs typeface="Arial"/>
              </a:rPr>
              <a:t>funcionalmente</a:t>
            </a:r>
            <a:r>
              <a:rPr lang="es-CO" sz="1200" spc="-95" dirty="0">
                <a:solidFill>
                  <a:srgbClr val="6D6E71"/>
                </a:solidFill>
                <a:latin typeface="+mj-lt"/>
                <a:cs typeface="Arial"/>
              </a:rPr>
              <a:t> </a:t>
            </a:r>
            <a:r>
              <a:rPr lang="es-CO" sz="1200" spc="-35" dirty="0">
                <a:solidFill>
                  <a:srgbClr val="6D6E71"/>
                </a:solidFill>
                <a:latin typeface="+mj-lt"/>
                <a:cs typeface="Arial"/>
              </a:rPr>
              <a:t>le</a:t>
            </a:r>
            <a:r>
              <a:rPr lang="es-CO" sz="1200" spc="-95" dirty="0">
                <a:solidFill>
                  <a:srgbClr val="6D6E71"/>
                </a:solidFill>
                <a:latin typeface="+mj-lt"/>
                <a:cs typeface="Arial"/>
              </a:rPr>
              <a:t> </a:t>
            </a:r>
            <a:r>
              <a:rPr lang="es-CO" sz="1200" spc="-55" dirty="0">
                <a:solidFill>
                  <a:srgbClr val="6D6E71"/>
                </a:solidFill>
                <a:latin typeface="+mj-lt"/>
                <a:cs typeface="Arial"/>
              </a:rPr>
              <a:t>corresponda.</a:t>
            </a:r>
            <a:endParaRPr lang="es-CO" sz="1200" dirty="0">
              <a:latin typeface="+mj-lt"/>
              <a:cs typeface="Arial"/>
            </a:endParaRPr>
          </a:p>
          <a:p>
            <a:pPr marL="12700" marR="6985" algn="just">
              <a:lnSpc>
                <a:spcPts val="1400"/>
              </a:lnSpc>
              <a:spcBef>
                <a:spcPts val="890"/>
              </a:spcBef>
            </a:pPr>
            <a:endParaRPr lang="es-CO" sz="1200" b="1" spc="-100" dirty="0">
              <a:solidFill>
                <a:srgbClr val="6D6E71"/>
              </a:solidFill>
              <a:latin typeface="+mj-lt"/>
              <a:cs typeface="Arial"/>
            </a:endParaRPr>
          </a:p>
          <a:p>
            <a:pPr marL="12700" marR="6985" algn="just">
              <a:lnSpc>
                <a:spcPts val="1400"/>
              </a:lnSpc>
              <a:spcBef>
                <a:spcPts val="890"/>
              </a:spcBef>
            </a:pPr>
            <a:r>
              <a:rPr lang="es-CO" sz="1200" b="1" spc="-100" dirty="0">
                <a:solidFill>
                  <a:srgbClr val="6D6E71"/>
                </a:solidFill>
                <a:latin typeface="+mj-lt"/>
                <a:cs typeface="Arial"/>
              </a:rPr>
              <a:t>Si </a:t>
            </a:r>
            <a:r>
              <a:rPr lang="es-CO" sz="1200" b="1" spc="-95" dirty="0">
                <a:solidFill>
                  <a:srgbClr val="6D6E71"/>
                </a:solidFill>
                <a:latin typeface="+mj-lt"/>
                <a:cs typeface="Arial"/>
              </a:rPr>
              <a:t>no </a:t>
            </a:r>
            <a:r>
              <a:rPr lang="es-CO" sz="1200" b="1" spc="-65" dirty="0">
                <a:solidFill>
                  <a:srgbClr val="6D6E71"/>
                </a:solidFill>
                <a:latin typeface="+mj-lt"/>
                <a:cs typeface="Arial"/>
              </a:rPr>
              <a:t>está </a:t>
            </a:r>
            <a:r>
              <a:rPr lang="es-CO" sz="1200" b="1" spc="-95" dirty="0">
                <a:solidFill>
                  <a:srgbClr val="6D6E71"/>
                </a:solidFill>
                <a:latin typeface="+mj-lt"/>
                <a:cs typeface="Arial"/>
              </a:rPr>
              <a:t>seguro sobre </a:t>
            </a:r>
            <a:r>
              <a:rPr lang="es-CO" sz="1200" b="1" spc="-70" dirty="0">
                <a:solidFill>
                  <a:srgbClr val="6D6E71"/>
                </a:solidFill>
                <a:latin typeface="+mj-lt"/>
                <a:cs typeface="Arial"/>
              </a:rPr>
              <a:t>temas </a:t>
            </a:r>
            <a:r>
              <a:rPr lang="es-CO" sz="1200" b="1" spc="-80" dirty="0">
                <a:solidFill>
                  <a:srgbClr val="6D6E71"/>
                </a:solidFill>
                <a:latin typeface="+mj-lt"/>
                <a:cs typeface="Arial"/>
              </a:rPr>
              <a:t>de </a:t>
            </a:r>
            <a:r>
              <a:rPr lang="es-CO" sz="1200" b="1" spc="-100" dirty="0">
                <a:solidFill>
                  <a:srgbClr val="6D6E71"/>
                </a:solidFill>
                <a:latin typeface="+mj-lt"/>
                <a:cs typeface="Arial"/>
              </a:rPr>
              <a:t>recepción </a:t>
            </a:r>
            <a:r>
              <a:rPr lang="es-CO" sz="1200" b="1" spc="-90" dirty="0">
                <a:solidFill>
                  <a:srgbClr val="6D6E71"/>
                </a:solidFill>
                <a:latin typeface="+mj-lt"/>
                <a:cs typeface="Arial"/>
              </a:rPr>
              <a:t>de  </a:t>
            </a:r>
            <a:r>
              <a:rPr lang="es-CO" sz="1200" b="1" spc="-80" dirty="0">
                <a:solidFill>
                  <a:srgbClr val="6D6E71"/>
                </a:solidFill>
                <a:latin typeface="+mj-lt"/>
                <a:cs typeface="Arial"/>
              </a:rPr>
              <a:t>regalos, </a:t>
            </a:r>
            <a:r>
              <a:rPr lang="es-CO" sz="1200" b="1" spc="-85" dirty="0">
                <a:solidFill>
                  <a:srgbClr val="6D6E71"/>
                </a:solidFill>
                <a:latin typeface="+mj-lt"/>
                <a:cs typeface="Arial"/>
              </a:rPr>
              <a:t>atenciones </a:t>
            </a:r>
            <a:r>
              <a:rPr lang="es-CO" sz="1200" b="1" spc="-70" dirty="0">
                <a:solidFill>
                  <a:srgbClr val="6D6E71"/>
                </a:solidFill>
                <a:latin typeface="+mj-lt"/>
                <a:cs typeface="Arial"/>
              </a:rPr>
              <a:t>y </a:t>
            </a:r>
            <a:r>
              <a:rPr lang="es-CO" sz="1200" b="1" spc="-80" dirty="0">
                <a:solidFill>
                  <a:srgbClr val="6D6E71"/>
                </a:solidFill>
                <a:latin typeface="+mj-lt"/>
                <a:cs typeface="Arial"/>
              </a:rPr>
              <a:t>hospitalidades </a:t>
            </a:r>
            <a:r>
              <a:rPr lang="es-CO" sz="1200" b="1" spc="-85" dirty="0">
                <a:solidFill>
                  <a:srgbClr val="6D6E71"/>
                </a:solidFill>
                <a:latin typeface="+mj-lt"/>
                <a:cs typeface="Arial"/>
              </a:rPr>
              <a:t>debe consultar  </a:t>
            </a:r>
            <a:r>
              <a:rPr lang="es-CO" sz="1200" b="1" spc="-55" dirty="0">
                <a:solidFill>
                  <a:srgbClr val="6D6E71"/>
                </a:solidFill>
                <a:latin typeface="+mj-lt"/>
                <a:cs typeface="Arial"/>
              </a:rPr>
              <a:t>a</a:t>
            </a:r>
            <a:r>
              <a:rPr lang="es-CO" sz="1200" b="1" spc="-120" dirty="0">
                <a:solidFill>
                  <a:srgbClr val="6D6E71"/>
                </a:solidFill>
                <a:latin typeface="+mj-lt"/>
                <a:cs typeface="Arial"/>
              </a:rPr>
              <a:t> </a:t>
            </a:r>
            <a:r>
              <a:rPr lang="es-CO" sz="1200" b="1" spc="-45" dirty="0">
                <a:solidFill>
                  <a:srgbClr val="6D6E71"/>
                </a:solidFill>
                <a:latin typeface="+mj-lt"/>
                <a:cs typeface="Arial"/>
              </a:rPr>
              <a:t>la</a:t>
            </a:r>
            <a:r>
              <a:rPr lang="es-CO" sz="1200" b="1" spc="-114" dirty="0">
                <a:solidFill>
                  <a:srgbClr val="6D6E71"/>
                </a:solidFill>
                <a:latin typeface="+mj-lt"/>
                <a:cs typeface="Arial"/>
              </a:rPr>
              <a:t> </a:t>
            </a:r>
            <a:r>
              <a:rPr lang="es-CO" sz="1200" b="1" spc="-65" dirty="0">
                <a:solidFill>
                  <a:srgbClr val="6D6E71"/>
                </a:solidFill>
                <a:latin typeface="+mj-lt"/>
                <a:cs typeface="Arial"/>
              </a:rPr>
              <a:t>línea</a:t>
            </a:r>
            <a:r>
              <a:rPr lang="es-CO" sz="1200" b="1" spc="-114" dirty="0">
                <a:solidFill>
                  <a:srgbClr val="6D6E71"/>
                </a:solidFill>
                <a:latin typeface="+mj-lt"/>
                <a:cs typeface="Arial"/>
              </a:rPr>
              <a:t> </a:t>
            </a:r>
            <a:r>
              <a:rPr lang="es-CO" sz="1200" b="1" spc="-70" dirty="0">
                <a:solidFill>
                  <a:srgbClr val="6D6E71"/>
                </a:solidFill>
                <a:latin typeface="+mj-lt"/>
                <a:cs typeface="Arial"/>
              </a:rPr>
              <a:t>ética</a:t>
            </a:r>
            <a:r>
              <a:rPr lang="es-CO" sz="1200" b="1" spc="-114" dirty="0">
                <a:solidFill>
                  <a:srgbClr val="6D6E71"/>
                </a:solidFill>
                <a:latin typeface="+mj-lt"/>
                <a:cs typeface="Arial"/>
              </a:rPr>
              <a:t> </a:t>
            </a:r>
            <a:r>
              <a:rPr lang="es-CO" sz="1200" b="1" spc="-75" dirty="0">
                <a:solidFill>
                  <a:srgbClr val="6D6E71"/>
                </a:solidFill>
                <a:latin typeface="+mj-lt"/>
                <a:cs typeface="Arial"/>
              </a:rPr>
              <a:t>para</a:t>
            </a:r>
            <a:r>
              <a:rPr lang="es-CO" sz="1200" b="1" spc="-114" dirty="0">
                <a:solidFill>
                  <a:srgbClr val="6D6E71"/>
                </a:solidFill>
                <a:latin typeface="+mj-lt"/>
                <a:cs typeface="Arial"/>
              </a:rPr>
              <a:t> </a:t>
            </a:r>
            <a:r>
              <a:rPr lang="es-CO" sz="1200" b="1" spc="-70" dirty="0">
                <a:solidFill>
                  <a:srgbClr val="6D6E71"/>
                </a:solidFill>
                <a:latin typeface="+mj-lt"/>
                <a:cs typeface="Arial"/>
              </a:rPr>
              <a:t>obtener</a:t>
            </a:r>
            <a:r>
              <a:rPr lang="es-CO" sz="1200" b="1" spc="-114" dirty="0">
                <a:solidFill>
                  <a:srgbClr val="6D6E71"/>
                </a:solidFill>
                <a:latin typeface="+mj-lt"/>
                <a:cs typeface="Arial"/>
              </a:rPr>
              <a:t> </a:t>
            </a:r>
            <a:r>
              <a:rPr lang="es-CO" sz="1200" b="1" spc="-80" dirty="0">
                <a:solidFill>
                  <a:srgbClr val="6D6E71"/>
                </a:solidFill>
                <a:latin typeface="+mj-lt"/>
                <a:cs typeface="Arial"/>
              </a:rPr>
              <a:t>orientación.</a:t>
            </a:r>
            <a:endParaRPr lang="es-CO" sz="1200" dirty="0">
              <a:latin typeface="+mj-lt"/>
              <a:cs typeface="Arial"/>
            </a:endParaRPr>
          </a:p>
          <a:p>
            <a:pPr marL="311150" marR="5715" indent="-171450" algn="just">
              <a:lnSpc>
                <a:spcPts val="1400"/>
              </a:lnSpc>
              <a:spcBef>
                <a:spcPts val="1100"/>
              </a:spcBef>
              <a:buFont typeface="Arial" panose="020B0604020202020204" pitchFamily="34" charset="0"/>
              <a:buChar char="•"/>
            </a:pPr>
            <a:endParaRPr lang="es-CO" sz="1200" dirty="0">
              <a:latin typeface="+mj-lt"/>
              <a:cs typeface="Arial"/>
            </a:endParaRPr>
          </a:p>
        </p:txBody>
      </p:sp>
      <p:sp>
        <p:nvSpPr>
          <p:cNvPr id="3" name="object 3"/>
          <p:cNvSpPr txBox="1"/>
          <p:nvPr/>
        </p:nvSpPr>
        <p:spPr>
          <a:xfrm>
            <a:off x="635113" y="711968"/>
            <a:ext cx="3354070" cy="6576159"/>
          </a:xfrm>
          <a:prstGeom prst="rect">
            <a:avLst/>
          </a:prstGeom>
        </p:spPr>
        <p:txBody>
          <a:bodyPr vert="horz" wrap="square" lIns="0" tIns="22860" rIns="0" bIns="0" rtlCol="0">
            <a:spAutoFit/>
          </a:bodyPr>
          <a:lstStyle/>
          <a:p>
            <a:pPr marL="12700" marR="6350" algn="just">
              <a:lnSpc>
                <a:spcPts val="1400"/>
              </a:lnSpc>
              <a:spcBef>
                <a:spcPts val="1400"/>
              </a:spcBef>
            </a:pPr>
            <a:r>
              <a:rPr lang="es-CO" sz="1200" spc="-25" dirty="0">
                <a:solidFill>
                  <a:srgbClr val="6D6E71"/>
                </a:solidFill>
                <a:latin typeface="+mj-lt"/>
                <a:cs typeface="Arial"/>
              </a:rPr>
              <a:t>estrictamente </a:t>
            </a:r>
            <a:r>
              <a:rPr lang="es-CO" sz="1200" spc="-35" dirty="0">
                <a:solidFill>
                  <a:srgbClr val="6D6E71"/>
                </a:solidFill>
                <a:latin typeface="+mj-lt"/>
                <a:cs typeface="Arial"/>
              </a:rPr>
              <a:t>los lineamientos </a:t>
            </a:r>
            <a:r>
              <a:rPr lang="es-CO" sz="1200" spc="-30" dirty="0">
                <a:solidFill>
                  <a:srgbClr val="6D6E71"/>
                </a:solidFill>
                <a:latin typeface="+mj-lt"/>
                <a:cs typeface="Arial"/>
              </a:rPr>
              <a:t>previstos </a:t>
            </a:r>
            <a:r>
              <a:rPr lang="es-CO" sz="1200" spc="-60" dirty="0">
                <a:solidFill>
                  <a:srgbClr val="6D6E71"/>
                </a:solidFill>
                <a:latin typeface="+mj-lt"/>
                <a:cs typeface="Arial"/>
              </a:rPr>
              <a:t>en  </a:t>
            </a:r>
            <a:r>
              <a:rPr lang="es-CO" sz="1200" spc="-40" dirty="0">
                <a:solidFill>
                  <a:srgbClr val="6D6E71"/>
                </a:solidFill>
                <a:latin typeface="+mj-lt"/>
                <a:cs typeface="Arial"/>
              </a:rPr>
              <a:t>la reglamentación </a:t>
            </a:r>
            <a:r>
              <a:rPr lang="es-CO" sz="1200" spc="-35" dirty="0">
                <a:solidFill>
                  <a:srgbClr val="6D6E71"/>
                </a:solidFill>
                <a:latin typeface="+mj-lt"/>
                <a:cs typeface="Arial"/>
              </a:rPr>
              <a:t>interna. </a:t>
            </a:r>
            <a:r>
              <a:rPr lang="es-CO" sz="1200" spc="-90" dirty="0">
                <a:solidFill>
                  <a:srgbClr val="6D6E71"/>
                </a:solidFill>
                <a:latin typeface="+mj-lt"/>
                <a:cs typeface="Arial"/>
              </a:rPr>
              <a:t>En </a:t>
            </a:r>
            <a:r>
              <a:rPr lang="es-CO" sz="1200" spc="-55" dirty="0">
                <a:solidFill>
                  <a:srgbClr val="6D6E71"/>
                </a:solidFill>
                <a:latin typeface="+mj-lt"/>
                <a:cs typeface="Arial"/>
              </a:rPr>
              <a:t>general, </a:t>
            </a:r>
            <a:r>
              <a:rPr lang="es-CO" sz="1200" spc="-50" dirty="0">
                <a:solidFill>
                  <a:srgbClr val="6D6E71"/>
                </a:solidFill>
                <a:latin typeface="+mj-lt"/>
                <a:cs typeface="Arial"/>
              </a:rPr>
              <a:t>en </a:t>
            </a:r>
            <a:r>
              <a:rPr lang="es-CO" sz="1200" spc="-25" dirty="0">
                <a:solidFill>
                  <a:srgbClr val="6D6E71"/>
                </a:solidFill>
                <a:latin typeface="+mj-lt"/>
                <a:cs typeface="Arial"/>
              </a:rPr>
              <a:t>todos </a:t>
            </a:r>
            <a:r>
              <a:rPr lang="es-CO" sz="1200" spc="-40" dirty="0">
                <a:solidFill>
                  <a:srgbClr val="6D6E71"/>
                </a:solidFill>
                <a:latin typeface="+mj-lt"/>
                <a:cs typeface="Arial"/>
              </a:rPr>
              <a:t>los  </a:t>
            </a:r>
            <a:r>
              <a:rPr lang="es-CO" sz="1200" spc="-70" dirty="0">
                <a:solidFill>
                  <a:srgbClr val="6D6E71"/>
                </a:solidFill>
                <a:latin typeface="+mj-lt"/>
                <a:cs typeface="Arial"/>
              </a:rPr>
              <a:t>casos, </a:t>
            </a:r>
            <a:r>
              <a:rPr lang="es-CO" sz="1200" spc="-50" dirty="0">
                <a:solidFill>
                  <a:srgbClr val="6D6E71"/>
                </a:solidFill>
                <a:latin typeface="+mj-lt"/>
                <a:cs typeface="Arial"/>
              </a:rPr>
              <a:t>para </a:t>
            </a:r>
            <a:r>
              <a:rPr lang="es-CO" sz="1200" spc="-40" dirty="0">
                <a:solidFill>
                  <a:srgbClr val="6D6E71"/>
                </a:solidFill>
                <a:latin typeface="+mj-lt"/>
                <a:cs typeface="Arial"/>
              </a:rPr>
              <a:t>la </a:t>
            </a:r>
            <a:r>
              <a:rPr lang="es-CO" sz="1200" spc="-55" dirty="0">
                <a:solidFill>
                  <a:srgbClr val="6D6E71"/>
                </a:solidFill>
                <a:latin typeface="+mj-lt"/>
                <a:cs typeface="Arial"/>
              </a:rPr>
              <a:t>recepción </a:t>
            </a:r>
            <a:r>
              <a:rPr lang="es-CO" sz="1200" spc="-35" dirty="0">
                <a:solidFill>
                  <a:srgbClr val="6D6E71"/>
                </a:solidFill>
                <a:latin typeface="+mj-lt"/>
                <a:cs typeface="Arial"/>
              </a:rPr>
              <a:t>u </a:t>
            </a:r>
            <a:r>
              <a:rPr lang="es-CO" sz="1200" spc="-25" dirty="0">
                <a:solidFill>
                  <a:srgbClr val="6D6E71"/>
                </a:solidFill>
                <a:latin typeface="+mj-lt"/>
                <a:cs typeface="Arial"/>
              </a:rPr>
              <a:t>otorgamiento </a:t>
            </a:r>
            <a:r>
              <a:rPr lang="es-CO" sz="1200" spc="-55" dirty="0">
                <a:solidFill>
                  <a:srgbClr val="6D6E71"/>
                </a:solidFill>
                <a:latin typeface="+mj-lt"/>
                <a:cs typeface="Arial"/>
              </a:rPr>
              <a:t>de regalos,  </a:t>
            </a:r>
            <a:r>
              <a:rPr lang="es-CO" sz="1200" spc="-45" dirty="0">
                <a:solidFill>
                  <a:srgbClr val="6D6E71"/>
                </a:solidFill>
                <a:latin typeface="+mj-lt"/>
                <a:cs typeface="Arial"/>
              </a:rPr>
              <a:t>atenciones </a:t>
            </a:r>
            <a:r>
              <a:rPr lang="es-CO" sz="1200" spc="-25" dirty="0">
                <a:solidFill>
                  <a:srgbClr val="6D6E71"/>
                </a:solidFill>
                <a:latin typeface="+mj-lt"/>
                <a:cs typeface="Arial"/>
              </a:rPr>
              <a:t>y </a:t>
            </a:r>
            <a:r>
              <a:rPr lang="es-CO" sz="1200" spc="-40" dirty="0">
                <a:solidFill>
                  <a:srgbClr val="6D6E71"/>
                </a:solidFill>
                <a:latin typeface="+mj-lt"/>
                <a:cs typeface="Arial"/>
              </a:rPr>
              <a:t>hospitalidades </a:t>
            </a:r>
            <a:r>
              <a:rPr lang="es-CO" sz="1200" spc="-55" dirty="0">
                <a:solidFill>
                  <a:srgbClr val="6D6E71"/>
                </a:solidFill>
                <a:latin typeface="+mj-lt"/>
                <a:cs typeface="Arial"/>
              </a:rPr>
              <a:t>deben </a:t>
            </a:r>
            <a:r>
              <a:rPr lang="es-CO" sz="1200" spc="-50" dirty="0">
                <a:solidFill>
                  <a:srgbClr val="6D6E71"/>
                </a:solidFill>
                <a:latin typeface="+mj-lt"/>
                <a:cs typeface="Arial"/>
              </a:rPr>
              <a:t>analizarse </a:t>
            </a:r>
            <a:r>
              <a:rPr lang="es-CO" sz="1200" spc="-40" dirty="0">
                <a:solidFill>
                  <a:srgbClr val="6D6E71"/>
                </a:solidFill>
                <a:latin typeface="+mj-lt"/>
                <a:cs typeface="Arial"/>
              </a:rPr>
              <a:t>los  siguientes</a:t>
            </a:r>
            <a:r>
              <a:rPr lang="es-CO" sz="1200" spc="-100" dirty="0">
                <a:solidFill>
                  <a:srgbClr val="6D6E71"/>
                </a:solidFill>
                <a:latin typeface="+mj-lt"/>
                <a:cs typeface="Arial"/>
              </a:rPr>
              <a:t> </a:t>
            </a:r>
            <a:r>
              <a:rPr lang="es-CO" sz="1200" spc="-55" dirty="0">
                <a:solidFill>
                  <a:srgbClr val="6D6E71"/>
                </a:solidFill>
                <a:latin typeface="+mj-lt"/>
                <a:cs typeface="Arial"/>
              </a:rPr>
              <a:t>aspectos:</a:t>
            </a:r>
            <a:endParaRPr lang="es-CO" sz="1200" dirty="0">
              <a:latin typeface="+mj-lt"/>
              <a:cs typeface="Arial"/>
            </a:endParaRPr>
          </a:p>
          <a:p>
            <a:pPr marL="310515" marR="17145" indent="-171450" algn="just">
              <a:lnSpc>
                <a:spcPts val="1400"/>
              </a:lnSpc>
              <a:spcBef>
                <a:spcPts val="1320"/>
              </a:spcBef>
              <a:buFont typeface="Arial" panose="020B0604020202020204" pitchFamily="34" charset="0"/>
              <a:buChar char="•"/>
            </a:pPr>
            <a:r>
              <a:rPr lang="es-CO" sz="1200" spc="-85" dirty="0">
                <a:solidFill>
                  <a:srgbClr val="6D6E71"/>
                </a:solidFill>
                <a:latin typeface="+mj-lt"/>
                <a:cs typeface="Arial"/>
              </a:rPr>
              <a:t>¿Está </a:t>
            </a:r>
            <a:r>
              <a:rPr lang="es-CO" sz="1200" spc="-30" dirty="0">
                <a:solidFill>
                  <a:srgbClr val="6D6E71"/>
                </a:solidFill>
                <a:latin typeface="+mj-lt"/>
                <a:cs typeface="Arial"/>
              </a:rPr>
              <a:t>directamente </a:t>
            </a:r>
            <a:r>
              <a:rPr lang="es-CO" sz="1200" spc="-50" dirty="0">
                <a:solidFill>
                  <a:srgbClr val="6D6E71"/>
                </a:solidFill>
                <a:latin typeface="+mj-lt"/>
                <a:cs typeface="Arial"/>
              </a:rPr>
              <a:t>relacionado </a:t>
            </a:r>
            <a:r>
              <a:rPr lang="es-CO" sz="1200" spc="-55" dirty="0">
                <a:solidFill>
                  <a:srgbClr val="6D6E71"/>
                </a:solidFill>
                <a:latin typeface="+mj-lt"/>
                <a:cs typeface="Arial"/>
              </a:rPr>
              <a:t>con </a:t>
            </a:r>
            <a:r>
              <a:rPr lang="es-CO" sz="1200" spc="-50" dirty="0">
                <a:solidFill>
                  <a:srgbClr val="6D6E71"/>
                </a:solidFill>
                <a:latin typeface="+mj-lt"/>
                <a:cs typeface="Arial"/>
              </a:rPr>
              <a:t>una </a:t>
            </a:r>
            <a:r>
              <a:rPr lang="es-CO" sz="1200" spc="-40" dirty="0">
                <a:solidFill>
                  <a:srgbClr val="6D6E71"/>
                </a:solidFill>
                <a:latin typeface="+mj-lt"/>
                <a:cs typeface="Arial"/>
              </a:rPr>
              <a:t>actividad  promocional </a:t>
            </a:r>
            <a:r>
              <a:rPr lang="es-CO" sz="1200" spc="-25" dirty="0">
                <a:solidFill>
                  <a:srgbClr val="6D6E71"/>
                </a:solidFill>
                <a:latin typeface="+mj-lt"/>
                <a:cs typeface="Arial"/>
              </a:rPr>
              <a:t>y </a:t>
            </a:r>
            <a:r>
              <a:rPr lang="es-CO" sz="1200" spc="-60" dirty="0">
                <a:solidFill>
                  <a:srgbClr val="6D6E71"/>
                </a:solidFill>
                <a:latin typeface="+mj-lt"/>
                <a:cs typeface="Arial"/>
              </a:rPr>
              <a:t>es</a:t>
            </a:r>
            <a:r>
              <a:rPr lang="es-CO" sz="1200" spc="-225" dirty="0">
                <a:solidFill>
                  <a:srgbClr val="6D6E71"/>
                </a:solidFill>
                <a:latin typeface="+mj-lt"/>
                <a:cs typeface="Arial"/>
              </a:rPr>
              <a:t> </a:t>
            </a:r>
            <a:r>
              <a:rPr lang="es-CO" sz="1200" spc="-60" dirty="0">
                <a:solidFill>
                  <a:srgbClr val="6D6E71"/>
                </a:solidFill>
                <a:latin typeface="+mj-lt"/>
                <a:cs typeface="Arial"/>
              </a:rPr>
              <a:t>moderado?</a:t>
            </a:r>
          </a:p>
          <a:p>
            <a:pPr marL="310515" marR="17145" indent="-171450" algn="just">
              <a:lnSpc>
                <a:spcPts val="1400"/>
              </a:lnSpc>
              <a:spcBef>
                <a:spcPts val="1320"/>
              </a:spcBef>
              <a:buFont typeface="Arial" panose="020B0604020202020204" pitchFamily="34" charset="0"/>
              <a:buChar char="•"/>
            </a:pPr>
            <a:r>
              <a:rPr lang="es-CO" sz="1200" spc="-160" dirty="0">
                <a:solidFill>
                  <a:srgbClr val="6D6E71"/>
                </a:solidFill>
                <a:latin typeface="+mj-lt"/>
                <a:cs typeface="Arial"/>
              </a:rPr>
              <a:t>¿Es</a:t>
            </a:r>
            <a:r>
              <a:rPr lang="es-CO" sz="1200" spc="10" dirty="0">
                <a:solidFill>
                  <a:srgbClr val="6D6E71"/>
                </a:solidFill>
                <a:latin typeface="+mj-lt"/>
                <a:cs typeface="Arial"/>
              </a:rPr>
              <a:t> </a:t>
            </a:r>
            <a:r>
              <a:rPr lang="es-CO" sz="1200" spc="-80" dirty="0">
                <a:solidFill>
                  <a:srgbClr val="6D6E71"/>
                </a:solidFill>
                <a:latin typeface="+mj-lt"/>
                <a:cs typeface="Arial"/>
              </a:rPr>
              <a:t>razonable, </a:t>
            </a:r>
            <a:r>
              <a:rPr lang="es-CO" sz="1200" spc="-60" dirty="0">
                <a:solidFill>
                  <a:srgbClr val="6D6E71"/>
                </a:solidFill>
                <a:latin typeface="+mj-lt"/>
                <a:cs typeface="Arial"/>
              </a:rPr>
              <a:t>consistente </a:t>
            </a:r>
            <a:r>
              <a:rPr lang="es-CO" sz="1200" spc="-75" dirty="0">
                <a:solidFill>
                  <a:srgbClr val="6D6E71"/>
                </a:solidFill>
                <a:latin typeface="+mj-lt"/>
                <a:cs typeface="Arial"/>
              </a:rPr>
              <a:t>con </a:t>
            </a:r>
            <a:r>
              <a:rPr lang="es-CO" sz="1200" spc="-55" dirty="0">
                <a:solidFill>
                  <a:srgbClr val="6D6E71"/>
                </a:solidFill>
                <a:latin typeface="+mj-lt"/>
                <a:cs typeface="Arial"/>
              </a:rPr>
              <a:t>la </a:t>
            </a:r>
            <a:r>
              <a:rPr lang="es-CO" sz="1200" spc="-70" dirty="0">
                <a:solidFill>
                  <a:srgbClr val="6D6E71"/>
                </a:solidFill>
                <a:latin typeface="+mj-lt"/>
                <a:cs typeface="Arial"/>
              </a:rPr>
              <a:t>costumbre,  </a:t>
            </a:r>
            <a:r>
              <a:rPr lang="es-CO" sz="1200" spc="-75" dirty="0">
                <a:solidFill>
                  <a:srgbClr val="6D6E71"/>
                </a:solidFill>
                <a:latin typeface="+mj-lt"/>
                <a:cs typeface="Arial"/>
              </a:rPr>
              <a:t>apropiado</a:t>
            </a:r>
            <a:r>
              <a:rPr lang="es-CO" sz="1200" spc="-110" dirty="0">
                <a:solidFill>
                  <a:srgbClr val="6D6E71"/>
                </a:solidFill>
                <a:latin typeface="+mj-lt"/>
                <a:cs typeface="Arial"/>
              </a:rPr>
              <a:t> </a:t>
            </a:r>
            <a:r>
              <a:rPr lang="es-CO" sz="1200" spc="-50" dirty="0">
                <a:solidFill>
                  <a:srgbClr val="6D6E71"/>
                </a:solidFill>
                <a:latin typeface="+mj-lt"/>
                <a:cs typeface="Arial"/>
              </a:rPr>
              <a:t>en</a:t>
            </a:r>
            <a:r>
              <a:rPr lang="es-CO" sz="1200" spc="-75" dirty="0">
                <a:solidFill>
                  <a:srgbClr val="6D6E71"/>
                </a:solidFill>
                <a:latin typeface="+mj-lt"/>
                <a:cs typeface="Arial"/>
              </a:rPr>
              <a:t> </a:t>
            </a:r>
            <a:r>
              <a:rPr lang="es-CO" sz="1200" spc="-40" dirty="0">
                <a:solidFill>
                  <a:srgbClr val="6D6E71"/>
                </a:solidFill>
                <a:latin typeface="+mj-lt"/>
                <a:cs typeface="Arial"/>
              </a:rPr>
              <a:t>naturaleza</a:t>
            </a:r>
            <a:r>
              <a:rPr lang="es-CO" sz="1200" spc="-75" dirty="0">
                <a:solidFill>
                  <a:srgbClr val="6D6E71"/>
                </a:solidFill>
                <a:latin typeface="+mj-lt"/>
                <a:cs typeface="Arial"/>
              </a:rPr>
              <a:t> </a:t>
            </a:r>
            <a:r>
              <a:rPr lang="es-CO" sz="1200" spc="-25" dirty="0">
                <a:solidFill>
                  <a:srgbClr val="6D6E71"/>
                </a:solidFill>
                <a:latin typeface="+mj-lt"/>
                <a:cs typeface="Arial"/>
              </a:rPr>
              <a:t>y</a:t>
            </a:r>
            <a:r>
              <a:rPr lang="es-CO" sz="1200" spc="-75" dirty="0">
                <a:solidFill>
                  <a:srgbClr val="6D6E71"/>
                </a:solidFill>
                <a:latin typeface="+mj-lt"/>
                <a:cs typeface="Arial"/>
              </a:rPr>
              <a:t> </a:t>
            </a:r>
            <a:r>
              <a:rPr lang="es-CO" sz="1200" spc="-35" dirty="0">
                <a:solidFill>
                  <a:srgbClr val="6D6E71"/>
                </a:solidFill>
                <a:latin typeface="+mj-lt"/>
                <a:cs typeface="Arial"/>
              </a:rPr>
              <a:t>valor</a:t>
            </a:r>
            <a:r>
              <a:rPr lang="es-CO" sz="1200" spc="-75" dirty="0">
                <a:solidFill>
                  <a:srgbClr val="6D6E71"/>
                </a:solidFill>
                <a:latin typeface="+mj-lt"/>
                <a:cs typeface="Arial"/>
              </a:rPr>
              <a:t> </a:t>
            </a:r>
            <a:r>
              <a:rPr lang="es-CO" sz="1200" spc="-55" dirty="0">
                <a:solidFill>
                  <a:srgbClr val="6D6E71"/>
                </a:solidFill>
                <a:latin typeface="+mj-lt"/>
                <a:cs typeface="Arial"/>
              </a:rPr>
              <a:t>con</a:t>
            </a:r>
            <a:r>
              <a:rPr lang="es-CO" sz="1200" spc="-80" dirty="0">
                <a:solidFill>
                  <a:srgbClr val="6D6E71"/>
                </a:solidFill>
                <a:latin typeface="+mj-lt"/>
                <a:cs typeface="Arial"/>
              </a:rPr>
              <a:t> </a:t>
            </a:r>
            <a:r>
              <a:rPr lang="es-CO" sz="1200" spc="-40" dirty="0">
                <a:solidFill>
                  <a:srgbClr val="6D6E71"/>
                </a:solidFill>
                <a:latin typeface="+mj-lt"/>
                <a:cs typeface="Arial"/>
              </a:rPr>
              <a:t>la</a:t>
            </a:r>
            <a:r>
              <a:rPr lang="es-CO" sz="1200" spc="-75" dirty="0">
                <a:solidFill>
                  <a:srgbClr val="6D6E71"/>
                </a:solidFill>
                <a:latin typeface="+mj-lt"/>
                <a:cs typeface="Arial"/>
              </a:rPr>
              <a:t> </a:t>
            </a:r>
            <a:r>
              <a:rPr lang="es-CO" sz="1200" spc="-55" dirty="0">
                <a:solidFill>
                  <a:srgbClr val="6D6E71"/>
                </a:solidFill>
                <a:latin typeface="+mj-lt"/>
                <a:cs typeface="Arial"/>
              </a:rPr>
              <a:t>ocasión</a:t>
            </a:r>
            <a:r>
              <a:rPr lang="es-CO" sz="1200" spc="-75" dirty="0">
                <a:solidFill>
                  <a:srgbClr val="6D6E71"/>
                </a:solidFill>
                <a:latin typeface="+mj-lt"/>
                <a:cs typeface="Arial"/>
              </a:rPr>
              <a:t> </a:t>
            </a:r>
            <a:r>
              <a:rPr lang="es-CO" sz="1200" spc="-50" dirty="0">
                <a:solidFill>
                  <a:srgbClr val="6D6E71"/>
                </a:solidFill>
                <a:latin typeface="+mj-lt"/>
                <a:cs typeface="Arial"/>
              </a:rPr>
              <a:t>en</a:t>
            </a:r>
            <a:r>
              <a:rPr lang="es-CO" sz="1200" spc="-75" dirty="0">
                <a:solidFill>
                  <a:srgbClr val="6D6E71"/>
                </a:solidFill>
                <a:latin typeface="+mj-lt"/>
                <a:cs typeface="Arial"/>
              </a:rPr>
              <a:t> </a:t>
            </a:r>
            <a:r>
              <a:rPr lang="es-CO" sz="1200" spc="-45" dirty="0">
                <a:solidFill>
                  <a:srgbClr val="6D6E71"/>
                </a:solidFill>
                <a:latin typeface="+mj-lt"/>
                <a:cs typeface="Arial"/>
              </a:rPr>
              <a:t>la  </a:t>
            </a:r>
            <a:r>
              <a:rPr lang="es-CO" sz="1200" spc="-55" dirty="0">
                <a:solidFill>
                  <a:srgbClr val="6D6E71"/>
                </a:solidFill>
                <a:latin typeface="+mj-lt"/>
                <a:cs typeface="Arial"/>
              </a:rPr>
              <a:t>que </a:t>
            </a:r>
            <a:r>
              <a:rPr lang="es-CO" sz="1200" spc="-60" dirty="0">
                <a:solidFill>
                  <a:srgbClr val="6D6E71"/>
                </a:solidFill>
                <a:latin typeface="+mj-lt"/>
                <a:cs typeface="Arial"/>
              </a:rPr>
              <a:t>es</a:t>
            </a:r>
            <a:r>
              <a:rPr lang="es-CO" sz="1200" spc="-50" dirty="0">
                <a:solidFill>
                  <a:srgbClr val="6D6E71"/>
                </a:solidFill>
                <a:latin typeface="+mj-lt"/>
                <a:cs typeface="Arial"/>
              </a:rPr>
              <a:t> </a:t>
            </a:r>
            <a:r>
              <a:rPr lang="es-CO" sz="1200" spc="-60" dirty="0">
                <a:solidFill>
                  <a:srgbClr val="6D6E71"/>
                </a:solidFill>
                <a:latin typeface="+mj-lt"/>
                <a:cs typeface="Arial"/>
              </a:rPr>
              <a:t>ofrecido,</a:t>
            </a:r>
            <a:r>
              <a:rPr lang="es-CO" sz="1200" spc="-105" dirty="0">
                <a:solidFill>
                  <a:srgbClr val="6D6E71"/>
                </a:solidFill>
                <a:latin typeface="+mj-lt"/>
                <a:cs typeface="Arial"/>
              </a:rPr>
              <a:t> </a:t>
            </a:r>
            <a:r>
              <a:rPr lang="es-CO" sz="1200" spc="-25" dirty="0">
                <a:solidFill>
                  <a:srgbClr val="6D6E71"/>
                </a:solidFill>
                <a:latin typeface="+mj-lt"/>
                <a:cs typeface="Arial"/>
              </a:rPr>
              <a:t>y</a:t>
            </a:r>
            <a:r>
              <a:rPr lang="es-CO" sz="1200" spc="-100" dirty="0">
                <a:solidFill>
                  <a:srgbClr val="6D6E71"/>
                </a:solidFill>
                <a:latin typeface="+mj-lt"/>
                <a:cs typeface="Arial"/>
              </a:rPr>
              <a:t> </a:t>
            </a:r>
            <a:r>
              <a:rPr lang="es-CO" sz="1200" spc="-70" dirty="0">
                <a:solidFill>
                  <a:srgbClr val="6D6E71"/>
                </a:solidFill>
                <a:latin typeface="+mj-lt"/>
                <a:cs typeface="Arial"/>
              </a:rPr>
              <a:t>con</a:t>
            </a:r>
            <a:r>
              <a:rPr lang="es-CO" sz="1200" spc="-105" dirty="0">
                <a:solidFill>
                  <a:srgbClr val="6D6E71"/>
                </a:solidFill>
                <a:latin typeface="+mj-lt"/>
                <a:cs typeface="Arial"/>
              </a:rPr>
              <a:t> </a:t>
            </a:r>
            <a:r>
              <a:rPr lang="es-CO" sz="1200" spc="-50" dirty="0">
                <a:solidFill>
                  <a:srgbClr val="6D6E71"/>
                </a:solidFill>
                <a:latin typeface="+mj-lt"/>
                <a:cs typeface="Arial"/>
              </a:rPr>
              <a:t>la</a:t>
            </a:r>
            <a:r>
              <a:rPr lang="es-CO" sz="1200" spc="-100" dirty="0">
                <a:solidFill>
                  <a:srgbClr val="6D6E71"/>
                </a:solidFill>
                <a:latin typeface="+mj-lt"/>
                <a:cs typeface="Arial"/>
              </a:rPr>
              <a:t> </a:t>
            </a:r>
            <a:r>
              <a:rPr lang="es-CO" sz="1200" spc="-65" dirty="0">
                <a:solidFill>
                  <a:srgbClr val="6D6E71"/>
                </a:solidFill>
                <a:latin typeface="+mj-lt"/>
                <a:cs typeface="Arial"/>
              </a:rPr>
              <a:t>posición</a:t>
            </a:r>
            <a:r>
              <a:rPr lang="es-CO" sz="1200" spc="-105" dirty="0">
                <a:solidFill>
                  <a:srgbClr val="6D6E71"/>
                </a:solidFill>
                <a:latin typeface="+mj-lt"/>
                <a:cs typeface="Arial"/>
              </a:rPr>
              <a:t> </a:t>
            </a:r>
            <a:r>
              <a:rPr lang="es-CO" sz="1200" spc="-25" dirty="0">
                <a:solidFill>
                  <a:srgbClr val="6D6E71"/>
                </a:solidFill>
                <a:latin typeface="+mj-lt"/>
                <a:cs typeface="Arial"/>
              </a:rPr>
              <a:t>y</a:t>
            </a:r>
            <a:r>
              <a:rPr lang="es-CO" sz="1200" spc="-105" dirty="0">
                <a:solidFill>
                  <a:srgbClr val="6D6E71"/>
                </a:solidFill>
                <a:latin typeface="+mj-lt"/>
                <a:cs typeface="Arial"/>
              </a:rPr>
              <a:t> </a:t>
            </a:r>
            <a:r>
              <a:rPr lang="es-CO" sz="1200" spc="-65" dirty="0">
                <a:solidFill>
                  <a:srgbClr val="6D6E71"/>
                </a:solidFill>
                <a:latin typeface="+mj-lt"/>
                <a:cs typeface="Arial"/>
              </a:rPr>
              <a:t>circunstancias</a:t>
            </a:r>
            <a:r>
              <a:rPr lang="es-CO" sz="1200" spc="-100" dirty="0">
                <a:solidFill>
                  <a:srgbClr val="6D6E71"/>
                </a:solidFill>
                <a:latin typeface="+mj-lt"/>
                <a:cs typeface="Arial"/>
              </a:rPr>
              <a:t> </a:t>
            </a:r>
            <a:r>
              <a:rPr lang="es-CO" sz="1200" spc="-65" dirty="0">
                <a:solidFill>
                  <a:srgbClr val="6D6E71"/>
                </a:solidFill>
                <a:latin typeface="+mj-lt"/>
                <a:cs typeface="Arial"/>
              </a:rPr>
              <a:t>del  </a:t>
            </a:r>
            <a:r>
              <a:rPr lang="es-CO" sz="1200" spc="-50" dirty="0">
                <a:solidFill>
                  <a:srgbClr val="6D6E71"/>
                </a:solidFill>
                <a:latin typeface="+mj-lt"/>
                <a:cs typeface="Arial"/>
              </a:rPr>
              <a:t>receptor en </a:t>
            </a:r>
            <a:r>
              <a:rPr lang="es-CO" sz="1200" spc="-35" dirty="0">
                <a:solidFill>
                  <a:srgbClr val="6D6E71"/>
                </a:solidFill>
                <a:latin typeface="+mj-lt"/>
                <a:cs typeface="Arial"/>
              </a:rPr>
              <a:t>el </a:t>
            </a:r>
            <a:r>
              <a:rPr lang="es-CO" sz="1200" spc="-30" dirty="0">
                <a:solidFill>
                  <a:srgbClr val="6D6E71"/>
                </a:solidFill>
                <a:latin typeface="+mj-lt"/>
                <a:cs typeface="Arial"/>
              </a:rPr>
              <a:t>contexto </a:t>
            </a:r>
            <a:r>
              <a:rPr lang="es-CO" sz="1200" spc="-40" dirty="0">
                <a:solidFill>
                  <a:srgbClr val="6D6E71"/>
                </a:solidFill>
                <a:latin typeface="+mj-lt"/>
                <a:cs typeface="Arial"/>
              </a:rPr>
              <a:t>(tales </a:t>
            </a:r>
            <a:r>
              <a:rPr lang="es-CO" sz="1200" spc="-50" dirty="0">
                <a:solidFill>
                  <a:srgbClr val="6D6E71"/>
                </a:solidFill>
                <a:latin typeface="+mj-lt"/>
                <a:cs typeface="Arial"/>
              </a:rPr>
              <a:t>como regalos </a:t>
            </a:r>
            <a:r>
              <a:rPr lang="es-CO" sz="1200" spc="-65" dirty="0">
                <a:solidFill>
                  <a:srgbClr val="6D6E71"/>
                </a:solidFill>
                <a:latin typeface="+mj-lt"/>
                <a:cs typeface="Arial"/>
              </a:rPr>
              <a:t>de  </a:t>
            </a:r>
            <a:r>
              <a:rPr lang="es-CO" sz="1200" spc="-40" dirty="0">
                <a:solidFill>
                  <a:srgbClr val="6D6E71"/>
                </a:solidFill>
                <a:latin typeface="+mj-lt"/>
                <a:cs typeface="Arial"/>
              </a:rPr>
              <a:t>naturaleza promocional </a:t>
            </a:r>
            <a:r>
              <a:rPr lang="es-CO" sz="1200" spc="-55" dirty="0">
                <a:solidFill>
                  <a:srgbClr val="6D6E71"/>
                </a:solidFill>
                <a:latin typeface="+mj-lt"/>
                <a:cs typeface="Arial"/>
              </a:rPr>
              <a:t>que </a:t>
            </a:r>
            <a:r>
              <a:rPr lang="es-CO" sz="1200" spc="-60" dirty="0">
                <a:solidFill>
                  <a:srgbClr val="6D6E71"/>
                </a:solidFill>
                <a:latin typeface="+mj-lt"/>
                <a:cs typeface="Arial"/>
              </a:rPr>
              <a:t>se </a:t>
            </a:r>
            <a:r>
              <a:rPr lang="es-CO" sz="1200" spc="-45" dirty="0">
                <a:solidFill>
                  <a:srgbClr val="6D6E71"/>
                </a:solidFill>
                <a:latin typeface="+mj-lt"/>
                <a:cs typeface="Arial"/>
              </a:rPr>
              <a:t>encuentren  </a:t>
            </a:r>
            <a:r>
              <a:rPr lang="es-CO" sz="1200" spc="-35" dirty="0">
                <a:solidFill>
                  <a:srgbClr val="6D6E71"/>
                </a:solidFill>
                <a:latin typeface="+mj-lt"/>
                <a:cs typeface="Arial"/>
              </a:rPr>
              <a:t>identificados </a:t>
            </a:r>
            <a:r>
              <a:rPr lang="es-CO" sz="1200" spc="-55" dirty="0">
                <a:solidFill>
                  <a:srgbClr val="6D6E71"/>
                </a:solidFill>
                <a:latin typeface="+mj-lt"/>
                <a:cs typeface="Arial"/>
              </a:rPr>
              <a:t>con </a:t>
            </a:r>
            <a:r>
              <a:rPr lang="es-CO" sz="1200" spc="-35" dirty="0">
                <a:solidFill>
                  <a:srgbClr val="6D6E71"/>
                </a:solidFill>
                <a:latin typeface="+mj-lt"/>
                <a:cs typeface="Arial"/>
              </a:rPr>
              <a:t>el nombre </a:t>
            </a:r>
            <a:r>
              <a:rPr lang="es-CO" sz="1200" spc="-55" dirty="0">
                <a:solidFill>
                  <a:srgbClr val="6D6E71"/>
                </a:solidFill>
                <a:latin typeface="+mj-lt"/>
                <a:cs typeface="Arial"/>
              </a:rPr>
              <a:t>de </a:t>
            </a:r>
            <a:r>
              <a:rPr lang="es-CO" sz="1200" spc="-50" dirty="0">
                <a:solidFill>
                  <a:srgbClr val="6D6E71"/>
                </a:solidFill>
                <a:latin typeface="+mj-lt"/>
                <a:cs typeface="Arial"/>
              </a:rPr>
              <a:t>una </a:t>
            </a:r>
            <a:r>
              <a:rPr lang="es-CO" sz="1200" spc="-60" dirty="0">
                <a:solidFill>
                  <a:srgbClr val="6D6E71"/>
                </a:solidFill>
                <a:latin typeface="+mj-lt"/>
                <a:cs typeface="Arial"/>
              </a:rPr>
              <a:t>marca, </a:t>
            </a:r>
            <a:r>
              <a:rPr lang="es-CO" sz="1200" spc="-45" dirty="0">
                <a:solidFill>
                  <a:srgbClr val="6D6E71"/>
                </a:solidFill>
                <a:latin typeface="+mj-lt"/>
                <a:cs typeface="Arial"/>
              </a:rPr>
              <a:t>servicio  </a:t>
            </a:r>
            <a:r>
              <a:rPr lang="es-CO" sz="1200" spc="-35" dirty="0">
                <a:solidFill>
                  <a:srgbClr val="6D6E71"/>
                </a:solidFill>
                <a:latin typeface="+mj-lt"/>
                <a:cs typeface="Arial"/>
              </a:rPr>
              <a:t>o producto </a:t>
            </a:r>
            <a:r>
              <a:rPr lang="es-CO" sz="1200" spc="-55" dirty="0">
                <a:solidFill>
                  <a:srgbClr val="6D6E71"/>
                </a:solidFill>
                <a:latin typeface="+mj-lt"/>
                <a:cs typeface="Arial"/>
              </a:rPr>
              <a:t>de </a:t>
            </a:r>
            <a:r>
              <a:rPr lang="es-CO" sz="1200" spc="-50" dirty="0">
                <a:solidFill>
                  <a:srgbClr val="6D6E71"/>
                </a:solidFill>
                <a:latin typeface="+mj-lt"/>
                <a:cs typeface="Arial"/>
              </a:rPr>
              <a:t>una </a:t>
            </a:r>
            <a:r>
              <a:rPr lang="es-CO" sz="1200" spc="-254" dirty="0">
                <a:solidFill>
                  <a:srgbClr val="6D6E71"/>
                </a:solidFill>
                <a:latin typeface="+mj-lt"/>
                <a:cs typeface="Arial"/>
              </a:rPr>
              <a:t> </a:t>
            </a:r>
            <a:r>
              <a:rPr lang="es-CO" sz="1200" spc="-65" dirty="0">
                <a:solidFill>
                  <a:srgbClr val="6D6E71"/>
                </a:solidFill>
                <a:latin typeface="+mj-lt"/>
                <a:cs typeface="Arial"/>
              </a:rPr>
              <a:t>organización)?</a:t>
            </a:r>
          </a:p>
          <a:p>
            <a:pPr marL="310515" marR="17145" indent="-171450" algn="just">
              <a:lnSpc>
                <a:spcPts val="1400"/>
              </a:lnSpc>
              <a:spcBef>
                <a:spcPts val="1320"/>
              </a:spcBef>
              <a:buFont typeface="Arial" panose="020B0604020202020204" pitchFamily="34" charset="0"/>
              <a:buChar char="•"/>
            </a:pPr>
            <a:r>
              <a:rPr lang="es-CO" sz="1200" spc="-85" dirty="0">
                <a:solidFill>
                  <a:srgbClr val="6D6E71"/>
                </a:solidFill>
                <a:latin typeface="+mj-lt"/>
                <a:cs typeface="Arial"/>
              </a:rPr>
              <a:t>¿Está</a:t>
            </a:r>
            <a:r>
              <a:rPr lang="es-CO" sz="1200" spc="-145" dirty="0">
                <a:solidFill>
                  <a:srgbClr val="6D6E71"/>
                </a:solidFill>
                <a:latin typeface="+mj-lt"/>
                <a:cs typeface="Arial"/>
              </a:rPr>
              <a:t> </a:t>
            </a:r>
            <a:r>
              <a:rPr lang="es-CO" sz="1200" spc="-25" dirty="0">
                <a:solidFill>
                  <a:srgbClr val="6D6E71"/>
                </a:solidFill>
                <a:latin typeface="+mj-lt"/>
                <a:cs typeface="Arial"/>
              </a:rPr>
              <a:t>permitido</a:t>
            </a:r>
            <a:r>
              <a:rPr lang="es-CO" sz="1200" spc="-140" dirty="0">
                <a:solidFill>
                  <a:srgbClr val="6D6E71"/>
                </a:solidFill>
                <a:latin typeface="+mj-lt"/>
                <a:cs typeface="Arial"/>
              </a:rPr>
              <a:t> </a:t>
            </a:r>
            <a:r>
              <a:rPr lang="es-CO" sz="1200" spc="-30" dirty="0">
                <a:solidFill>
                  <a:srgbClr val="6D6E71"/>
                </a:solidFill>
                <a:latin typeface="+mj-lt"/>
                <a:cs typeface="Arial"/>
              </a:rPr>
              <a:t>por</a:t>
            </a:r>
            <a:r>
              <a:rPr lang="es-CO" sz="1200" spc="-145" dirty="0">
                <a:solidFill>
                  <a:srgbClr val="6D6E71"/>
                </a:solidFill>
                <a:latin typeface="+mj-lt"/>
                <a:cs typeface="Arial"/>
              </a:rPr>
              <a:t> </a:t>
            </a:r>
            <a:r>
              <a:rPr lang="es-CO" sz="1200" spc="-40" dirty="0">
                <a:solidFill>
                  <a:srgbClr val="6D6E71"/>
                </a:solidFill>
                <a:latin typeface="+mj-lt"/>
                <a:cs typeface="Arial"/>
              </a:rPr>
              <a:t>la</a:t>
            </a:r>
            <a:r>
              <a:rPr lang="es-CO" sz="1200" spc="-140" dirty="0">
                <a:solidFill>
                  <a:srgbClr val="6D6E71"/>
                </a:solidFill>
                <a:latin typeface="+mj-lt"/>
                <a:cs typeface="Arial"/>
              </a:rPr>
              <a:t> </a:t>
            </a:r>
            <a:r>
              <a:rPr lang="es-CO" sz="1200" spc="-35" dirty="0">
                <a:solidFill>
                  <a:srgbClr val="6D6E71"/>
                </a:solidFill>
                <a:latin typeface="+mj-lt"/>
                <a:cs typeface="Arial"/>
              </a:rPr>
              <a:t>ley</a:t>
            </a:r>
            <a:r>
              <a:rPr lang="es-CO" sz="1200" spc="-140" dirty="0">
                <a:solidFill>
                  <a:srgbClr val="6D6E71"/>
                </a:solidFill>
                <a:latin typeface="+mj-lt"/>
                <a:cs typeface="Arial"/>
              </a:rPr>
              <a:t> </a:t>
            </a:r>
            <a:r>
              <a:rPr lang="es-CO" sz="1200" spc="-50" dirty="0">
                <a:solidFill>
                  <a:srgbClr val="6D6E71"/>
                </a:solidFill>
                <a:latin typeface="+mj-lt"/>
                <a:cs typeface="Arial"/>
              </a:rPr>
              <a:t>colombiana</a:t>
            </a:r>
            <a:r>
              <a:rPr lang="es-CO" sz="1200" spc="-145" dirty="0">
                <a:solidFill>
                  <a:srgbClr val="6D6E71"/>
                </a:solidFill>
                <a:latin typeface="+mj-lt"/>
                <a:cs typeface="Arial"/>
              </a:rPr>
              <a:t> </a:t>
            </a:r>
            <a:r>
              <a:rPr lang="es-CO" sz="1200" spc="-25" dirty="0">
                <a:solidFill>
                  <a:srgbClr val="6D6E71"/>
                </a:solidFill>
                <a:latin typeface="+mj-lt"/>
                <a:cs typeface="Arial"/>
              </a:rPr>
              <a:t>y</a:t>
            </a:r>
            <a:r>
              <a:rPr lang="es-CO" sz="1200" spc="-140" dirty="0">
                <a:solidFill>
                  <a:srgbClr val="6D6E71"/>
                </a:solidFill>
                <a:latin typeface="+mj-lt"/>
                <a:cs typeface="Arial"/>
              </a:rPr>
              <a:t> </a:t>
            </a:r>
            <a:r>
              <a:rPr lang="es-CO" sz="1200" spc="-55" dirty="0">
                <a:solidFill>
                  <a:srgbClr val="6D6E71"/>
                </a:solidFill>
                <a:latin typeface="+mj-lt"/>
                <a:cs typeface="Arial"/>
              </a:rPr>
              <a:t>de</a:t>
            </a:r>
            <a:r>
              <a:rPr lang="es-CO" sz="1200" spc="-145" dirty="0">
                <a:solidFill>
                  <a:srgbClr val="6D6E71"/>
                </a:solidFill>
                <a:latin typeface="+mj-lt"/>
                <a:cs typeface="Arial"/>
              </a:rPr>
              <a:t> </a:t>
            </a:r>
            <a:r>
              <a:rPr lang="es-CO" sz="1200" spc="-75" dirty="0">
                <a:solidFill>
                  <a:srgbClr val="6D6E71"/>
                </a:solidFill>
                <a:latin typeface="+mj-lt"/>
                <a:cs typeface="Arial"/>
              </a:rPr>
              <a:t>cada</a:t>
            </a:r>
            <a:r>
              <a:rPr lang="es-CO" sz="1200" spc="-140" dirty="0">
                <a:solidFill>
                  <a:srgbClr val="6D6E71"/>
                </a:solidFill>
                <a:latin typeface="+mj-lt"/>
                <a:cs typeface="Arial"/>
              </a:rPr>
              <a:t> </a:t>
            </a:r>
            <a:r>
              <a:rPr lang="es-CO" sz="1200" spc="-70" dirty="0">
                <a:solidFill>
                  <a:srgbClr val="6D6E71"/>
                </a:solidFill>
                <a:latin typeface="+mj-lt"/>
                <a:cs typeface="Arial"/>
              </a:rPr>
              <a:t>país  </a:t>
            </a:r>
            <a:r>
              <a:rPr lang="es-CO" sz="1200" spc="-50" dirty="0">
                <a:solidFill>
                  <a:srgbClr val="6D6E71"/>
                </a:solidFill>
                <a:latin typeface="+mj-lt"/>
                <a:cs typeface="Arial"/>
              </a:rPr>
              <a:t>donde </a:t>
            </a:r>
            <a:r>
              <a:rPr lang="es-CO" sz="1200" spc="-40" dirty="0">
                <a:solidFill>
                  <a:srgbClr val="6D6E71"/>
                </a:solidFill>
                <a:latin typeface="+mj-lt"/>
                <a:cs typeface="Arial"/>
              </a:rPr>
              <a:t>la actividad </a:t>
            </a:r>
            <a:r>
              <a:rPr lang="es-CO" sz="1200" spc="-50" dirty="0">
                <a:solidFill>
                  <a:srgbClr val="6D6E71"/>
                </a:solidFill>
                <a:latin typeface="+mj-lt"/>
                <a:cs typeface="Arial"/>
              </a:rPr>
              <a:t>ocurre, </a:t>
            </a:r>
            <a:r>
              <a:rPr lang="es-CO" sz="1200" spc="-25" dirty="0">
                <a:solidFill>
                  <a:srgbClr val="6D6E71"/>
                </a:solidFill>
                <a:latin typeface="+mj-lt"/>
                <a:cs typeface="Arial"/>
              </a:rPr>
              <a:t>y </a:t>
            </a:r>
            <a:r>
              <a:rPr lang="es-CO" sz="1200" spc="-30" dirty="0">
                <a:solidFill>
                  <a:srgbClr val="6D6E71"/>
                </a:solidFill>
                <a:latin typeface="+mj-lt"/>
                <a:cs typeface="Arial"/>
              </a:rPr>
              <a:t>por </a:t>
            </a:r>
            <a:r>
              <a:rPr lang="es-CO" sz="1200" spc="-40" dirty="0">
                <a:solidFill>
                  <a:srgbClr val="6D6E71"/>
                </a:solidFill>
                <a:latin typeface="+mj-lt"/>
                <a:cs typeface="Arial"/>
              </a:rPr>
              <a:t>la reglamentación  </a:t>
            </a:r>
            <a:r>
              <a:rPr lang="es-CO" sz="1200" spc="-45" dirty="0">
                <a:solidFill>
                  <a:srgbClr val="6D6E71"/>
                </a:solidFill>
                <a:latin typeface="+mj-lt"/>
                <a:cs typeface="Arial"/>
              </a:rPr>
              <a:t>interna?</a:t>
            </a:r>
          </a:p>
          <a:p>
            <a:pPr marL="310515" marR="17145" indent="-171450" algn="just">
              <a:lnSpc>
                <a:spcPts val="1400"/>
              </a:lnSpc>
              <a:spcBef>
                <a:spcPts val="1320"/>
              </a:spcBef>
              <a:buFont typeface="Arial" panose="020B0604020202020204" pitchFamily="34" charset="0"/>
              <a:buChar char="•"/>
            </a:pPr>
            <a:r>
              <a:rPr lang="es-CO" sz="1200" spc="-120" dirty="0">
                <a:solidFill>
                  <a:srgbClr val="6D6E71"/>
                </a:solidFill>
                <a:latin typeface="+mj-lt"/>
                <a:cs typeface="Arial"/>
              </a:rPr>
              <a:t>¿Ha </a:t>
            </a:r>
            <a:r>
              <a:rPr lang="es-CO" sz="1200" spc="-40" dirty="0">
                <a:solidFill>
                  <a:srgbClr val="6D6E71"/>
                </a:solidFill>
                <a:latin typeface="+mj-lt"/>
                <a:cs typeface="Arial"/>
              </a:rPr>
              <a:t>sido </a:t>
            </a:r>
            <a:r>
              <a:rPr lang="es-CO" sz="1200" spc="-45" dirty="0">
                <a:solidFill>
                  <a:srgbClr val="6D6E71"/>
                </a:solidFill>
                <a:latin typeface="+mj-lt"/>
                <a:cs typeface="Arial"/>
              </a:rPr>
              <a:t>recibido </a:t>
            </a:r>
            <a:r>
              <a:rPr lang="es-CO" sz="1200" spc="-35" dirty="0">
                <a:solidFill>
                  <a:srgbClr val="6D6E71"/>
                </a:solidFill>
                <a:latin typeface="+mj-lt"/>
                <a:cs typeface="Arial"/>
              </a:rPr>
              <a:t>u otorgado </a:t>
            </a:r>
            <a:r>
              <a:rPr lang="es-CO" sz="1200" spc="-55" dirty="0">
                <a:solidFill>
                  <a:srgbClr val="6D6E71"/>
                </a:solidFill>
                <a:latin typeface="+mj-lt"/>
                <a:cs typeface="Arial"/>
              </a:rPr>
              <a:t>de </a:t>
            </a:r>
            <a:r>
              <a:rPr lang="es-CO" sz="1200" spc="-50" dirty="0">
                <a:solidFill>
                  <a:srgbClr val="6D6E71"/>
                </a:solidFill>
                <a:latin typeface="+mj-lt"/>
                <a:cs typeface="Arial"/>
              </a:rPr>
              <a:t>manera  </a:t>
            </a:r>
            <a:r>
              <a:rPr lang="es-CO" sz="1200" spc="-35" dirty="0">
                <a:solidFill>
                  <a:srgbClr val="6D6E71"/>
                </a:solidFill>
                <a:latin typeface="+mj-lt"/>
                <a:cs typeface="Arial"/>
              </a:rPr>
              <a:t>transparente, sin </a:t>
            </a:r>
            <a:r>
              <a:rPr lang="es-CO" sz="1200" spc="-40" dirty="0">
                <a:solidFill>
                  <a:srgbClr val="6D6E71"/>
                </a:solidFill>
                <a:latin typeface="+mj-lt"/>
                <a:cs typeface="Arial"/>
              </a:rPr>
              <a:t>esfuerzo </a:t>
            </a:r>
            <a:r>
              <a:rPr lang="es-CO" sz="1200" spc="-55" dirty="0">
                <a:solidFill>
                  <a:srgbClr val="6D6E71"/>
                </a:solidFill>
                <a:latin typeface="+mj-lt"/>
                <a:cs typeface="Arial"/>
              </a:rPr>
              <a:t>de esconder </a:t>
            </a:r>
            <a:r>
              <a:rPr lang="es-CO" sz="1200" spc="-25" dirty="0">
                <a:solidFill>
                  <a:srgbClr val="6D6E71"/>
                </a:solidFill>
                <a:latin typeface="+mj-lt"/>
                <a:cs typeface="Arial"/>
              </a:rPr>
              <a:t>y </a:t>
            </a:r>
            <a:r>
              <a:rPr lang="es-CO" sz="1200" spc="-30" dirty="0">
                <a:solidFill>
                  <a:srgbClr val="6D6E71"/>
                </a:solidFill>
                <a:latin typeface="+mj-lt"/>
                <a:cs typeface="Arial"/>
              </a:rPr>
              <a:t>estar </a:t>
            </a:r>
            <a:r>
              <a:rPr lang="es-CO" sz="1200" spc="-60" dirty="0">
                <a:solidFill>
                  <a:srgbClr val="6D6E71"/>
                </a:solidFill>
                <a:latin typeface="+mj-lt"/>
                <a:cs typeface="Arial"/>
              </a:rPr>
              <a:t>en  concordancia </a:t>
            </a:r>
            <a:r>
              <a:rPr lang="es-CO" sz="1200" spc="-55" dirty="0">
                <a:solidFill>
                  <a:srgbClr val="6D6E71"/>
                </a:solidFill>
                <a:latin typeface="+mj-lt"/>
                <a:cs typeface="Arial"/>
              </a:rPr>
              <a:t>con </a:t>
            </a:r>
            <a:r>
              <a:rPr lang="es-CO" sz="1200" spc="-45" dirty="0">
                <a:solidFill>
                  <a:srgbClr val="6D6E71"/>
                </a:solidFill>
                <a:latin typeface="+mj-lt"/>
                <a:cs typeface="Arial"/>
              </a:rPr>
              <a:t>las prácticas </a:t>
            </a:r>
            <a:r>
              <a:rPr lang="es-CO" sz="1200" spc="-55" dirty="0">
                <a:solidFill>
                  <a:srgbClr val="6D6E71"/>
                </a:solidFill>
                <a:latin typeface="+mj-lt"/>
                <a:cs typeface="Arial"/>
              </a:rPr>
              <a:t>comerciales  </a:t>
            </a:r>
            <a:r>
              <a:rPr lang="es-CO" sz="1200" spc="-50" dirty="0">
                <a:solidFill>
                  <a:srgbClr val="6D6E71"/>
                </a:solidFill>
                <a:latin typeface="+mj-lt"/>
                <a:cs typeface="Arial"/>
              </a:rPr>
              <a:t>habituales?</a:t>
            </a:r>
          </a:p>
          <a:p>
            <a:pPr marL="310515" marR="17145" indent="-171450" algn="just">
              <a:lnSpc>
                <a:spcPts val="1400"/>
              </a:lnSpc>
              <a:spcBef>
                <a:spcPts val="1320"/>
              </a:spcBef>
              <a:buFont typeface="Arial" panose="020B0604020202020204" pitchFamily="34" charset="0"/>
              <a:buChar char="•"/>
            </a:pPr>
            <a:r>
              <a:rPr lang="es-CO" sz="1200" spc="-110" dirty="0">
                <a:solidFill>
                  <a:srgbClr val="6D6E71"/>
                </a:solidFill>
                <a:latin typeface="+mj-lt"/>
                <a:cs typeface="Arial"/>
              </a:rPr>
              <a:t>¿No </a:t>
            </a:r>
            <a:r>
              <a:rPr lang="es-CO" sz="1200" spc="-50" dirty="0">
                <a:solidFill>
                  <a:srgbClr val="6D6E71"/>
                </a:solidFill>
                <a:latin typeface="+mj-lt"/>
                <a:cs typeface="Arial"/>
              </a:rPr>
              <a:t>hay una </a:t>
            </a:r>
            <a:r>
              <a:rPr lang="es-CO" sz="1200" spc="-45" dirty="0">
                <a:solidFill>
                  <a:srgbClr val="6D6E71"/>
                </a:solidFill>
                <a:latin typeface="+mj-lt"/>
                <a:cs typeface="Arial"/>
              </a:rPr>
              <a:t>probabilidad</a:t>
            </a:r>
            <a:r>
              <a:rPr lang="es-CO" sz="1200" spc="240" dirty="0">
                <a:solidFill>
                  <a:srgbClr val="6D6E71"/>
                </a:solidFill>
                <a:latin typeface="+mj-lt"/>
                <a:cs typeface="Arial"/>
              </a:rPr>
              <a:t> </a:t>
            </a:r>
            <a:r>
              <a:rPr lang="es-CO" sz="1200" spc="-50" dirty="0">
                <a:solidFill>
                  <a:srgbClr val="6D6E71"/>
                </a:solidFill>
                <a:latin typeface="+mj-lt"/>
                <a:cs typeface="Arial"/>
              </a:rPr>
              <a:t>razonable </a:t>
            </a:r>
            <a:r>
              <a:rPr lang="es-CO" sz="1200" spc="-55" dirty="0">
                <a:solidFill>
                  <a:srgbClr val="6D6E71"/>
                </a:solidFill>
                <a:latin typeface="+mj-lt"/>
                <a:cs typeface="Arial"/>
              </a:rPr>
              <a:t>de </a:t>
            </a:r>
            <a:r>
              <a:rPr lang="es-CO" sz="1200" spc="-45" dirty="0">
                <a:solidFill>
                  <a:srgbClr val="6D6E71"/>
                </a:solidFill>
                <a:latin typeface="+mj-lt"/>
                <a:cs typeface="Arial"/>
              </a:rPr>
              <a:t>ser  </a:t>
            </a:r>
            <a:r>
              <a:rPr lang="es-CO" sz="1200" spc="-50" dirty="0">
                <a:solidFill>
                  <a:srgbClr val="6D6E71"/>
                </a:solidFill>
                <a:latin typeface="+mj-lt"/>
                <a:cs typeface="Arial"/>
              </a:rPr>
              <a:t>considerado</a:t>
            </a:r>
            <a:r>
              <a:rPr lang="es-CO" sz="1200" spc="-125" dirty="0">
                <a:solidFill>
                  <a:srgbClr val="6D6E71"/>
                </a:solidFill>
                <a:latin typeface="+mj-lt"/>
                <a:cs typeface="Arial"/>
              </a:rPr>
              <a:t> </a:t>
            </a:r>
            <a:r>
              <a:rPr lang="es-CO" sz="1200" spc="-55" dirty="0">
                <a:solidFill>
                  <a:srgbClr val="6D6E71"/>
                </a:solidFill>
                <a:latin typeface="+mj-lt"/>
                <a:cs typeface="Arial"/>
              </a:rPr>
              <a:t>de</a:t>
            </a:r>
            <a:r>
              <a:rPr lang="es-CO" sz="1200" spc="-125" dirty="0">
                <a:solidFill>
                  <a:srgbClr val="6D6E71"/>
                </a:solidFill>
                <a:latin typeface="+mj-lt"/>
                <a:cs typeface="Arial"/>
              </a:rPr>
              <a:t> </a:t>
            </a:r>
            <a:r>
              <a:rPr lang="es-CO" sz="1200" spc="-55" dirty="0">
                <a:solidFill>
                  <a:srgbClr val="6D6E71"/>
                </a:solidFill>
                <a:latin typeface="+mj-lt"/>
                <a:cs typeface="Arial"/>
              </a:rPr>
              <a:t>alguna</a:t>
            </a:r>
            <a:r>
              <a:rPr lang="es-CO" sz="1200" spc="-120" dirty="0">
                <a:solidFill>
                  <a:srgbClr val="6D6E71"/>
                </a:solidFill>
                <a:latin typeface="+mj-lt"/>
                <a:cs typeface="Arial"/>
              </a:rPr>
              <a:t> </a:t>
            </a:r>
            <a:r>
              <a:rPr lang="es-CO" sz="1200" spc="-50" dirty="0">
                <a:solidFill>
                  <a:srgbClr val="6D6E71"/>
                </a:solidFill>
                <a:latin typeface="+mj-lt"/>
                <a:cs typeface="Arial"/>
              </a:rPr>
              <a:t>manera</a:t>
            </a:r>
            <a:r>
              <a:rPr lang="es-CO" sz="1200" spc="-125" dirty="0">
                <a:solidFill>
                  <a:srgbClr val="6D6E71"/>
                </a:solidFill>
                <a:latin typeface="+mj-lt"/>
                <a:cs typeface="Arial"/>
              </a:rPr>
              <a:t> </a:t>
            </a:r>
            <a:r>
              <a:rPr lang="es-CO" sz="1200" spc="-35" dirty="0">
                <a:solidFill>
                  <a:srgbClr val="6D6E71"/>
                </a:solidFill>
                <a:latin typeface="+mj-lt"/>
                <a:cs typeface="Arial"/>
              </a:rPr>
              <a:t>o</a:t>
            </a:r>
            <a:r>
              <a:rPr lang="es-CO" sz="1200" spc="-125" dirty="0">
                <a:solidFill>
                  <a:srgbClr val="6D6E71"/>
                </a:solidFill>
                <a:latin typeface="+mj-lt"/>
                <a:cs typeface="Arial"/>
              </a:rPr>
              <a:t> </a:t>
            </a:r>
            <a:r>
              <a:rPr lang="es-CO" sz="1200" spc="-25" dirty="0">
                <a:solidFill>
                  <a:srgbClr val="6D6E71"/>
                </a:solidFill>
                <a:latin typeface="+mj-lt"/>
                <a:cs typeface="Arial"/>
              </a:rPr>
              <a:t>tener</a:t>
            </a:r>
            <a:r>
              <a:rPr lang="es-CO" sz="1200" spc="-120" dirty="0">
                <a:solidFill>
                  <a:srgbClr val="6D6E71"/>
                </a:solidFill>
                <a:latin typeface="+mj-lt"/>
                <a:cs typeface="Arial"/>
              </a:rPr>
              <a:t> </a:t>
            </a:r>
            <a:r>
              <a:rPr lang="es-CO" sz="1200" spc="-40" dirty="0">
                <a:solidFill>
                  <a:srgbClr val="6D6E71"/>
                </a:solidFill>
                <a:latin typeface="+mj-lt"/>
                <a:cs typeface="Arial"/>
              </a:rPr>
              <a:t>la</a:t>
            </a:r>
            <a:r>
              <a:rPr lang="es-CO" sz="1200" spc="-125" dirty="0">
                <a:solidFill>
                  <a:srgbClr val="6D6E71"/>
                </a:solidFill>
                <a:latin typeface="+mj-lt"/>
                <a:cs typeface="Arial"/>
              </a:rPr>
              <a:t> </a:t>
            </a:r>
            <a:r>
              <a:rPr lang="es-CO" sz="1200" spc="-55" dirty="0">
                <a:solidFill>
                  <a:srgbClr val="6D6E71"/>
                </a:solidFill>
                <a:latin typeface="+mj-lt"/>
                <a:cs typeface="Arial"/>
              </a:rPr>
              <a:t>apariencia  de </a:t>
            </a:r>
            <a:r>
              <a:rPr lang="es-CO" sz="1200" spc="-45" dirty="0">
                <a:solidFill>
                  <a:srgbClr val="6D6E71"/>
                </a:solidFill>
                <a:latin typeface="+mj-lt"/>
                <a:cs typeface="Arial"/>
              </a:rPr>
              <a:t>soborno, </a:t>
            </a:r>
            <a:r>
              <a:rPr lang="es-CO" sz="1200" spc="-35" dirty="0">
                <a:solidFill>
                  <a:srgbClr val="6D6E71"/>
                </a:solidFill>
                <a:latin typeface="+mj-lt"/>
                <a:cs typeface="Arial"/>
              </a:rPr>
              <a:t>un </a:t>
            </a:r>
            <a:r>
              <a:rPr lang="es-CO" sz="1200" spc="-60" dirty="0">
                <a:solidFill>
                  <a:srgbClr val="6D6E71"/>
                </a:solidFill>
                <a:latin typeface="+mj-lt"/>
                <a:cs typeface="Arial"/>
              </a:rPr>
              <a:t>pago </a:t>
            </a:r>
            <a:r>
              <a:rPr lang="es-CO" sz="1200" spc="-55" dirty="0">
                <a:solidFill>
                  <a:srgbClr val="6D6E71"/>
                </a:solidFill>
                <a:latin typeface="+mj-lt"/>
                <a:cs typeface="Arial"/>
              </a:rPr>
              <a:t>de </a:t>
            </a:r>
            <a:r>
              <a:rPr lang="es-CO" sz="1200" spc="-30" dirty="0">
                <a:solidFill>
                  <a:srgbClr val="6D6E71"/>
                </a:solidFill>
                <a:latin typeface="+mj-lt"/>
                <a:cs typeface="Arial"/>
              </a:rPr>
              <a:t>facilitación </a:t>
            </a:r>
            <a:r>
              <a:rPr lang="es-CO" sz="1200" spc="-35" dirty="0">
                <a:solidFill>
                  <a:srgbClr val="6D6E71"/>
                </a:solidFill>
                <a:latin typeface="+mj-lt"/>
                <a:cs typeface="Arial"/>
              </a:rPr>
              <a:t>o un </a:t>
            </a:r>
            <a:r>
              <a:rPr lang="es-CO" sz="1200" spc="-65" dirty="0">
                <a:solidFill>
                  <a:srgbClr val="6D6E71"/>
                </a:solidFill>
                <a:latin typeface="+mj-lt"/>
                <a:cs typeface="Arial"/>
              </a:rPr>
              <a:t>pago  </a:t>
            </a:r>
            <a:r>
              <a:rPr lang="es-CO" sz="1200" spc="-45" dirty="0">
                <a:solidFill>
                  <a:srgbClr val="6D6E71"/>
                </a:solidFill>
                <a:latin typeface="+mj-lt"/>
                <a:cs typeface="Arial"/>
              </a:rPr>
              <a:t>impropio?</a:t>
            </a:r>
          </a:p>
          <a:p>
            <a:pPr marL="310515" marR="17145" indent="-171450" algn="just">
              <a:lnSpc>
                <a:spcPts val="1400"/>
              </a:lnSpc>
              <a:spcBef>
                <a:spcPts val="1320"/>
              </a:spcBef>
              <a:buFont typeface="Arial" panose="020B0604020202020204" pitchFamily="34" charset="0"/>
              <a:buChar char="•"/>
            </a:pPr>
            <a:r>
              <a:rPr lang="es-CO" sz="1200" spc="-150" dirty="0">
                <a:solidFill>
                  <a:srgbClr val="6D6E71"/>
                </a:solidFill>
                <a:latin typeface="+mj-lt"/>
                <a:cs typeface="Arial"/>
              </a:rPr>
              <a:t>¿Se </a:t>
            </a:r>
            <a:r>
              <a:rPr lang="es-CO" sz="1200" spc="-55" dirty="0">
                <a:solidFill>
                  <a:srgbClr val="6D6E71"/>
                </a:solidFill>
                <a:latin typeface="+mj-lt"/>
                <a:cs typeface="Arial"/>
              </a:rPr>
              <a:t>ha </a:t>
            </a:r>
            <a:r>
              <a:rPr lang="es-CO" sz="1200" spc="-35" dirty="0">
                <a:solidFill>
                  <a:srgbClr val="6D6E71"/>
                </a:solidFill>
                <a:latin typeface="+mj-lt"/>
                <a:cs typeface="Arial"/>
              </a:rPr>
              <a:t>soportado </a:t>
            </a:r>
            <a:r>
              <a:rPr lang="es-CO" sz="1200" spc="-55" dirty="0">
                <a:solidFill>
                  <a:srgbClr val="6D6E71"/>
                </a:solidFill>
                <a:latin typeface="+mj-lt"/>
                <a:cs typeface="Arial"/>
              </a:rPr>
              <a:t>con </a:t>
            </a:r>
            <a:r>
              <a:rPr lang="es-CO" sz="1200" spc="-45" dirty="0">
                <a:solidFill>
                  <a:srgbClr val="6D6E71"/>
                </a:solidFill>
                <a:latin typeface="+mj-lt"/>
                <a:cs typeface="Arial"/>
              </a:rPr>
              <a:t>documentación </a:t>
            </a:r>
            <a:r>
              <a:rPr lang="es-CO" sz="1200" spc="-55" dirty="0">
                <a:solidFill>
                  <a:srgbClr val="6D6E71"/>
                </a:solidFill>
                <a:latin typeface="+mj-lt"/>
                <a:cs typeface="Arial"/>
              </a:rPr>
              <a:t>precisa </a:t>
            </a:r>
            <a:r>
              <a:rPr lang="es-CO" sz="1200" spc="-25" dirty="0">
                <a:solidFill>
                  <a:srgbClr val="6D6E71"/>
                </a:solidFill>
                <a:latin typeface="+mj-lt"/>
                <a:cs typeface="Arial"/>
              </a:rPr>
              <a:t>y  </a:t>
            </a:r>
            <a:r>
              <a:rPr lang="es-CO" sz="1200" spc="-80" dirty="0">
                <a:solidFill>
                  <a:srgbClr val="6D6E71"/>
                </a:solidFill>
                <a:latin typeface="+mj-lt"/>
                <a:cs typeface="Arial"/>
              </a:rPr>
              <a:t>adecuada?</a:t>
            </a:r>
          </a:p>
          <a:p>
            <a:pPr marL="310515" marR="17145" indent="-171450" algn="just">
              <a:lnSpc>
                <a:spcPts val="1400"/>
              </a:lnSpc>
              <a:spcBef>
                <a:spcPts val="1320"/>
              </a:spcBef>
              <a:buFont typeface="Arial" panose="020B0604020202020204" pitchFamily="34" charset="0"/>
              <a:buChar char="•"/>
            </a:pPr>
            <a:r>
              <a:rPr lang="es-CO" sz="1200" spc="-114" dirty="0">
                <a:solidFill>
                  <a:srgbClr val="6D6E71"/>
                </a:solidFill>
                <a:latin typeface="+mj-lt"/>
                <a:cs typeface="Arial"/>
              </a:rPr>
              <a:t>¿Fue </a:t>
            </a:r>
            <a:r>
              <a:rPr lang="es-CO" sz="1200" spc="-35" dirty="0">
                <a:solidFill>
                  <a:srgbClr val="6D6E71"/>
                </a:solidFill>
                <a:latin typeface="+mj-lt"/>
                <a:cs typeface="Arial"/>
              </a:rPr>
              <a:t>registrado </a:t>
            </a:r>
            <a:r>
              <a:rPr lang="es-CO" sz="1200" spc="25" dirty="0">
                <a:solidFill>
                  <a:srgbClr val="6D6E71"/>
                </a:solidFill>
                <a:latin typeface="+mj-lt"/>
                <a:cs typeface="Arial"/>
              </a:rPr>
              <a:t>y/o </a:t>
            </a:r>
            <a:r>
              <a:rPr lang="es-CO" sz="1200" spc="-30" dirty="0">
                <a:solidFill>
                  <a:srgbClr val="6D6E71"/>
                </a:solidFill>
                <a:latin typeface="+mj-lt"/>
                <a:cs typeface="Arial"/>
              </a:rPr>
              <a:t>reportado </a:t>
            </a:r>
            <a:r>
              <a:rPr lang="es-CO" sz="1200" spc="-35" dirty="0">
                <a:solidFill>
                  <a:srgbClr val="6D6E71"/>
                </a:solidFill>
                <a:latin typeface="+mj-lt"/>
                <a:cs typeface="Arial"/>
              </a:rPr>
              <a:t>correctamente </a:t>
            </a:r>
            <a:r>
              <a:rPr lang="es-CO" sz="1200" spc="-60" dirty="0">
                <a:solidFill>
                  <a:srgbClr val="6D6E71"/>
                </a:solidFill>
                <a:latin typeface="+mj-lt"/>
                <a:cs typeface="Arial"/>
              </a:rPr>
              <a:t>en  </a:t>
            </a:r>
            <a:r>
              <a:rPr lang="es-CO" sz="1200" spc="-35" dirty="0">
                <a:solidFill>
                  <a:srgbClr val="6D6E71"/>
                </a:solidFill>
                <a:latin typeface="+mj-lt"/>
                <a:cs typeface="Arial"/>
              </a:rPr>
              <a:t>los sistemas o </a:t>
            </a:r>
            <a:r>
              <a:rPr lang="es-CO" sz="1200" spc="-15" dirty="0">
                <a:solidFill>
                  <a:srgbClr val="6D6E71"/>
                </a:solidFill>
                <a:latin typeface="+mj-lt"/>
                <a:cs typeface="Arial"/>
              </a:rPr>
              <a:t>formatos </a:t>
            </a:r>
            <a:r>
              <a:rPr lang="es-CO" sz="1200" spc="-55" dirty="0">
                <a:solidFill>
                  <a:srgbClr val="6D6E71"/>
                </a:solidFill>
                <a:latin typeface="+mj-lt"/>
                <a:cs typeface="Arial"/>
              </a:rPr>
              <a:t>de </a:t>
            </a:r>
            <a:r>
              <a:rPr lang="es-CO" sz="1200" spc="-35" dirty="0">
                <a:solidFill>
                  <a:srgbClr val="6D6E71"/>
                </a:solidFill>
                <a:latin typeface="+mj-lt"/>
                <a:cs typeface="Arial"/>
              </a:rPr>
              <a:t>información </a:t>
            </a:r>
            <a:r>
              <a:rPr lang="es-CO" sz="1200" spc="-55" dirty="0">
                <a:solidFill>
                  <a:srgbClr val="6D6E71"/>
                </a:solidFill>
                <a:latin typeface="+mj-lt"/>
                <a:cs typeface="Arial"/>
              </a:rPr>
              <a:t>que </a:t>
            </a:r>
            <a:r>
              <a:rPr lang="es-CO" sz="1200" spc="-70" dirty="0">
                <a:solidFill>
                  <a:srgbClr val="6D6E71"/>
                </a:solidFill>
                <a:latin typeface="+mj-lt"/>
                <a:cs typeface="Arial"/>
              </a:rPr>
              <a:t>se  </a:t>
            </a:r>
            <a:r>
              <a:rPr lang="es-CO" sz="1200" spc="-55" dirty="0">
                <a:solidFill>
                  <a:srgbClr val="6D6E71"/>
                </a:solidFill>
                <a:latin typeface="+mj-lt"/>
                <a:cs typeface="Arial"/>
              </a:rPr>
              <a:t>establezcan, según </a:t>
            </a:r>
            <a:r>
              <a:rPr lang="es-CO" sz="1200" spc="-35" dirty="0">
                <a:solidFill>
                  <a:srgbClr val="6D6E71"/>
                </a:solidFill>
                <a:latin typeface="+mj-lt"/>
                <a:cs typeface="Arial"/>
              </a:rPr>
              <a:t>los </a:t>
            </a:r>
            <a:r>
              <a:rPr lang="es-CO" sz="1200" spc="-40" dirty="0">
                <a:solidFill>
                  <a:srgbClr val="6D6E71"/>
                </a:solidFill>
                <a:latin typeface="+mj-lt"/>
                <a:cs typeface="Arial"/>
              </a:rPr>
              <a:t>procedimientos</a:t>
            </a:r>
            <a:r>
              <a:rPr lang="es-CO" sz="1200" spc="-225" dirty="0">
                <a:solidFill>
                  <a:srgbClr val="6D6E71"/>
                </a:solidFill>
                <a:latin typeface="+mj-lt"/>
                <a:cs typeface="Arial"/>
              </a:rPr>
              <a:t> </a:t>
            </a:r>
            <a:r>
              <a:rPr lang="es-CO" sz="1200" spc="-40" dirty="0">
                <a:solidFill>
                  <a:srgbClr val="6D6E71"/>
                </a:solidFill>
                <a:latin typeface="+mj-lt"/>
                <a:cs typeface="Arial"/>
              </a:rPr>
              <a:t>internos?</a:t>
            </a:r>
            <a:endParaRPr lang="es-CO" sz="1200" dirty="0">
              <a:latin typeface="+mj-lt"/>
              <a:cs typeface="Arial"/>
            </a:endParaRPr>
          </a:p>
        </p:txBody>
      </p:sp>
      <p:sp>
        <p:nvSpPr>
          <p:cNvPr id="4" name="CuadroTexto 3">
            <a:extLst>
              <a:ext uri="{FF2B5EF4-FFF2-40B4-BE49-F238E27FC236}">
                <a16:creationId xmlns:a16="http://schemas.microsoft.com/office/drawing/2014/main" id="{87DC9A47-B83F-444E-BB97-555D30FA8CC7}"/>
              </a:ext>
            </a:extLst>
          </p:cNvPr>
          <p:cNvSpPr txBox="1"/>
          <p:nvPr/>
        </p:nvSpPr>
        <p:spPr>
          <a:xfrm>
            <a:off x="4016420" y="7789761"/>
            <a:ext cx="389850" cy="307777"/>
          </a:xfrm>
          <a:prstGeom prst="rect">
            <a:avLst/>
          </a:prstGeom>
          <a:noFill/>
        </p:spPr>
        <p:txBody>
          <a:bodyPr wrap="none" rtlCol="0">
            <a:spAutoFit/>
          </a:bodyPr>
          <a:lstStyle/>
          <a:p>
            <a:r>
              <a:rPr lang="es-CO" sz="1400" b="1" dirty="0">
                <a:solidFill>
                  <a:srgbClr val="801327"/>
                </a:solidFill>
              </a:rPr>
              <a:t>14</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p:nvPr/>
        </p:nvSpPr>
        <p:spPr>
          <a:xfrm>
            <a:off x="4271173" y="507606"/>
            <a:ext cx="3518589" cy="6999352"/>
          </a:xfrm>
          <a:prstGeom prst="rect">
            <a:avLst/>
          </a:prstGeom>
        </p:spPr>
        <p:txBody>
          <a:bodyPr vert="horz" wrap="square" lIns="0" tIns="22860" rIns="0" bIns="0" rtlCol="0">
            <a:spAutoFit/>
          </a:bodyPr>
          <a:lstStyle/>
          <a:p>
            <a:pPr marL="12700" marR="869315">
              <a:lnSpc>
                <a:spcPts val="2240"/>
              </a:lnSpc>
              <a:spcBef>
                <a:spcPts val="1220"/>
              </a:spcBef>
            </a:pPr>
            <a:r>
              <a:rPr lang="es-CO" sz="2200" b="1" spc="-10" dirty="0">
                <a:solidFill>
                  <a:srgbClr val="801327"/>
                </a:solidFill>
                <a:latin typeface="+mj-lt"/>
                <a:cs typeface="Lato-Black"/>
              </a:rPr>
              <a:t>Manejo,</a:t>
            </a:r>
            <a:r>
              <a:rPr lang="es-CO" sz="2200" b="1" spc="-190" dirty="0">
                <a:solidFill>
                  <a:srgbClr val="801327"/>
                </a:solidFill>
                <a:latin typeface="+mj-lt"/>
                <a:cs typeface="Lato-Black"/>
              </a:rPr>
              <a:t> </a:t>
            </a:r>
            <a:r>
              <a:rPr lang="es-CO" sz="2200" b="1" spc="-5" dirty="0">
                <a:solidFill>
                  <a:srgbClr val="801327"/>
                </a:solidFill>
                <a:latin typeface="+mj-lt"/>
                <a:cs typeface="Lato-Black"/>
              </a:rPr>
              <a:t>seguridad y confidencialidad </a:t>
            </a:r>
            <a:r>
              <a:rPr lang="es-CO" sz="2200" b="1" spc="-5" dirty="0">
                <a:solidFill>
                  <a:srgbClr val="C01F3C"/>
                </a:solidFill>
                <a:latin typeface="+mj-lt"/>
                <a:cs typeface="Lato-Black"/>
              </a:rPr>
              <a:t>de </a:t>
            </a:r>
            <a:r>
              <a:rPr lang="es-CO" sz="2200" b="1" dirty="0">
                <a:solidFill>
                  <a:srgbClr val="C01F3C"/>
                </a:solidFill>
                <a:latin typeface="+mj-lt"/>
                <a:cs typeface="Lato-Black"/>
              </a:rPr>
              <a:t>la</a:t>
            </a:r>
            <a:r>
              <a:rPr lang="es-CO" sz="2200" b="1" spc="-30" dirty="0">
                <a:solidFill>
                  <a:srgbClr val="C01F3C"/>
                </a:solidFill>
                <a:latin typeface="+mj-lt"/>
                <a:cs typeface="Lato-Black"/>
              </a:rPr>
              <a:t> </a:t>
            </a:r>
            <a:r>
              <a:rPr lang="es-CO" sz="2200" b="1" spc="-5" dirty="0">
                <a:solidFill>
                  <a:srgbClr val="C01F3C"/>
                </a:solidFill>
                <a:latin typeface="+mj-lt"/>
                <a:cs typeface="Lato-Black"/>
              </a:rPr>
              <a:t>información</a:t>
            </a:r>
            <a:endParaRPr lang="es-CO" sz="2200" dirty="0">
              <a:latin typeface="+mj-lt"/>
              <a:cs typeface="Lato-Black"/>
            </a:endParaRPr>
          </a:p>
          <a:p>
            <a:pPr marL="12700" marR="6350" algn="just">
              <a:lnSpc>
                <a:spcPts val="1400"/>
              </a:lnSpc>
              <a:spcBef>
                <a:spcPts val="755"/>
              </a:spcBef>
            </a:pPr>
            <a:r>
              <a:rPr lang="es-ES" sz="1200" spc="-40" dirty="0">
                <a:solidFill>
                  <a:srgbClr val="6D6E71"/>
                </a:solidFill>
                <a:latin typeface="+mj-lt"/>
                <a:cs typeface="Arial"/>
              </a:rPr>
              <a:t>Esenttia reconoce el valor estratégico de la información y establece mecanismos que propician su debido tratamiento, así como las condiciones de propiedad, responsabilidad y protección. Por lo tanto, los destinatarios de este Código tienen el deber de dar un adecuado manejo de la información custodiada por esta empresa.</a:t>
            </a:r>
            <a:endParaRPr lang="es-CO" sz="1200" spc="-40" dirty="0">
              <a:solidFill>
                <a:srgbClr val="6D6E71"/>
              </a:solidFill>
              <a:latin typeface="+mj-lt"/>
              <a:cs typeface="Arial"/>
            </a:endParaRPr>
          </a:p>
          <a:p>
            <a:pPr marL="12700" marR="6350" algn="just">
              <a:lnSpc>
                <a:spcPts val="1400"/>
              </a:lnSpc>
              <a:spcBef>
                <a:spcPts val="755"/>
              </a:spcBef>
            </a:pPr>
            <a:r>
              <a:rPr lang="es-CO" sz="1200" spc="-25" dirty="0">
                <a:solidFill>
                  <a:srgbClr val="6D6E71"/>
                </a:solidFill>
                <a:latin typeface="+mj-lt"/>
                <a:cs typeface="Arial"/>
              </a:rPr>
              <a:t>Esenttia</a:t>
            </a:r>
            <a:r>
              <a:rPr lang="es-CO" sz="1200" spc="-75" dirty="0">
                <a:solidFill>
                  <a:srgbClr val="6D6E71"/>
                </a:solidFill>
                <a:latin typeface="+mj-lt"/>
                <a:cs typeface="Arial"/>
              </a:rPr>
              <a:t> </a:t>
            </a:r>
            <a:r>
              <a:rPr lang="es-ES" sz="1200" spc="-55" dirty="0">
                <a:solidFill>
                  <a:srgbClr val="6D6E71"/>
                </a:solidFill>
                <a:latin typeface="+mj-lt"/>
                <a:cs typeface="Arial"/>
              </a:rPr>
              <a:t>da un uso apropiado a los datos personales y sensibles, al tiempo que protege la información que registra en sus bases de datos, acorde con las disposiciones legales que regulan la materia en tanto sean aplicables, especialmente la Ley Estatutaria de Protección de Datos Personales, la Ley de  Transparencia y del Derecho de Acceso a la Información Pública y demás que las modifiquen. Todo colaborador que maneje o adquiera acceso a información personal debe protegerla y solo podrá compartirla con base en las reglas aplicables.</a:t>
            </a:r>
            <a:endParaRPr lang="es-CO" sz="1200" dirty="0">
              <a:latin typeface="+mj-lt"/>
              <a:cs typeface="Arial"/>
            </a:endParaRPr>
          </a:p>
          <a:p>
            <a:pPr marL="12700" marR="6350" algn="just">
              <a:lnSpc>
                <a:spcPts val="1400"/>
              </a:lnSpc>
              <a:spcBef>
                <a:spcPts val="1400"/>
              </a:spcBef>
            </a:pPr>
            <a:r>
              <a:rPr lang="es-CO" sz="1200" b="1" spc="-110" dirty="0">
                <a:solidFill>
                  <a:srgbClr val="6D6E71"/>
                </a:solidFill>
                <a:latin typeface="+mj-lt"/>
                <a:cs typeface="Arial"/>
              </a:rPr>
              <a:t>Las </a:t>
            </a:r>
            <a:r>
              <a:rPr lang="es-CO" sz="1200" b="1" spc="-60" dirty="0">
                <a:solidFill>
                  <a:srgbClr val="6D6E71"/>
                </a:solidFill>
                <a:latin typeface="+mj-lt"/>
                <a:cs typeface="Arial"/>
              </a:rPr>
              <a:t>leyes </a:t>
            </a:r>
            <a:r>
              <a:rPr lang="es-CO" sz="1200" b="1" spc="-70" dirty="0">
                <a:solidFill>
                  <a:srgbClr val="6D6E71"/>
                </a:solidFill>
                <a:latin typeface="+mj-lt"/>
                <a:cs typeface="Arial"/>
              </a:rPr>
              <a:t>que </a:t>
            </a:r>
            <a:r>
              <a:rPr lang="es-CO" sz="1200" b="1" spc="-55" dirty="0">
                <a:solidFill>
                  <a:srgbClr val="6D6E71"/>
                </a:solidFill>
                <a:latin typeface="+mj-lt"/>
                <a:cs typeface="Arial"/>
              </a:rPr>
              <a:t>rigen </a:t>
            </a:r>
            <a:r>
              <a:rPr lang="es-CO" sz="1200" b="1" spc="-35" dirty="0">
                <a:solidFill>
                  <a:srgbClr val="6D6E71"/>
                </a:solidFill>
                <a:latin typeface="+mj-lt"/>
                <a:cs typeface="Arial"/>
              </a:rPr>
              <a:t>el </a:t>
            </a:r>
            <a:r>
              <a:rPr lang="es-CO" sz="1200" b="1" spc="-90" dirty="0">
                <a:solidFill>
                  <a:srgbClr val="6D6E71"/>
                </a:solidFill>
                <a:latin typeface="+mj-lt"/>
                <a:cs typeface="Arial"/>
              </a:rPr>
              <a:t>uso </a:t>
            </a:r>
            <a:r>
              <a:rPr lang="es-CO" sz="1200" b="1" spc="-65" dirty="0">
                <a:solidFill>
                  <a:srgbClr val="6D6E71"/>
                </a:solidFill>
                <a:latin typeface="+mj-lt"/>
                <a:cs typeface="Arial"/>
              </a:rPr>
              <a:t>de </a:t>
            </a:r>
            <a:r>
              <a:rPr lang="es-CO" sz="1200" b="1" spc="-35" dirty="0">
                <a:solidFill>
                  <a:srgbClr val="6D6E71"/>
                </a:solidFill>
                <a:latin typeface="+mj-lt"/>
                <a:cs typeface="Arial"/>
              </a:rPr>
              <a:t>la </a:t>
            </a:r>
            <a:r>
              <a:rPr lang="es-CO" sz="1200" b="1" spc="-60" dirty="0">
                <a:solidFill>
                  <a:srgbClr val="6D6E71"/>
                </a:solidFill>
                <a:latin typeface="+mj-lt"/>
                <a:cs typeface="Arial"/>
              </a:rPr>
              <a:t>información </a:t>
            </a:r>
            <a:r>
              <a:rPr lang="es-CO" sz="1200" b="1" spc="-65" dirty="0">
                <a:solidFill>
                  <a:srgbClr val="6D6E71"/>
                </a:solidFill>
                <a:latin typeface="+mj-lt"/>
                <a:cs typeface="Arial"/>
              </a:rPr>
              <a:t>de  </a:t>
            </a:r>
            <a:r>
              <a:rPr lang="es-CO" sz="1200" b="1" spc="-55" dirty="0">
                <a:solidFill>
                  <a:srgbClr val="6D6E71"/>
                </a:solidFill>
                <a:latin typeface="+mj-lt"/>
                <a:cs typeface="Arial"/>
              </a:rPr>
              <a:t>identificación </a:t>
            </a:r>
            <a:r>
              <a:rPr lang="es-CO" sz="1200" b="1" spc="-65" dirty="0">
                <a:solidFill>
                  <a:srgbClr val="6D6E71"/>
                </a:solidFill>
                <a:latin typeface="+mj-lt"/>
                <a:cs typeface="Arial"/>
              </a:rPr>
              <a:t>personal </a:t>
            </a:r>
            <a:r>
              <a:rPr lang="es-CO" sz="1200" b="1" spc="-70" dirty="0">
                <a:solidFill>
                  <a:srgbClr val="6D6E71"/>
                </a:solidFill>
                <a:latin typeface="+mj-lt"/>
                <a:cs typeface="Arial"/>
              </a:rPr>
              <a:t>pueden </a:t>
            </a:r>
            <a:r>
              <a:rPr lang="es-CO" sz="1200" b="1" spc="-40" dirty="0">
                <a:solidFill>
                  <a:srgbClr val="6D6E71"/>
                </a:solidFill>
                <a:latin typeface="+mj-lt"/>
                <a:cs typeface="Arial"/>
              </a:rPr>
              <a:t>variar. </a:t>
            </a:r>
            <a:r>
              <a:rPr lang="es-CO" sz="1200" b="1" spc="-90" dirty="0">
                <a:solidFill>
                  <a:srgbClr val="6D6E71"/>
                </a:solidFill>
                <a:latin typeface="+mj-lt"/>
                <a:cs typeface="Arial"/>
              </a:rPr>
              <a:t>Si </a:t>
            </a:r>
            <a:r>
              <a:rPr lang="es-CO" sz="1200" b="1" spc="-85" dirty="0">
                <a:solidFill>
                  <a:srgbClr val="6D6E71"/>
                </a:solidFill>
                <a:latin typeface="+mj-lt"/>
                <a:cs typeface="Arial"/>
              </a:rPr>
              <a:t>no </a:t>
            </a:r>
            <a:r>
              <a:rPr lang="es-CO" sz="1200" b="1" spc="-45" dirty="0">
                <a:solidFill>
                  <a:srgbClr val="6D6E71"/>
                </a:solidFill>
                <a:latin typeface="+mj-lt"/>
                <a:cs typeface="Arial"/>
              </a:rPr>
              <a:t>está  </a:t>
            </a:r>
            <a:r>
              <a:rPr lang="es-CO" sz="1200" b="1" spc="-75" dirty="0">
                <a:solidFill>
                  <a:srgbClr val="6D6E71"/>
                </a:solidFill>
                <a:latin typeface="+mj-lt"/>
                <a:cs typeface="Arial"/>
              </a:rPr>
              <a:t>seguro </a:t>
            </a:r>
            <a:r>
              <a:rPr lang="es-CO" sz="1200" b="1" spc="-95" dirty="0">
                <a:solidFill>
                  <a:srgbClr val="6D6E71"/>
                </a:solidFill>
                <a:latin typeface="+mj-lt"/>
                <a:cs typeface="Arial"/>
              </a:rPr>
              <a:t>o </a:t>
            </a:r>
            <a:r>
              <a:rPr lang="es-CO" sz="1200" b="1" spc="-85" dirty="0">
                <a:solidFill>
                  <a:srgbClr val="6D6E71"/>
                </a:solidFill>
                <a:latin typeface="+mj-lt"/>
                <a:cs typeface="Arial"/>
              </a:rPr>
              <a:t>no </a:t>
            </a:r>
            <a:r>
              <a:rPr lang="es-CO" sz="1200" b="1" spc="-100" dirty="0">
                <a:solidFill>
                  <a:srgbClr val="6D6E71"/>
                </a:solidFill>
                <a:latin typeface="+mj-lt"/>
                <a:cs typeface="Arial"/>
              </a:rPr>
              <a:t>conoce </a:t>
            </a:r>
            <a:r>
              <a:rPr lang="es-CO" sz="1200" b="1" spc="-35" dirty="0">
                <a:solidFill>
                  <a:srgbClr val="6D6E71"/>
                </a:solidFill>
                <a:latin typeface="+mj-lt"/>
                <a:cs typeface="Arial"/>
              </a:rPr>
              <a:t>la </a:t>
            </a:r>
            <a:r>
              <a:rPr lang="es-CO" sz="1200" b="1" spc="-55" dirty="0">
                <a:solidFill>
                  <a:srgbClr val="6D6E71"/>
                </a:solidFill>
                <a:latin typeface="+mj-lt"/>
                <a:cs typeface="Arial"/>
              </a:rPr>
              <a:t>reglamentación </a:t>
            </a:r>
            <a:r>
              <a:rPr lang="es-CO" sz="1200" b="1" spc="-70" dirty="0">
                <a:solidFill>
                  <a:srgbClr val="6D6E71"/>
                </a:solidFill>
                <a:latin typeface="+mj-lt"/>
                <a:cs typeface="Arial"/>
              </a:rPr>
              <a:t>debe  </a:t>
            </a:r>
            <a:r>
              <a:rPr lang="es-CO" sz="1200" b="1" spc="-60" dirty="0">
                <a:solidFill>
                  <a:srgbClr val="6D6E71"/>
                </a:solidFill>
                <a:latin typeface="+mj-lt"/>
                <a:cs typeface="Arial"/>
              </a:rPr>
              <a:t>consultar </a:t>
            </a:r>
            <a:r>
              <a:rPr lang="es-CO" sz="1200" b="1" spc="-35" dirty="0">
                <a:solidFill>
                  <a:srgbClr val="6D6E71"/>
                </a:solidFill>
                <a:latin typeface="+mj-lt"/>
                <a:cs typeface="Arial"/>
              </a:rPr>
              <a:t>al </a:t>
            </a:r>
            <a:r>
              <a:rPr lang="es-CO" sz="1200" b="1" spc="-50" dirty="0">
                <a:solidFill>
                  <a:srgbClr val="6D6E71"/>
                </a:solidFill>
                <a:latin typeface="+mj-lt"/>
                <a:cs typeface="Arial"/>
              </a:rPr>
              <a:t>área </a:t>
            </a:r>
            <a:r>
              <a:rPr lang="es-CO" sz="1200" b="1" spc="-65" dirty="0">
                <a:solidFill>
                  <a:srgbClr val="6D6E71"/>
                </a:solidFill>
                <a:latin typeface="+mj-lt"/>
                <a:cs typeface="Arial"/>
              </a:rPr>
              <a:t>correspondiente </a:t>
            </a:r>
            <a:r>
              <a:rPr lang="es-CO" sz="1200" b="1" spc="-55" dirty="0">
                <a:solidFill>
                  <a:srgbClr val="6D6E71"/>
                </a:solidFill>
                <a:latin typeface="+mj-lt"/>
                <a:cs typeface="Arial"/>
              </a:rPr>
              <a:t>para </a:t>
            </a:r>
            <a:r>
              <a:rPr lang="es-CO" sz="1200" b="1" spc="-50" dirty="0">
                <a:solidFill>
                  <a:srgbClr val="6D6E71"/>
                </a:solidFill>
                <a:latin typeface="+mj-lt"/>
                <a:cs typeface="Arial"/>
              </a:rPr>
              <a:t>obtener  </a:t>
            </a:r>
            <a:r>
              <a:rPr lang="es-CO" sz="1200" b="1" spc="-55" dirty="0">
                <a:solidFill>
                  <a:srgbClr val="6D6E71"/>
                </a:solidFill>
                <a:latin typeface="+mj-lt"/>
                <a:cs typeface="Arial"/>
              </a:rPr>
              <a:t>orientación.</a:t>
            </a:r>
            <a:endParaRPr lang="es-CO" sz="1200" dirty="0">
              <a:latin typeface="+mj-lt"/>
              <a:cs typeface="Arial"/>
            </a:endParaRPr>
          </a:p>
          <a:p>
            <a:pPr marL="12700" marR="6350" algn="just">
              <a:lnSpc>
                <a:spcPts val="1400"/>
              </a:lnSpc>
              <a:spcBef>
                <a:spcPts val="1400"/>
              </a:spcBef>
            </a:pPr>
            <a:r>
              <a:rPr lang="es-ES" sz="1200" spc="-55" dirty="0">
                <a:solidFill>
                  <a:srgbClr val="6D6E71"/>
                </a:solidFill>
                <a:latin typeface="+mj-lt"/>
                <a:cs typeface="Arial"/>
              </a:rPr>
              <a:t>Todo trabajador tiene la responsabilidad de proteger la información y los recursos tecnológicos que le entregó Esenttia (direcciones electrónicas, acceso a internet, computadores, dispositivos móviles, etc.), los cuales están destinados de forma única y exclusiva al desempeño de sus funciones o tareas, y no deben ser usados para otros fines, conforme con los reglamentos internos. Recuerde su deber de proteger los derechos de propiedad intelectual de terceros. Si requiere descargar software en su equipo corporativo, consúltelo antes. </a:t>
            </a:r>
            <a:endParaRPr lang="es-CO" sz="1200" spc="-55" dirty="0">
              <a:solidFill>
                <a:srgbClr val="6D6E71"/>
              </a:solidFill>
              <a:latin typeface="+mj-lt"/>
              <a:cs typeface="Arial"/>
            </a:endParaRPr>
          </a:p>
        </p:txBody>
      </p:sp>
      <p:sp>
        <p:nvSpPr>
          <p:cNvPr id="3" name="object 3"/>
          <p:cNvSpPr txBox="1"/>
          <p:nvPr/>
        </p:nvSpPr>
        <p:spPr>
          <a:xfrm>
            <a:off x="545183" y="530756"/>
            <a:ext cx="3346450" cy="6373540"/>
          </a:xfrm>
          <a:prstGeom prst="rect">
            <a:avLst/>
          </a:prstGeom>
        </p:spPr>
        <p:txBody>
          <a:bodyPr vert="horz" wrap="square" lIns="0" tIns="12700" rIns="0" bIns="0" rtlCol="0">
            <a:spAutoFit/>
          </a:bodyPr>
          <a:lstStyle/>
          <a:p>
            <a:pPr marL="12700" algn="just">
              <a:lnSpc>
                <a:spcPts val="2440"/>
              </a:lnSpc>
              <a:spcBef>
                <a:spcPts val="1255"/>
              </a:spcBef>
            </a:pPr>
            <a:r>
              <a:rPr lang="es-CO" sz="2200" b="1" spc="-15" dirty="0">
                <a:solidFill>
                  <a:srgbClr val="801327"/>
                </a:solidFill>
                <a:latin typeface="+mj-lt"/>
                <a:cs typeface="Lato-Black"/>
              </a:rPr>
              <a:t>Protección </a:t>
            </a:r>
            <a:r>
              <a:rPr lang="es-CO" sz="2200" b="1" dirty="0">
                <a:solidFill>
                  <a:srgbClr val="801327"/>
                </a:solidFill>
                <a:latin typeface="+mj-lt"/>
                <a:cs typeface="Lato-Black"/>
              </a:rPr>
              <a:t>y uso</a:t>
            </a:r>
            <a:r>
              <a:rPr lang="es-CO" sz="2200" b="1" spc="-110" dirty="0">
                <a:solidFill>
                  <a:srgbClr val="801327"/>
                </a:solidFill>
                <a:latin typeface="+mj-lt"/>
                <a:cs typeface="Lato-Black"/>
              </a:rPr>
              <a:t> </a:t>
            </a:r>
            <a:r>
              <a:rPr lang="es-CO" sz="2200" b="1" spc="-5" dirty="0">
                <a:solidFill>
                  <a:srgbClr val="801327"/>
                </a:solidFill>
                <a:latin typeface="+mj-lt"/>
                <a:cs typeface="Lato-Black"/>
              </a:rPr>
              <a:t>de</a:t>
            </a:r>
            <a:endParaRPr lang="es-CO" sz="2200" dirty="0">
              <a:latin typeface="+mj-lt"/>
              <a:cs typeface="Lato-Black"/>
            </a:endParaRPr>
          </a:p>
          <a:p>
            <a:pPr marL="12700" algn="just">
              <a:lnSpc>
                <a:spcPts val="2440"/>
              </a:lnSpc>
            </a:pPr>
            <a:r>
              <a:rPr lang="es-CO" sz="2200" b="1" dirty="0">
                <a:solidFill>
                  <a:srgbClr val="C01F3C"/>
                </a:solidFill>
                <a:latin typeface="+mj-lt"/>
                <a:cs typeface="Lato-Black"/>
              </a:rPr>
              <a:t>los </a:t>
            </a:r>
            <a:r>
              <a:rPr lang="es-CO" sz="2200" b="1" spc="-5" dirty="0">
                <a:solidFill>
                  <a:srgbClr val="C01F3C"/>
                </a:solidFill>
                <a:latin typeface="+mj-lt"/>
                <a:cs typeface="Lato-Black"/>
              </a:rPr>
              <a:t>recursos de</a:t>
            </a:r>
            <a:r>
              <a:rPr lang="es-CO" sz="2200" b="1" spc="-25" dirty="0">
                <a:solidFill>
                  <a:srgbClr val="C01F3C"/>
                </a:solidFill>
                <a:latin typeface="+mj-lt"/>
                <a:cs typeface="Lato-Black"/>
              </a:rPr>
              <a:t> </a:t>
            </a:r>
            <a:r>
              <a:rPr lang="es-CO" sz="2200" b="1" spc="-20" dirty="0">
                <a:solidFill>
                  <a:srgbClr val="C01F3C"/>
                </a:solidFill>
                <a:latin typeface="+mj-lt"/>
                <a:cs typeface="Lato-Black"/>
              </a:rPr>
              <a:t>Esenttia</a:t>
            </a:r>
            <a:endParaRPr lang="es-CO" sz="2200" dirty="0">
              <a:latin typeface="+mj-lt"/>
              <a:cs typeface="Lato-Black"/>
            </a:endParaRPr>
          </a:p>
          <a:p>
            <a:pPr marL="12700" marR="6350" algn="just">
              <a:lnSpc>
                <a:spcPts val="1400"/>
              </a:lnSpc>
              <a:spcBef>
                <a:spcPts val="740"/>
              </a:spcBef>
            </a:pPr>
            <a:r>
              <a:rPr lang="es-CO" sz="1200" spc="-90" dirty="0">
                <a:solidFill>
                  <a:srgbClr val="6D6E71"/>
                </a:solidFill>
                <a:latin typeface="+mj-lt"/>
                <a:cs typeface="Arial"/>
              </a:rPr>
              <a:t>En </a:t>
            </a:r>
            <a:r>
              <a:rPr lang="es-CO" sz="1200" spc="-35" dirty="0">
                <a:solidFill>
                  <a:srgbClr val="6D6E71"/>
                </a:solidFill>
                <a:latin typeface="+mj-lt"/>
                <a:cs typeface="Arial"/>
              </a:rPr>
              <a:t>Esenttia </a:t>
            </a:r>
            <a:r>
              <a:rPr lang="es-CO" sz="1200" spc="-60" dirty="0">
                <a:solidFill>
                  <a:srgbClr val="6D6E71"/>
                </a:solidFill>
                <a:latin typeface="+mj-lt"/>
                <a:cs typeface="Arial"/>
              </a:rPr>
              <a:t>se </a:t>
            </a:r>
            <a:r>
              <a:rPr lang="es-CO" sz="1200" spc="-50" dirty="0">
                <a:solidFill>
                  <a:srgbClr val="6D6E71"/>
                </a:solidFill>
                <a:latin typeface="+mj-lt"/>
                <a:cs typeface="Arial"/>
              </a:rPr>
              <a:t>propende </a:t>
            </a:r>
            <a:r>
              <a:rPr lang="es-CO" sz="1200" spc="-30" dirty="0">
                <a:solidFill>
                  <a:srgbClr val="6D6E71"/>
                </a:solidFill>
                <a:latin typeface="+mj-lt"/>
                <a:cs typeface="Arial"/>
              </a:rPr>
              <a:t>por </a:t>
            </a:r>
            <a:r>
              <a:rPr lang="es-CO" sz="1200" spc="-25" dirty="0">
                <a:solidFill>
                  <a:srgbClr val="6D6E71"/>
                </a:solidFill>
                <a:latin typeface="+mj-lt"/>
                <a:cs typeface="Arial"/>
              </a:rPr>
              <a:t>evitar </a:t>
            </a:r>
            <a:r>
              <a:rPr lang="es-CO" sz="1200" spc="-35" dirty="0">
                <a:solidFill>
                  <a:srgbClr val="6D6E71"/>
                </a:solidFill>
                <a:latin typeface="+mj-lt"/>
                <a:cs typeface="Arial"/>
              </a:rPr>
              <a:t>el </a:t>
            </a:r>
            <a:r>
              <a:rPr lang="es-CO" sz="1200" spc="-30" dirty="0">
                <a:solidFill>
                  <a:srgbClr val="6D6E71"/>
                </a:solidFill>
                <a:latin typeface="+mj-lt"/>
                <a:cs typeface="Arial"/>
              </a:rPr>
              <a:t>mal </a:t>
            </a:r>
            <a:r>
              <a:rPr lang="es-CO" sz="1200" spc="-50" dirty="0">
                <a:solidFill>
                  <a:srgbClr val="6D6E71"/>
                </a:solidFill>
                <a:latin typeface="+mj-lt"/>
                <a:cs typeface="Arial"/>
              </a:rPr>
              <a:t>uso </a:t>
            </a:r>
            <a:r>
              <a:rPr lang="es-CO" sz="1200" spc="-55" dirty="0">
                <a:solidFill>
                  <a:srgbClr val="6D6E71"/>
                </a:solidFill>
                <a:latin typeface="+mj-lt"/>
                <a:cs typeface="Arial"/>
              </a:rPr>
              <a:t>de </a:t>
            </a:r>
            <a:r>
              <a:rPr lang="es-CO" sz="1200" spc="-40" dirty="0">
                <a:solidFill>
                  <a:srgbClr val="6D6E71"/>
                </a:solidFill>
                <a:latin typeface="+mj-lt"/>
                <a:cs typeface="Arial"/>
              </a:rPr>
              <a:t>los  </a:t>
            </a:r>
            <a:r>
              <a:rPr lang="es-CO" sz="1200" spc="-45" dirty="0">
                <a:solidFill>
                  <a:srgbClr val="6D6E71"/>
                </a:solidFill>
                <a:latin typeface="+mj-lt"/>
                <a:cs typeface="Arial"/>
              </a:rPr>
              <a:t>recursos</a:t>
            </a:r>
            <a:r>
              <a:rPr lang="es-CO" sz="1200" spc="240" dirty="0">
                <a:solidFill>
                  <a:srgbClr val="6D6E71"/>
                </a:solidFill>
                <a:latin typeface="+mj-lt"/>
                <a:cs typeface="Arial"/>
              </a:rPr>
              <a:t> </a:t>
            </a:r>
            <a:r>
              <a:rPr lang="es-CO" sz="1200" spc="-45" dirty="0">
                <a:solidFill>
                  <a:srgbClr val="6D6E71"/>
                </a:solidFill>
                <a:latin typeface="+mj-lt"/>
                <a:cs typeface="Arial"/>
              </a:rPr>
              <a:t>propiedad  </a:t>
            </a:r>
            <a:r>
              <a:rPr lang="es-CO" sz="1200" spc="-55" dirty="0">
                <a:solidFill>
                  <a:srgbClr val="6D6E71"/>
                </a:solidFill>
                <a:latin typeface="+mj-lt"/>
                <a:cs typeface="Arial"/>
              </a:rPr>
              <a:t>de </a:t>
            </a:r>
            <a:r>
              <a:rPr lang="es-CO" sz="1200" spc="-40" dirty="0">
                <a:solidFill>
                  <a:srgbClr val="6D6E71"/>
                </a:solidFill>
                <a:latin typeface="+mj-lt"/>
                <a:cs typeface="Arial"/>
              </a:rPr>
              <a:t>la </a:t>
            </a:r>
            <a:r>
              <a:rPr lang="es-CO" sz="1200" spc="-65" dirty="0">
                <a:solidFill>
                  <a:srgbClr val="6D6E71"/>
                </a:solidFill>
                <a:latin typeface="+mj-lt"/>
                <a:cs typeface="Arial"/>
              </a:rPr>
              <a:t>compañía, </a:t>
            </a:r>
            <a:r>
              <a:rPr lang="es-CO" sz="1200" spc="-45" dirty="0">
                <a:solidFill>
                  <a:srgbClr val="6D6E71"/>
                </a:solidFill>
                <a:latin typeface="+mj-lt"/>
                <a:cs typeface="Arial"/>
              </a:rPr>
              <a:t>incluso  </a:t>
            </a:r>
            <a:r>
              <a:rPr lang="es-CO" sz="1200" spc="-40" dirty="0">
                <a:solidFill>
                  <a:srgbClr val="6D6E71"/>
                </a:solidFill>
                <a:latin typeface="+mj-lt"/>
                <a:cs typeface="Arial"/>
              </a:rPr>
              <a:t>los  activos </a:t>
            </a:r>
            <a:r>
              <a:rPr lang="es-CO" sz="1200" spc="-50" dirty="0">
                <a:solidFill>
                  <a:srgbClr val="6D6E71"/>
                </a:solidFill>
                <a:latin typeface="+mj-lt"/>
                <a:cs typeface="Arial"/>
              </a:rPr>
              <a:t>físicos, </a:t>
            </a:r>
            <a:r>
              <a:rPr lang="es-CO" sz="1200" spc="-35" dirty="0">
                <a:solidFill>
                  <a:srgbClr val="6D6E71"/>
                </a:solidFill>
                <a:latin typeface="+mj-lt"/>
                <a:cs typeface="Arial"/>
              </a:rPr>
              <a:t>información </a:t>
            </a:r>
            <a:r>
              <a:rPr lang="es-CO" sz="1200" spc="-25" dirty="0">
                <a:solidFill>
                  <a:srgbClr val="6D6E71"/>
                </a:solidFill>
                <a:latin typeface="+mj-lt"/>
                <a:cs typeface="Arial"/>
              </a:rPr>
              <a:t>y </a:t>
            </a:r>
            <a:r>
              <a:rPr lang="es-CO" sz="1200" spc="-45" dirty="0">
                <a:solidFill>
                  <a:srgbClr val="6D6E71"/>
                </a:solidFill>
                <a:latin typeface="+mj-lt"/>
                <a:cs typeface="Arial"/>
              </a:rPr>
              <a:t>propiedad </a:t>
            </a:r>
            <a:r>
              <a:rPr lang="es-CO" sz="1200" spc="-35" dirty="0">
                <a:solidFill>
                  <a:srgbClr val="6D6E71"/>
                </a:solidFill>
                <a:latin typeface="+mj-lt"/>
                <a:cs typeface="Arial"/>
              </a:rPr>
              <a:t>intelectual.  </a:t>
            </a:r>
            <a:r>
              <a:rPr lang="es-CO" sz="1200" spc="-90" dirty="0">
                <a:solidFill>
                  <a:srgbClr val="6D6E71"/>
                </a:solidFill>
                <a:latin typeface="+mj-lt"/>
                <a:cs typeface="Arial"/>
              </a:rPr>
              <a:t>La </a:t>
            </a:r>
            <a:r>
              <a:rPr lang="es-CO" sz="1200" spc="-45" dirty="0">
                <a:solidFill>
                  <a:srgbClr val="6D6E71"/>
                </a:solidFill>
                <a:latin typeface="+mj-lt"/>
                <a:cs typeface="Arial"/>
              </a:rPr>
              <a:t>práctica </a:t>
            </a:r>
            <a:r>
              <a:rPr lang="es-CO" sz="1200" spc="-60" dirty="0">
                <a:solidFill>
                  <a:srgbClr val="6D6E71"/>
                </a:solidFill>
                <a:latin typeface="+mj-lt"/>
                <a:cs typeface="Arial"/>
              </a:rPr>
              <a:t>inadecuada puede</a:t>
            </a:r>
            <a:r>
              <a:rPr lang="es-CO" sz="1200" spc="-190" dirty="0">
                <a:solidFill>
                  <a:srgbClr val="6D6E71"/>
                </a:solidFill>
                <a:latin typeface="+mj-lt"/>
                <a:cs typeface="Arial"/>
              </a:rPr>
              <a:t> </a:t>
            </a:r>
            <a:r>
              <a:rPr lang="es-CO" sz="1200" spc="-40" dirty="0">
                <a:solidFill>
                  <a:srgbClr val="6D6E71"/>
                </a:solidFill>
                <a:latin typeface="+mj-lt"/>
                <a:cs typeface="Arial"/>
              </a:rPr>
              <a:t>incluir:</a:t>
            </a:r>
            <a:endParaRPr lang="es-CO" sz="1200" dirty="0">
              <a:latin typeface="+mj-lt"/>
              <a:cs typeface="Arial"/>
            </a:endParaRPr>
          </a:p>
          <a:p>
            <a:pPr marL="311150" marR="5080" indent="-171450" algn="just">
              <a:lnSpc>
                <a:spcPts val="1400"/>
              </a:lnSpc>
              <a:spcBef>
                <a:spcPts val="1115"/>
              </a:spcBef>
              <a:buFont typeface="Arial" panose="020B0604020202020204" pitchFamily="34" charset="0"/>
              <a:buChar char="•"/>
            </a:pPr>
            <a:r>
              <a:rPr lang="es-CO" sz="1200" spc="-60" dirty="0">
                <a:solidFill>
                  <a:srgbClr val="6D6E71"/>
                </a:solidFill>
                <a:latin typeface="+mj-lt"/>
                <a:cs typeface="Arial"/>
              </a:rPr>
              <a:t>Uso </a:t>
            </a:r>
            <a:r>
              <a:rPr lang="es-CO" sz="1200" spc="-35" dirty="0">
                <a:solidFill>
                  <a:srgbClr val="6D6E71"/>
                </a:solidFill>
                <a:latin typeface="+mj-lt"/>
                <a:cs typeface="Arial"/>
              </a:rPr>
              <a:t>personal </a:t>
            </a:r>
            <a:r>
              <a:rPr lang="es-CO" sz="1200" spc="-25" dirty="0">
                <a:solidFill>
                  <a:srgbClr val="6D6E71"/>
                </a:solidFill>
                <a:latin typeface="+mj-lt"/>
                <a:cs typeface="Arial"/>
              </a:rPr>
              <a:t>y </a:t>
            </a:r>
            <a:r>
              <a:rPr lang="es-CO" sz="1200" spc="-50" dirty="0">
                <a:solidFill>
                  <a:srgbClr val="6D6E71"/>
                </a:solidFill>
                <a:latin typeface="+mj-lt"/>
                <a:cs typeface="Arial"/>
              </a:rPr>
              <a:t>excesivo de </a:t>
            </a:r>
            <a:r>
              <a:rPr lang="es-CO" sz="1200" spc="-40" dirty="0">
                <a:solidFill>
                  <a:srgbClr val="6D6E71"/>
                </a:solidFill>
                <a:latin typeface="+mj-lt"/>
                <a:cs typeface="Arial"/>
              </a:rPr>
              <a:t>servicios, </a:t>
            </a:r>
            <a:r>
              <a:rPr lang="es-CO" sz="1200" spc="-30" dirty="0">
                <a:solidFill>
                  <a:srgbClr val="6D6E71"/>
                </a:solidFill>
                <a:latin typeface="+mj-lt"/>
                <a:cs typeface="Arial"/>
              </a:rPr>
              <a:t>sistemas  </a:t>
            </a:r>
            <a:r>
              <a:rPr lang="es-CO" sz="1200" spc="-25" dirty="0">
                <a:solidFill>
                  <a:srgbClr val="6D6E71"/>
                </a:solidFill>
                <a:latin typeface="+mj-lt"/>
                <a:cs typeface="Arial"/>
              </a:rPr>
              <a:t>y</a:t>
            </a:r>
            <a:r>
              <a:rPr lang="es-CO" sz="1200" spc="-80" dirty="0">
                <a:solidFill>
                  <a:srgbClr val="6D6E71"/>
                </a:solidFill>
                <a:latin typeface="+mj-lt"/>
                <a:cs typeface="Arial"/>
              </a:rPr>
              <a:t> </a:t>
            </a:r>
            <a:r>
              <a:rPr lang="es-CO" sz="1200" spc="-40" dirty="0">
                <a:solidFill>
                  <a:srgbClr val="6D6E71"/>
                </a:solidFill>
                <a:latin typeface="+mj-lt"/>
                <a:cs typeface="Arial"/>
              </a:rPr>
              <a:t>equipos</a:t>
            </a:r>
            <a:r>
              <a:rPr lang="es-CO" sz="1200" spc="-80" dirty="0">
                <a:solidFill>
                  <a:srgbClr val="6D6E71"/>
                </a:solidFill>
                <a:latin typeface="+mj-lt"/>
                <a:cs typeface="Arial"/>
              </a:rPr>
              <a:t> </a:t>
            </a:r>
            <a:r>
              <a:rPr lang="es-CO" sz="1200" spc="-50" dirty="0">
                <a:solidFill>
                  <a:srgbClr val="6D6E71"/>
                </a:solidFill>
                <a:latin typeface="+mj-lt"/>
                <a:cs typeface="Arial"/>
              </a:rPr>
              <a:t>de</a:t>
            </a:r>
            <a:r>
              <a:rPr lang="es-CO" sz="1200" spc="-80" dirty="0">
                <a:solidFill>
                  <a:srgbClr val="6D6E71"/>
                </a:solidFill>
                <a:latin typeface="+mj-lt"/>
                <a:cs typeface="Arial"/>
              </a:rPr>
              <a:t> </a:t>
            </a:r>
            <a:r>
              <a:rPr lang="es-CO" sz="1200" spc="-40" dirty="0">
                <a:solidFill>
                  <a:srgbClr val="6D6E71"/>
                </a:solidFill>
                <a:latin typeface="+mj-lt"/>
                <a:cs typeface="Arial"/>
              </a:rPr>
              <a:t>tecnología</a:t>
            </a:r>
            <a:r>
              <a:rPr lang="es-CO" sz="1200" spc="-80" dirty="0">
                <a:solidFill>
                  <a:srgbClr val="6D6E71"/>
                </a:solidFill>
                <a:latin typeface="+mj-lt"/>
                <a:cs typeface="Arial"/>
              </a:rPr>
              <a:t> </a:t>
            </a:r>
            <a:r>
              <a:rPr lang="es-CO" sz="1200" spc="-50" dirty="0">
                <a:solidFill>
                  <a:srgbClr val="6D6E71"/>
                </a:solidFill>
                <a:latin typeface="+mj-lt"/>
                <a:cs typeface="Arial"/>
              </a:rPr>
              <a:t>de</a:t>
            </a:r>
            <a:r>
              <a:rPr lang="es-CO" sz="1200" spc="-80" dirty="0">
                <a:solidFill>
                  <a:srgbClr val="6D6E71"/>
                </a:solidFill>
                <a:latin typeface="+mj-lt"/>
                <a:cs typeface="Arial"/>
              </a:rPr>
              <a:t> </a:t>
            </a:r>
            <a:r>
              <a:rPr lang="es-CO" sz="1200" spc="-35" dirty="0">
                <a:solidFill>
                  <a:srgbClr val="6D6E71"/>
                </a:solidFill>
                <a:latin typeface="+mj-lt"/>
                <a:cs typeface="Arial"/>
              </a:rPr>
              <a:t>la</a:t>
            </a:r>
            <a:r>
              <a:rPr lang="es-CO" sz="1200" spc="-80" dirty="0">
                <a:solidFill>
                  <a:srgbClr val="6D6E71"/>
                </a:solidFill>
                <a:latin typeface="+mj-lt"/>
                <a:cs typeface="Arial"/>
              </a:rPr>
              <a:t> </a:t>
            </a:r>
            <a:r>
              <a:rPr lang="es-CO" sz="1200" spc="-30" dirty="0">
                <a:solidFill>
                  <a:srgbClr val="6D6E71"/>
                </a:solidFill>
                <a:latin typeface="+mj-lt"/>
                <a:cs typeface="Arial"/>
              </a:rPr>
              <a:t>información.</a:t>
            </a:r>
          </a:p>
          <a:p>
            <a:pPr marL="311150" marR="5080" indent="-171450" algn="just">
              <a:lnSpc>
                <a:spcPts val="1400"/>
              </a:lnSpc>
              <a:spcBef>
                <a:spcPts val="1115"/>
              </a:spcBef>
              <a:buFont typeface="Arial" panose="020B0604020202020204" pitchFamily="34" charset="0"/>
              <a:buChar char="•"/>
            </a:pPr>
            <a:r>
              <a:rPr lang="es-CO" sz="1200" spc="-60" dirty="0">
                <a:solidFill>
                  <a:srgbClr val="6D6E71"/>
                </a:solidFill>
                <a:latin typeface="+mj-lt"/>
                <a:cs typeface="Arial"/>
              </a:rPr>
              <a:t>Uso</a:t>
            </a:r>
            <a:r>
              <a:rPr lang="es-CO" sz="1200" spc="-85" dirty="0">
                <a:solidFill>
                  <a:srgbClr val="6D6E71"/>
                </a:solidFill>
                <a:latin typeface="+mj-lt"/>
                <a:cs typeface="Arial"/>
              </a:rPr>
              <a:t> </a:t>
            </a:r>
            <a:r>
              <a:rPr lang="es-CO" sz="1200" spc="-35" dirty="0">
                <a:solidFill>
                  <a:srgbClr val="6D6E71"/>
                </a:solidFill>
                <a:latin typeface="+mj-lt"/>
                <a:cs typeface="Arial"/>
              </a:rPr>
              <a:t>personal</a:t>
            </a:r>
            <a:r>
              <a:rPr lang="es-CO" sz="1200" spc="-85" dirty="0">
                <a:solidFill>
                  <a:srgbClr val="6D6E71"/>
                </a:solidFill>
                <a:latin typeface="+mj-lt"/>
                <a:cs typeface="Arial"/>
              </a:rPr>
              <a:t> </a:t>
            </a:r>
            <a:r>
              <a:rPr lang="es-CO" sz="1200" spc="-50" dirty="0">
                <a:solidFill>
                  <a:srgbClr val="6D6E71"/>
                </a:solidFill>
                <a:latin typeface="+mj-lt"/>
                <a:cs typeface="Arial"/>
              </a:rPr>
              <a:t>de</a:t>
            </a:r>
            <a:r>
              <a:rPr lang="es-CO" sz="1200" spc="-85" dirty="0">
                <a:solidFill>
                  <a:srgbClr val="6D6E71"/>
                </a:solidFill>
                <a:latin typeface="+mj-lt"/>
                <a:cs typeface="Arial"/>
              </a:rPr>
              <a:t> </a:t>
            </a:r>
            <a:r>
              <a:rPr lang="es-CO" sz="1200" spc="-40" dirty="0">
                <a:solidFill>
                  <a:srgbClr val="6D6E71"/>
                </a:solidFill>
                <a:latin typeface="+mj-lt"/>
                <a:cs typeface="Arial"/>
              </a:rPr>
              <a:t>equipos</a:t>
            </a:r>
            <a:r>
              <a:rPr lang="es-CO" sz="1200" spc="-85" dirty="0">
                <a:solidFill>
                  <a:srgbClr val="6D6E71"/>
                </a:solidFill>
                <a:latin typeface="+mj-lt"/>
                <a:cs typeface="Arial"/>
              </a:rPr>
              <a:t> </a:t>
            </a:r>
            <a:r>
              <a:rPr lang="es-CO" sz="1200" spc="-35" dirty="0">
                <a:solidFill>
                  <a:srgbClr val="6D6E71"/>
                </a:solidFill>
                <a:latin typeface="+mj-lt"/>
                <a:cs typeface="Arial"/>
              </a:rPr>
              <a:t>o</a:t>
            </a:r>
            <a:r>
              <a:rPr lang="es-CO" sz="1200" spc="-85" dirty="0">
                <a:solidFill>
                  <a:srgbClr val="6D6E71"/>
                </a:solidFill>
                <a:latin typeface="+mj-lt"/>
                <a:cs typeface="Arial"/>
              </a:rPr>
              <a:t> </a:t>
            </a:r>
            <a:r>
              <a:rPr lang="es-CO" sz="1200" spc="-25" dirty="0">
                <a:solidFill>
                  <a:srgbClr val="6D6E71"/>
                </a:solidFill>
                <a:latin typeface="+mj-lt"/>
                <a:cs typeface="Arial"/>
              </a:rPr>
              <a:t>materiales</a:t>
            </a:r>
            <a:r>
              <a:rPr lang="es-CO" sz="1200" spc="-85" dirty="0">
                <a:solidFill>
                  <a:srgbClr val="6D6E71"/>
                </a:solidFill>
                <a:latin typeface="+mj-lt"/>
                <a:cs typeface="Arial"/>
              </a:rPr>
              <a:t> </a:t>
            </a:r>
            <a:r>
              <a:rPr lang="es-CO" sz="1200" spc="-50" dirty="0">
                <a:solidFill>
                  <a:srgbClr val="6D6E71"/>
                </a:solidFill>
                <a:latin typeface="+mj-lt"/>
                <a:cs typeface="Arial"/>
              </a:rPr>
              <a:t>de</a:t>
            </a:r>
            <a:r>
              <a:rPr lang="es-CO" sz="1200" spc="-85" dirty="0">
                <a:solidFill>
                  <a:srgbClr val="6D6E71"/>
                </a:solidFill>
                <a:latin typeface="+mj-lt"/>
                <a:cs typeface="Arial"/>
              </a:rPr>
              <a:t> </a:t>
            </a:r>
            <a:r>
              <a:rPr lang="es-CO" sz="1200" spc="-35" dirty="0">
                <a:solidFill>
                  <a:srgbClr val="6D6E71"/>
                </a:solidFill>
                <a:latin typeface="+mj-lt"/>
                <a:cs typeface="Arial"/>
              </a:rPr>
              <a:t>oficina.</a:t>
            </a:r>
          </a:p>
          <a:p>
            <a:pPr marL="311150" marR="5080" indent="-171450" algn="just">
              <a:lnSpc>
                <a:spcPts val="1400"/>
              </a:lnSpc>
              <a:spcBef>
                <a:spcPts val="1115"/>
              </a:spcBef>
              <a:buFont typeface="Arial" panose="020B0604020202020204" pitchFamily="34" charset="0"/>
              <a:buChar char="•"/>
            </a:pPr>
            <a:r>
              <a:rPr lang="es-CO" sz="1200" spc="-45" dirty="0">
                <a:solidFill>
                  <a:srgbClr val="6D6E71"/>
                </a:solidFill>
                <a:latin typeface="+mj-lt"/>
                <a:cs typeface="Arial"/>
              </a:rPr>
              <a:t>Divulgación </a:t>
            </a:r>
            <a:r>
              <a:rPr lang="es-CO" sz="1200" spc="-50" dirty="0">
                <a:solidFill>
                  <a:srgbClr val="6D6E71"/>
                </a:solidFill>
                <a:latin typeface="+mj-lt"/>
                <a:cs typeface="Arial"/>
              </a:rPr>
              <a:t>de </a:t>
            </a:r>
            <a:r>
              <a:rPr lang="es-CO" sz="1200" spc="-25" dirty="0">
                <a:solidFill>
                  <a:srgbClr val="6D6E71"/>
                </a:solidFill>
                <a:latin typeface="+mj-lt"/>
                <a:cs typeface="Arial"/>
              </a:rPr>
              <a:t>información </a:t>
            </a:r>
            <a:r>
              <a:rPr lang="es-CO" sz="1200" spc="-50" dirty="0">
                <a:solidFill>
                  <a:srgbClr val="6D6E71"/>
                </a:solidFill>
                <a:latin typeface="+mj-lt"/>
                <a:cs typeface="Arial"/>
              </a:rPr>
              <a:t>de </a:t>
            </a:r>
            <a:r>
              <a:rPr lang="es-CO" sz="1200" spc="-35" dirty="0">
                <a:solidFill>
                  <a:srgbClr val="6D6E71"/>
                </a:solidFill>
                <a:latin typeface="+mj-lt"/>
                <a:cs typeface="Arial"/>
              </a:rPr>
              <a:t>la</a:t>
            </a:r>
            <a:r>
              <a:rPr lang="es-CO" sz="1200" spc="-220" dirty="0">
                <a:solidFill>
                  <a:srgbClr val="6D6E71"/>
                </a:solidFill>
                <a:latin typeface="+mj-lt"/>
                <a:cs typeface="Arial"/>
              </a:rPr>
              <a:t> </a:t>
            </a:r>
            <a:r>
              <a:rPr lang="es-CO" sz="1200" spc="-50" dirty="0">
                <a:solidFill>
                  <a:srgbClr val="6D6E71"/>
                </a:solidFill>
                <a:latin typeface="+mj-lt"/>
                <a:cs typeface="Arial"/>
              </a:rPr>
              <a:t>empresa.</a:t>
            </a:r>
          </a:p>
          <a:p>
            <a:pPr marL="311150" marR="5080" indent="-171450" algn="just">
              <a:lnSpc>
                <a:spcPts val="1400"/>
              </a:lnSpc>
              <a:spcBef>
                <a:spcPts val="1115"/>
              </a:spcBef>
              <a:buFont typeface="Arial" panose="020B0604020202020204" pitchFamily="34" charset="0"/>
              <a:buChar char="•"/>
            </a:pPr>
            <a:r>
              <a:rPr lang="es-CO" sz="1200" spc="-30" dirty="0">
                <a:solidFill>
                  <a:srgbClr val="6D6E71"/>
                </a:solidFill>
                <a:latin typeface="+mj-lt"/>
                <a:cs typeface="Arial"/>
              </a:rPr>
              <a:t>Trámite,</a:t>
            </a:r>
            <a:r>
              <a:rPr lang="es-CO" sz="1200" spc="-80" dirty="0">
                <a:solidFill>
                  <a:srgbClr val="6D6E71"/>
                </a:solidFill>
                <a:latin typeface="+mj-lt"/>
                <a:cs typeface="Arial"/>
              </a:rPr>
              <a:t> </a:t>
            </a:r>
            <a:r>
              <a:rPr lang="es-CO" sz="1200" spc="-40" dirty="0">
                <a:solidFill>
                  <a:srgbClr val="6D6E71"/>
                </a:solidFill>
                <a:latin typeface="+mj-lt"/>
                <a:cs typeface="Arial"/>
              </a:rPr>
              <a:t>uso</a:t>
            </a:r>
            <a:r>
              <a:rPr lang="es-CO" sz="1200" spc="-80" dirty="0">
                <a:solidFill>
                  <a:srgbClr val="6D6E71"/>
                </a:solidFill>
                <a:latin typeface="+mj-lt"/>
                <a:cs typeface="Arial"/>
              </a:rPr>
              <a:t> </a:t>
            </a:r>
            <a:r>
              <a:rPr lang="es-CO" sz="1200" spc="-35" dirty="0">
                <a:solidFill>
                  <a:srgbClr val="6D6E71"/>
                </a:solidFill>
                <a:latin typeface="+mj-lt"/>
                <a:cs typeface="Arial"/>
              </a:rPr>
              <a:t>u</a:t>
            </a:r>
            <a:r>
              <a:rPr lang="es-CO" sz="1200" spc="-80" dirty="0">
                <a:solidFill>
                  <a:srgbClr val="6D6E71"/>
                </a:solidFill>
                <a:latin typeface="+mj-lt"/>
                <a:cs typeface="Arial"/>
              </a:rPr>
              <a:t> </a:t>
            </a:r>
            <a:r>
              <a:rPr lang="es-CO" sz="1200" spc="-30" dirty="0">
                <a:solidFill>
                  <a:srgbClr val="6D6E71"/>
                </a:solidFill>
                <a:latin typeface="+mj-lt"/>
                <a:cs typeface="Arial"/>
              </a:rPr>
              <a:t>obtención</a:t>
            </a:r>
            <a:r>
              <a:rPr lang="es-CO" sz="1200" spc="-80" dirty="0">
                <a:solidFill>
                  <a:srgbClr val="6D6E71"/>
                </a:solidFill>
                <a:latin typeface="+mj-lt"/>
                <a:cs typeface="Arial"/>
              </a:rPr>
              <a:t> </a:t>
            </a:r>
            <a:r>
              <a:rPr lang="es-CO" sz="1200" spc="-40" dirty="0">
                <a:solidFill>
                  <a:srgbClr val="6D6E71"/>
                </a:solidFill>
                <a:latin typeface="+mj-lt"/>
                <a:cs typeface="Arial"/>
              </a:rPr>
              <a:t>indebida</a:t>
            </a:r>
            <a:r>
              <a:rPr lang="es-CO" sz="1200" spc="-75" dirty="0">
                <a:solidFill>
                  <a:srgbClr val="6D6E71"/>
                </a:solidFill>
                <a:latin typeface="+mj-lt"/>
                <a:cs typeface="Arial"/>
              </a:rPr>
              <a:t> </a:t>
            </a:r>
            <a:r>
              <a:rPr lang="es-CO" sz="1200" spc="-50" dirty="0">
                <a:solidFill>
                  <a:srgbClr val="6D6E71"/>
                </a:solidFill>
                <a:latin typeface="+mj-lt"/>
                <a:cs typeface="Arial"/>
              </a:rPr>
              <a:t>de</a:t>
            </a:r>
            <a:r>
              <a:rPr lang="es-CO" sz="1200" spc="-80" dirty="0">
                <a:solidFill>
                  <a:srgbClr val="6D6E71"/>
                </a:solidFill>
                <a:latin typeface="+mj-lt"/>
                <a:cs typeface="Arial"/>
              </a:rPr>
              <a:t> </a:t>
            </a:r>
            <a:r>
              <a:rPr lang="es-CO" sz="1200" spc="-40" dirty="0">
                <a:solidFill>
                  <a:srgbClr val="6D6E71"/>
                </a:solidFill>
                <a:latin typeface="+mj-lt"/>
                <a:cs typeface="Arial"/>
              </a:rPr>
              <a:t>beneficios. </a:t>
            </a:r>
          </a:p>
          <a:p>
            <a:pPr marL="311150" marR="5080" indent="-171450" algn="just">
              <a:lnSpc>
                <a:spcPts val="1400"/>
              </a:lnSpc>
              <a:spcBef>
                <a:spcPts val="1115"/>
              </a:spcBef>
              <a:buFont typeface="Arial" panose="020B0604020202020204" pitchFamily="34" charset="0"/>
              <a:buChar char="•"/>
            </a:pPr>
            <a:r>
              <a:rPr lang="es-CO" sz="1200" spc="-45" dirty="0">
                <a:solidFill>
                  <a:srgbClr val="6D6E71"/>
                </a:solidFill>
                <a:latin typeface="+mj-lt"/>
                <a:cs typeface="Arial"/>
              </a:rPr>
              <a:t>Sustracción </a:t>
            </a:r>
            <a:r>
              <a:rPr lang="es-CO" sz="1200" spc="-50" dirty="0">
                <a:solidFill>
                  <a:srgbClr val="6D6E71"/>
                </a:solidFill>
                <a:latin typeface="+mj-lt"/>
                <a:cs typeface="Arial"/>
              </a:rPr>
              <a:t>de </a:t>
            </a:r>
            <a:r>
              <a:rPr lang="es-CO" sz="1200" spc="-25" dirty="0">
                <a:solidFill>
                  <a:srgbClr val="6D6E71"/>
                </a:solidFill>
                <a:latin typeface="+mj-lt"/>
                <a:cs typeface="Arial"/>
              </a:rPr>
              <a:t>estos </a:t>
            </a:r>
            <a:r>
              <a:rPr lang="es-CO" sz="1200" spc="-45" dirty="0">
                <a:solidFill>
                  <a:srgbClr val="6D6E71"/>
                </a:solidFill>
                <a:latin typeface="+mj-lt"/>
                <a:cs typeface="Arial"/>
              </a:rPr>
              <a:t>en </a:t>
            </a:r>
            <a:r>
              <a:rPr lang="es-CO" sz="1200" spc="-40" dirty="0">
                <a:solidFill>
                  <a:srgbClr val="6D6E71"/>
                </a:solidFill>
                <a:latin typeface="+mj-lt"/>
                <a:cs typeface="Arial"/>
              </a:rPr>
              <a:t>cualquier</a:t>
            </a:r>
            <a:r>
              <a:rPr lang="es-CO" sz="1200" spc="-229" dirty="0">
                <a:solidFill>
                  <a:srgbClr val="6D6E71"/>
                </a:solidFill>
                <a:latin typeface="+mj-lt"/>
                <a:cs typeface="Arial"/>
              </a:rPr>
              <a:t>  </a:t>
            </a:r>
            <a:r>
              <a:rPr lang="es-CO" sz="1200" spc="-25" dirty="0">
                <a:solidFill>
                  <a:srgbClr val="6D6E71"/>
                </a:solidFill>
                <a:latin typeface="+mj-lt"/>
                <a:cs typeface="Arial"/>
              </a:rPr>
              <a:t>forma.</a:t>
            </a:r>
          </a:p>
          <a:p>
            <a:pPr marL="311150" marR="5080" indent="-171450" algn="just">
              <a:lnSpc>
                <a:spcPts val="1400"/>
              </a:lnSpc>
              <a:spcBef>
                <a:spcPts val="1115"/>
              </a:spcBef>
              <a:buFont typeface="Arial" panose="020B0604020202020204" pitchFamily="34" charset="0"/>
              <a:buChar char="•"/>
            </a:pPr>
            <a:r>
              <a:rPr lang="es-CO" sz="1200" spc="-65" dirty="0">
                <a:solidFill>
                  <a:srgbClr val="6D6E71"/>
                </a:solidFill>
                <a:latin typeface="+mj-lt"/>
                <a:cs typeface="Arial"/>
              </a:rPr>
              <a:t>Us</a:t>
            </a:r>
            <a:r>
              <a:rPr lang="es-CO" sz="1200" spc="-55" dirty="0">
                <a:solidFill>
                  <a:srgbClr val="6D6E71"/>
                </a:solidFill>
                <a:latin typeface="+mj-lt"/>
                <a:cs typeface="Arial"/>
              </a:rPr>
              <a:t>o </a:t>
            </a:r>
            <a:r>
              <a:rPr lang="es-CO" sz="1200" spc="-50" dirty="0">
                <a:solidFill>
                  <a:srgbClr val="6D6E71"/>
                </a:solidFill>
                <a:latin typeface="+mj-lt"/>
                <a:cs typeface="Arial"/>
              </a:rPr>
              <a:t>inadecuado </a:t>
            </a:r>
            <a:r>
              <a:rPr lang="es-CO" sz="1200" spc="-55" dirty="0">
                <a:solidFill>
                  <a:srgbClr val="6D6E71"/>
                </a:solidFill>
                <a:latin typeface="+mj-lt"/>
                <a:cs typeface="Arial"/>
              </a:rPr>
              <a:t>d</a:t>
            </a:r>
            <a:r>
              <a:rPr lang="es-CO" sz="1200" spc="-50" dirty="0">
                <a:solidFill>
                  <a:srgbClr val="6D6E71"/>
                </a:solidFill>
                <a:latin typeface="+mj-lt"/>
                <a:cs typeface="Arial"/>
              </a:rPr>
              <a:t>e </a:t>
            </a:r>
            <a:r>
              <a:rPr lang="es-CO" sz="1200" spc="-25" dirty="0">
                <a:solidFill>
                  <a:srgbClr val="6D6E71"/>
                </a:solidFill>
                <a:latin typeface="+mj-lt"/>
                <a:cs typeface="Arial"/>
              </a:rPr>
              <a:t>lo</a:t>
            </a:r>
            <a:r>
              <a:rPr lang="es-CO" sz="1200" spc="-30" dirty="0">
                <a:solidFill>
                  <a:srgbClr val="6D6E71"/>
                </a:solidFill>
                <a:latin typeface="+mj-lt"/>
                <a:cs typeface="Arial"/>
              </a:rPr>
              <a:t>s </a:t>
            </a:r>
            <a:r>
              <a:rPr lang="es-CO" sz="1200" spc="-45" dirty="0">
                <a:solidFill>
                  <a:srgbClr val="6D6E71"/>
                </a:solidFill>
                <a:latin typeface="+mj-lt"/>
                <a:cs typeface="Arial"/>
              </a:rPr>
              <a:t>biene</a:t>
            </a:r>
            <a:r>
              <a:rPr lang="es-CO" sz="1200" spc="-40" dirty="0">
                <a:solidFill>
                  <a:srgbClr val="6D6E71"/>
                </a:solidFill>
                <a:latin typeface="+mj-lt"/>
                <a:cs typeface="Arial"/>
              </a:rPr>
              <a:t>s </a:t>
            </a:r>
            <a:r>
              <a:rPr lang="es-CO" sz="1200" spc="-35" dirty="0">
                <a:solidFill>
                  <a:srgbClr val="6D6E71"/>
                </a:solidFill>
                <a:latin typeface="+mj-lt"/>
                <a:cs typeface="Arial"/>
              </a:rPr>
              <a:t>o servicios  </a:t>
            </a:r>
            <a:r>
              <a:rPr lang="es-CO" sz="1200" spc="-40" dirty="0">
                <a:solidFill>
                  <a:srgbClr val="6D6E71"/>
                </a:solidFill>
                <a:latin typeface="+mj-lt"/>
                <a:cs typeface="Arial"/>
              </a:rPr>
              <a:t>entregados.</a:t>
            </a:r>
          </a:p>
          <a:p>
            <a:pPr marL="311150" marR="5080" indent="-171450" algn="just">
              <a:lnSpc>
                <a:spcPts val="1400"/>
              </a:lnSpc>
              <a:spcBef>
                <a:spcPts val="1115"/>
              </a:spcBef>
              <a:buFont typeface="Arial" panose="020B0604020202020204" pitchFamily="34" charset="0"/>
              <a:buChar char="•"/>
            </a:pPr>
            <a:r>
              <a:rPr lang="es-CO" sz="1200" spc="-50" dirty="0">
                <a:solidFill>
                  <a:srgbClr val="6D6E71"/>
                </a:solidFill>
                <a:latin typeface="+mj-lt"/>
                <a:cs typeface="Arial"/>
              </a:rPr>
              <a:t>No </a:t>
            </a:r>
            <a:r>
              <a:rPr lang="es-CO" sz="1200" spc="-20" dirty="0">
                <a:solidFill>
                  <a:srgbClr val="6D6E71"/>
                </a:solidFill>
                <a:latin typeface="+mj-lt"/>
                <a:cs typeface="Arial"/>
              </a:rPr>
              <a:t>proteger </a:t>
            </a:r>
            <a:r>
              <a:rPr lang="es-CO" sz="1200" spc="-35" dirty="0">
                <a:solidFill>
                  <a:srgbClr val="6D6E71"/>
                </a:solidFill>
                <a:latin typeface="+mj-lt"/>
                <a:cs typeface="Arial"/>
              </a:rPr>
              <a:t>la </a:t>
            </a:r>
            <a:r>
              <a:rPr lang="es-CO" sz="1200" spc="-25" dirty="0">
                <a:solidFill>
                  <a:srgbClr val="6D6E71"/>
                </a:solidFill>
                <a:latin typeface="+mj-lt"/>
                <a:cs typeface="Arial"/>
              </a:rPr>
              <a:t>integridad </a:t>
            </a:r>
            <a:r>
              <a:rPr lang="es-CO" sz="1200" spc="-50" dirty="0">
                <a:solidFill>
                  <a:srgbClr val="6D6E71"/>
                </a:solidFill>
                <a:latin typeface="+mj-lt"/>
                <a:cs typeface="Arial"/>
              </a:rPr>
              <a:t>de </a:t>
            </a:r>
            <a:r>
              <a:rPr lang="es-CO" sz="1200" spc="-30" dirty="0">
                <a:solidFill>
                  <a:srgbClr val="6D6E71"/>
                </a:solidFill>
                <a:latin typeface="+mj-lt"/>
                <a:cs typeface="Arial"/>
              </a:rPr>
              <a:t>los </a:t>
            </a:r>
            <a:r>
              <a:rPr lang="es-CO" sz="1200" spc="-40" dirty="0">
                <a:solidFill>
                  <a:srgbClr val="6D6E71"/>
                </a:solidFill>
                <a:latin typeface="+mj-lt"/>
                <a:cs typeface="Arial"/>
              </a:rPr>
              <a:t>equipos </a:t>
            </a:r>
            <a:r>
              <a:rPr lang="es-CO" sz="1200" spc="-55" dirty="0">
                <a:solidFill>
                  <a:srgbClr val="6D6E71"/>
                </a:solidFill>
                <a:latin typeface="+mj-lt"/>
                <a:cs typeface="Arial"/>
              </a:rPr>
              <a:t>de  </a:t>
            </a:r>
            <a:r>
              <a:rPr lang="es-CO" sz="1200" spc="-40" dirty="0">
                <a:solidFill>
                  <a:srgbClr val="6D6E71"/>
                </a:solidFill>
                <a:latin typeface="+mj-lt"/>
                <a:cs typeface="Arial"/>
              </a:rPr>
              <a:t>Esenttia.</a:t>
            </a:r>
          </a:p>
          <a:p>
            <a:pPr marL="311150" marR="5080" indent="-171450" algn="just">
              <a:lnSpc>
                <a:spcPts val="1400"/>
              </a:lnSpc>
              <a:spcBef>
                <a:spcPts val="1400"/>
              </a:spcBef>
              <a:buFont typeface="Arial" panose="020B0604020202020204" pitchFamily="34" charset="0"/>
              <a:buChar char="•"/>
            </a:pPr>
            <a:r>
              <a:rPr lang="es-CO" sz="1200" spc="-55" dirty="0">
                <a:solidFill>
                  <a:srgbClr val="6D6E71"/>
                </a:solidFill>
                <a:latin typeface="+mj-lt"/>
                <a:cs typeface="Arial"/>
              </a:rPr>
              <a:t>Celebración </a:t>
            </a:r>
            <a:r>
              <a:rPr lang="es-CO" sz="1200" spc="-50" dirty="0">
                <a:solidFill>
                  <a:srgbClr val="6D6E71"/>
                </a:solidFill>
                <a:latin typeface="+mj-lt"/>
                <a:cs typeface="Arial"/>
              </a:rPr>
              <a:t>de </a:t>
            </a:r>
            <a:r>
              <a:rPr lang="es-CO" sz="1200" spc="-15" dirty="0">
                <a:solidFill>
                  <a:srgbClr val="6D6E71"/>
                </a:solidFill>
                <a:latin typeface="+mj-lt"/>
                <a:cs typeface="Arial"/>
              </a:rPr>
              <a:t>contratos </a:t>
            </a:r>
            <a:r>
              <a:rPr lang="es-CO" sz="1200" spc="-40" dirty="0">
                <a:solidFill>
                  <a:srgbClr val="6D6E71"/>
                </a:solidFill>
                <a:latin typeface="+mj-lt"/>
                <a:cs typeface="Arial"/>
              </a:rPr>
              <a:t>sobre </a:t>
            </a:r>
            <a:r>
              <a:rPr lang="es-CO" sz="1200" spc="-45" dirty="0">
                <a:solidFill>
                  <a:srgbClr val="6D6E71"/>
                </a:solidFill>
                <a:latin typeface="+mj-lt"/>
                <a:cs typeface="Arial"/>
              </a:rPr>
              <a:t>bienes </a:t>
            </a:r>
            <a:r>
              <a:rPr lang="es-CO" sz="1200" spc="-35" dirty="0">
                <a:solidFill>
                  <a:srgbClr val="6D6E71"/>
                </a:solidFill>
                <a:latin typeface="+mj-lt"/>
                <a:cs typeface="Arial"/>
              </a:rPr>
              <a:t>o </a:t>
            </a:r>
            <a:r>
              <a:rPr lang="es-CO" sz="1200" spc="-40" dirty="0">
                <a:solidFill>
                  <a:srgbClr val="6D6E71"/>
                </a:solidFill>
                <a:latin typeface="+mj-lt"/>
                <a:cs typeface="Arial"/>
              </a:rPr>
              <a:t>servicios  </a:t>
            </a:r>
            <a:r>
              <a:rPr lang="es-CO" sz="1200" spc="-35" dirty="0">
                <a:solidFill>
                  <a:srgbClr val="6D6E71"/>
                </a:solidFill>
                <a:latin typeface="+mj-lt"/>
                <a:cs typeface="Arial"/>
              </a:rPr>
              <a:t>no</a:t>
            </a:r>
            <a:r>
              <a:rPr lang="es-CO" sz="1200" spc="-85" dirty="0">
                <a:solidFill>
                  <a:srgbClr val="6D6E71"/>
                </a:solidFill>
                <a:latin typeface="+mj-lt"/>
                <a:cs typeface="Arial"/>
              </a:rPr>
              <a:t> </a:t>
            </a:r>
            <a:r>
              <a:rPr lang="es-CO" sz="1200" spc="-40" dirty="0">
                <a:solidFill>
                  <a:srgbClr val="6D6E71"/>
                </a:solidFill>
                <a:latin typeface="+mj-lt"/>
                <a:cs typeface="Arial"/>
              </a:rPr>
              <a:t>requeridos.</a:t>
            </a:r>
          </a:p>
          <a:p>
            <a:pPr marL="311150" marR="5080" indent="-171450" algn="just">
              <a:lnSpc>
                <a:spcPts val="1400"/>
              </a:lnSpc>
              <a:spcBef>
                <a:spcPts val="1400"/>
              </a:spcBef>
              <a:buFont typeface="Arial" panose="020B0604020202020204" pitchFamily="34" charset="0"/>
              <a:buChar char="•"/>
            </a:pPr>
            <a:r>
              <a:rPr lang="es-CO" sz="1200" spc="-65" dirty="0">
                <a:solidFill>
                  <a:srgbClr val="6D6E71"/>
                </a:solidFill>
                <a:latin typeface="+mj-lt"/>
                <a:cs typeface="Arial"/>
              </a:rPr>
              <a:t>Pago </a:t>
            </a:r>
            <a:r>
              <a:rPr lang="es-CO" sz="1200" spc="-50" dirty="0">
                <a:solidFill>
                  <a:srgbClr val="6D6E71"/>
                </a:solidFill>
                <a:latin typeface="+mj-lt"/>
                <a:cs typeface="Arial"/>
              </a:rPr>
              <a:t>de </a:t>
            </a:r>
            <a:r>
              <a:rPr lang="es-CO" sz="1200" spc="-45" dirty="0">
                <a:solidFill>
                  <a:srgbClr val="6D6E71"/>
                </a:solidFill>
                <a:latin typeface="+mj-lt"/>
                <a:cs typeface="Arial"/>
              </a:rPr>
              <a:t>bienes </a:t>
            </a:r>
            <a:r>
              <a:rPr lang="es-CO" sz="1200" spc="-35" dirty="0">
                <a:solidFill>
                  <a:srgbClr val="6D6E71"/>
                </a:solidFill>
                <a:latin typeface="+mj-lt"/>
                <a:cs typeface="Arial"/>
              </a:rPr>
              <a:t>o servicios no recibidos o </a:t>
            </a:r>
            <a:r>
              <a:rPr lang="es-CO" sz="1200" spc="-50" dirty="0">
                <a:solidFill>
                  <a:srgbClr val="6D6E71"/>
                </a:solidFill>
                <a:latin typeface="+mj-lt"/>
                <a:cs typeface="Arial"/>
              </a:rPr>
              <a:t>que </a:t>
            </a:r>
            <a:r>
              <a:rPr lang="es-CO" sz="1200" spc="-35" dirty="0">
                <a:solidFill>
                  <a:srgbClr val="6D6E71"/>
                </a:solidFill>
                <a:latin typeface="+mj-lt"/>
                <a:cs typeface="Arial"/>
              </a:rPr>
              <a:t>no  </a:t>
            </a:r>
            <a:r>
              <a:rPr lang="es-CO" sz="1200" spc="-40" dirty="0">
                <a:solidFill>
                  <a:srgbClr val="6D6E71"/>
                </a:solidFill>
                <a:latin typeface="+mj-lt"/>
                <a:cs typeface="Arial"/>
              </a:rPr>
              <a:t>cumplan las </a:t>
            </a:r>
            <a:r>
              <a:rPr lang="es-CO" sz="1200" spc="-45" dirty="0">
                <a:solidFill>
                  <a:srgbClr val="6D6E71"/>
                </a:solidFill>
                <a:latin typeface="+mj-lt"/>
                <a:cs typeface="Arial"/>
              </a:rPr>
              <a:t>especificaciones</a:t>
            </a:r>
            <a:r>
              <a:rPr lang="es-CO" sz="1200" spc="-160" dirty="0">
                <a:solidFill>
                  <a:srgbClr val="6D6E71"/>
                </a:solidFill>
                <a:latin typeface="+mj-lt"/>
                <a:cs typeface="Arial"/>
              </a:rPr>
              <a:t> </a:t>
            </a:r>
            <a:r>
              <a:rPr lang="es-CO" sz="1200" spc="-45" dirty="0">
                <a:solidFill>
                  <a:srgbClr val="6D6E71"/>
                </a:solidFill>
                <a:latin typeface="+mj-lt"/>
                <a:cs typeface="Arial"/>
              </a:rPr>
              <a:t>técnicas.</a:t>
            </a:r>
          </a:p>
          <a:p>
            <a:pPr marL="311150" marR="5080" indent="-171450" algn="just">
              <a:lnSpc>
                <a:spcPts val="1400"/>
              </a:lnSpc>
              <a:spcBef>
                <a:spcPts val="1400"/>
              </a:spcBef>
              <a:buFont typeface="Arial" panose="020B0604020202020204" pitchFamily="34" charset="0"/>
              <a:buChar char="•"/>
            </a:pPr>
            <a:r>
              <a:rPr lang="es-CO" sz="1200" spc="-60" dirty="0">
                <a:solidFill>
                  <a:srgbClr val="6D6E71"/>
                </a:solidFill>
                <a:latin typeface="+mj-lt"/>
                <a:cs typeface="Arial"/>
              </a:rPr>
              <a:t>Compras </a:t>
            </a:r>
            <a:r>
              <a:rPr lang="es-CO" sz="1200" spc="-35" dirty="0">
                <a:solidFill>
                  <a:srgbClr val="6D6E71"/>
                </a:solidFill>
                <a:latin typeface="+mj-lt"/>
                <a:cs typeface="Arial"/>
              </a:rPr>
              <a:t>o </a:t>
            </a:r>
            <a:r>
              <a:rPr lang="es-CO" sz="1200" spc="-30" dirty="0">
                <a:solidFill>
                  <a:srgbClr val="6D6E71"/>
                </a:solidFill>
                <a:latin typeface="+mj-lt"/>
                <a:cs typeface="Arial"/>
              </a:rPr>
              <a:t>contrataciones </a:t>
            </a:r>
            <a:r>
              <a:rPr lang="es-CO" sz="1200" spc="-50" dirty="0">
                <a:solidFill>
                  <a:srgbClr val="6D6E71"/>
                </a:solidFill>
                <a:latin typeface="+mj-lt"/>
                <a:cs typeface="Arial"/>
              </a:rPr>
              <a:t>de </a:t>
            </a:r>
            <a:r>
              <a:rPr lang="es-CO" sz="1200" spc="-35" dirty="0">
                <a:solidFill>
                  <a:srgbClr val="6D6E71"/>
                </a:solidFill>
                <a:latin typeface="+mj-lt"/>
                <a:cs typeface="Arial"/>
              </a:rPr>
              <a:t>servicios </a:t>
            </a:r>
            <a:r>
              <a:rPr lang="es-CO" sz="1200" spc="-25" dirty="0">
                <a:solidFill>
                  <a:srgbClr val="6D6E71"/>
                </a:solidFill>
                <a:latin typeface="+mj-lt"/>
                <a:cs typeface="Arial"/>
              </a:rPr>
              <a:t>por</a:t>
            </a:r>
            <a:r>
              <a:rPr lang="es-CO" sz="1200" spc="-195" dirty="0">
                <a:solidFill>
                  <a:srgbClr val="6D6E71"/>
                </a:solidFill>
                <a:latin typeface="+mj-lt"/>
                <a:cs typeface="Arial"/>
              </a:rPr>
              <a:t> </a:t>
            </a:r>
            <a:r>
              <a:rPr lang="es-CO" sz="1200" spc="-35" dirty="0">
                <a:solidFill>
                  <a:srgbClr val="6D6E71"/>
                </a:solidFill>
                <a:latin typeface="+mj-lt"/>
                <a:cs typeface="Arial"/>
              </a:rPr>
              <a:t>valores  </a:t>
            </a:r>
            <a:r>
              <a:rPr lang="es-CO" sz="1200" spc="-50" dirty="0">
                <a:solidFill>
                  <a:srgbClr val="6D6E71"/>
                </a:solidFill>
                <a:latin typeface="+mj-lt"/>
                <a:cs typeface="Arial"/>
              </a:rPr>
              <a:t>que</a:t>
            </a:r>
            <a:r>
              <a:rPr lang="es-CO" sz="1200" spc="-80" dirty="0">
                <a:solidFill>
                  <a:srgbClr val="6D6E71"/>
                </a:solidFill>
                <a:latin typeface="+mj-lt"/>
                <a:cs typeface="Arial"/>
              </a:rPr>
              <a:t> </a:t>
            </a:r>
            <a:r>
              <a:rPr lang="es-CO" sz="1200" spc="-35" dirty="0">
                <a:solidFill>
                  <a:srgbClr val="6D6E71"/>
                </a:solidFill>
                <a:latin typeface="+mj-lt"/>
                <a:cs typeface="Arial"/>
              </a:rPr>
              <a:t>no</a:t>
            </a:r>
            <a:r>
              <a:rPr lang="es-CO" sz="1200" spc="-80" dirty="0">
                <a:solidFill>
                  <a:srgbClr val="6D6E71"/>
                </a:solidFill>
                <a:latin typeface="+mj-lt"/>
                <a:cs typeface="Arial"/>
              </a:rPr>
              <a:t> </a:t>
            </a:r>
            <a:r>
              <a:rPr lang="es-CO" sz="1200" spc="-55" dirty="0">
                <a:solidFill>
                  <a:srgbClr val="6D6E71"/>
                </a:solidFill>
                <a:latin typeface="+mj-lt"/>
                <a:cs typeface="Arial"/>
              </a:rPr>
              <a:t>se</a:t>
            </a:r>
            <a:r>
              <a:rPr lang="es-CO" sz="1200" spc="-80" dirty="0">
                <a:solidFill>
                  <a:srgbClr val="6D6E71"/>
                </a:solidFill>
                <a:latin typeface="+mj-lt"/>
                <a:cs typeface="Arial"/>
              </a:rPr>
              <a:t> </a:t>
            </a:r>
            <a:r>
              <a:rPr lang="es-CO" sz="1200" spc="-25" dirty="0">
                <a:solidFill>
                  <a:srgbClr val="6D6E71"/>
                </a:solidFill>
                <a:latin typeface="+mj-lt"/>
                <a:cs typeface="Arial"/>
              </a:rPr>
              <a:t>ajustan</a:t>
            </a:r>
            <a:r>
              <a:rPr lang="es-CO" sz="1200" spc="-80" dirty="0">
                <a:solidFill>
                  <a:srgbClr val="6D6E71"/>
                </a:solidFill>
                <a:latin typeface="+mj-lt"/>
                <a:cs typeface="Arial"/>
              </a:rPr>
              <a:t> </a:t>
            </a:r>
            <a:r>
              <a:rPr lang="es-CO" sz="1200" spc="-70" dirty="0">
                <a:solidFill>
                  <a:srgbClr val="6D6E71"/>
                </a:solidFill>
                <a:latin typeface="+mj-lt"/>
                <a:cs typeface="Arial"/>
              </a:rPr>
              <a:t>a</a:t>
            </a:r>
            <a:r>
              <a:rPr lang="es-CO" sz="1200" spc="-80" dirty="0">
                <a:solidFill>
                  <a:srgbClr val="6D6E71"/>
                </a:solidFill>
                <a:latin typeface="+mj-lt"/>
                <a:cs typeface="Arial"/>
              </a:rPr>
              <a:t> </a:t>
            </a:r>
            <a:r>
              <a:rPr lang="es-CO" sz="1200" spc="-30" dirty="0">
                <a:solidFill>
                  <a:srgbClr val="6D6E71"/>
                </a:solidFill>
                <a:latin typeface="+mj-lt"/>
                <a:cs typeface="Arial"/>
              </a:rPr>
              <a:t>los</a:t>
            </a:r>
            <a:r>
              <a:rPr lang="es-CO" sz="1200" spc="-80" dirty="0">
                <a:solidFill>
                  <a:srgbClr val="6D6E71"/>
                </a:solidFill>
                <a:latin typeface="+mj-lt"/>
                <a:cs typeface="Arial"/>
              </a:rPr>
              <a:t> </a:t>
            </a:r>
            <a:r>
              <a:rPr lang="es-CO" sz="1200" spc="-40" dirty="0">
                <a:solidFill>
                  <a:srgbClr val="6D6E71"/>
                </a:solidFill>
                <a:latin typeface="+mj-lt"/>
                <a:cs typeface="Arial"/>
              </a:rPr>
              <a:t>precios</a:t>
            </a:r>
            <a:r>
              <a:rPr lang="es-CO" sz="1200" spc="-80" dirty="0">
                <a:solidFill>
                  <a:srgbClr val="6D6E71"/>
                </a:solidFill>
                <a:latin typeface="+mj-lt"/>
                <a:cs typeface="Arial"/>
              </a:rPr>
              <a:t> </a:t>
            </a:r>
            <a:r>
              <a:rPr lang="es-CO" sz="1200" spc="-40" dirty="0">
                <a:solidFill>
                  <a:srgbClr val="6D6E71"/>
                </a:solidFill>
                <a:latin typeface="+mj-lt"/>
                <a:cs typeface="Arial"/>
              </a:rPr>
              <a:t>reales</a:t>
            </a:r>
            <a:r>
              <a:rPr lang="es-CO" sz="1200" spc="-80" dirty="0">
                <a:solidFill>
                  <a:srgbClr val="6D6E71"/>
                </a:solidFill>
                <a:latin typeface="+mj-lt"/>
                <a:cs typeface="Arial"/>
              </a:rPr>
              <a:t> </a:t>
            </a:r>
            <a:r>
              <a:rPr lang="es-CO" sz="1200" spc="-50" dirty="0">
                <a:solidFill>
                  <a:srgbClr val="6D6E71"/>
                </a:solidFill>
                <a:latin typeface="+mj-lt"/>
                <a:cs typeface="Arial"/>
              </a:rPr>
              <a:t>de</a:t>
            </a:r>
            <a:r>
              <a:rPr lang="es-CO" sz="1200" spc="-80" dirty="0">
                <a:solidFill>
                  <a:srgbClr val="6D6E71"/>
                </a:solidFill>
                <a:latin typeface="+mj-lt"/>
                <a:cs typeface="Arial"/>
              </a:rPr>
              <a:t> </a:t>
            </a:r>
            <a:r>
              <a:rPr lang="es-CO" sz="1200" spc="-50" dirty="0">
                <a:solidFill>
                  <a:srgbClr val="6D6E71"/>
                </a:solidFill>
                <a:latin typeface="+mj-lt"/>
                <a:cs typeface="Arial"/>
              </a:rPr>
              <a:t>mercado.</a:t>
            </a:r>
            <a:endParaRPr lang="es-CO" sz="1200" dirty="0">
              <a:latin typeface="+mj-lt"/>
              <a:cs typeface="Arial"/>
            </a:endParaRPr>
          </a:p>
          <a:p>
            <a:pPr marL="311150" marR="5080" indent="-171450">
              <a:lnSpc>
                <a:spcPts val="1400"/>
              </a:lnSpc>
              <a:spcBef>
                <a:spcPts val="1115"/>
              </a:spcBef>
              <a:buFont typeface="Arial" panose="020B0604020202020204" pitchFamily="34" charset="0"/>
              <a:buChar char="•"/>
            </a:pPr>
            <a:endParaRPr lang="es-CO" sz="1200" dirty="0">
              <a:latin typeface="+mj-lt"/>
              <a:cs typeface="Arial"/>
            </a:endParaRPr>
          </a:p>
        </p:txBody>
      </p:sp>
      <p:sp>
        <p:nvSpPr>
          <p:cNvPr id="4" name="CuadroTexto 3">
            <a:extLst>
              <a:ext uri="{FF2B5EF4-FFF2-40B4-BE49-F238E27FC236}">
                <a16:creationId xmlns:a16="http://schemas.microsoft.com/office/drawing/2014/main" id="{FEED82EB-A77C-420A-8D64-4BC368C412B9}"/>
              </a:ext>
            </a:extLst>
          </p:cNvPr>
          <p:cNvSpPr txBox="1"/>
          <p:nvPr/>
        </p:nvSpPr>
        <p:spPr>
          <a:xfrm>
            <a:off x="4016420" y="7789761"/>
            <a:ext cx="389850" cy="307777"/>
          </a:xfrm>
          <a:prstGeom prst="rect">
            <a:avLst/>
          </a:prstGeom>
          <a:noFill/>
        </p:spPr>
        <p:txBody>
          <a:bodyPr wrap="none" rtlCol="0">
            <a:spAutoFit/>
          </a:bodyPr>
          <a:lstStyle/>
          <a:p>
            <a:r>
              <a:rPr lang="es-CO" sz="1400" b="1" dirty="0">
                <a:solidFill>
                  <a:srgbClr val="801327"/>
                </a:solidFill>
              </a:rPr>
              <a:t>15</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object 3"/>
          <p:cNvSpPr txBox="1"/>
          <p:nvPr/>
        </p:nvSpPr>
        <p:spPr>
          <a:xfrm>
            <a:off x="574389" y="557773"/>
            <a:ext cx="3435350" cy="7090531"/>
          </a:xfrm>
          <a:prstGeom prst="rect">
            <a:avLst/>
          </a:prstGeom>
        </p:spPr>
        <p:txBody>
          <a:bodyPr vert="horz" wrap="square" lIns="0" tIns="22860" rIns="0" bIns="0" rtlCol="0">
            <a:spAutoFit/>
          </a:bodyPr>
          <a:lstStyle/>
          <a:p>
            <a:pPr marL="107314" marR="5080" algn="just">
              <a:lnSpc>
                <a:spcPts val="1400"/>
              </a:lnSpc>
              <a:spcBef>
                <a:spcPts val="180"/>
              </a:spcBef>
            </a:pPr>
            <a:r>
              <a:rPr lang="es-ES" sz="1200" spc="-35" dirty="0">
                <a:solidFill>
                  <a:srgbClr val="6D6E71"/>
                </a:solidFill>
                <a:latin typeface="+mj-lt"/>
                <a:cs typeface="Arial"/>
              </a:rPr>
              <a:t>Esenttia cuenta con </a:t>
            </a:r>
            <a:r>
              <a:rPr lang="es-ES" sz="1200" b="1" spc="-35" dirty="0">
                <a:solidFill>
                  <a:srgbClr val="C01F3C"/>
                </a:solidFill>
                <a:latin typeface="+mj-lt"/>
                <a:cs typeface="Arial"/>
              </a:rPr>
              <a:t>lineamientos</a:t>
            </a:r>
            <a:r>
              <a:rPr lang="es-ES" sz="1200" spc="-35" dirty="0">
                <a:solidFill>
                  <a:srgbClr val="6D6E71"/>
                </a:solidFill>
                <a:latin typeface="+mj-lt"/>
                <a:cs typeface="Arial"/>
              </a:rPr>
              <a:t> específicos en materia de </a:t>
            </a:r>
            <a:r>
              <a:rPr lang="es-ES" sz="1200" b="1" spc="-35" dirty="0">
                <a:solidFill>
                  <a:srgbClr val="C01F3C"/>
                </a:solidFill>
                <a:latin typeface="+mj-lt"/>
                <a:cs typeface="Arial"/>
              </a:rPr>
              <a:t>protección y manejo de información confidencial</a:t>
            </a:r>
            <a:r>
              <a:rPr lang="es-ES" sz="1200" spc="-35" dirty="0">
                <a:solidFill>
                  <a:srgbClr val="6D6E71"/>
                </a:solidFill>
                <a:latin typeface="+mj-lt"/>
                <a:cs typeface="Arial"/>
              </a:rPr>
              <a:t>. Por lo tanto:</a:t>
            </a:r>
          </a:p>
          <a:p>
            <a:pPr marL="107314" marR="5080" algn="just">
              <a:lnSpc>
                <a:spcPts val="1400"/>
              </a:lnSpc>
              <a:spcBef>
                <a:spcPts val="180"/>
              </a:spcBef>
            </a:pPr>
            <a:endParaRPr lang="es-ES" sz="1200" spc="-35" dirty="0">
              <a:solidFill>
                <a:srgbClr val="6D6E71"/>
              </a:solidFill>
              <a:latin typeface="+mj-lt"/>
              <a:cs typeface="Arial"/>
            </a:endParaRPr>
          </a:p>
          <a:p>
            <a:pPr marL="278764" marR="5080" indent="-171450" algn="just">
              <a:lnSpc>
                <a:spcPts val="1400"/>
              </a:lnSpc>
              <a:spcBef>
                <a:spcPts val="180"/>
              </a:spcBef>
              <a:buFont typeface="Arial" panose="020B0604020202020204" pitchFamily="34" charset="0"/>
              <a:buChar char="•"/>
            </a:pPr>
            <a:r>
              <a:rPr lang="es-ES" sz="1200" spc="-35" dirty="0">
                <a:solidFill>
                  <a:srgbClr val="6D6E71"/>
                </a:solidFill>
                <a:latin typeface="+mj-lt"/>
                <a:cs typeface="Arial"/>
              </a:rPr>
              <a:t>Debe ser tratada conforme los lineamientos establecidos en la Ley y las normas internas en lo que se refiere a su registro, reporte y retención documental -según aplique-.</a:t>
            </a:r>
          </a:p>
          <a:p>
            <a:pPr marL="278764" marR="5080" indent="-171450" algn="just">
              <a:lnSpc>
                <a:spcPts val="1400"/>
              </a:lnSpc>
              <a:spcBef>
                <a:spcPts val="180"/>
              </a:spcBef>
              <a:buFont typeface="Arial" panose="020B0604020202020204" pitchFamily="34" charset="0"/>
              <a:buChar char="•"/>
            </a:pPr>
            <a:endParaRPr lang="es-ES" sz="1200" spc="-35" dirty="0">
              <a:solidFill>
                <a:srgbClr val="6D6E71"/>
              </a:solidFill>
              <a:latin typeface="+mj-lt"/>
              <a:cs typeface="Arial"/>
            </a:endParaRPr>
          </a:p>
          <a:p>
            <a:pPr marL="278764" marR="5080" indent="-171450" algn="just">
              <a:lnSpc>
                <a:spcPts val="1400"/>
              </a:lnSpc>
              <a:spcBef>
                <a:spcPts val="180"/>
              </a:spcBef>
              <a:buFont typeface="Arial" panose="020B0604020202020204" pitchFamily="34" charset="0"/>
              <a:buChar char="•"/>
            </a:pPr>
            <a:r>
              <a:rPr lang="es-ES" sz="1200" spc="-35" dirty="0">
                <a:solidFill>
                  <a:srgbClr val="6D6E71"/>
                </a:solidFill>
                <a:latin typeface="+mj-lt"/>
                <a:cs typeface="Arial"/>
              </a:rPr>
              <a:t>La información que contiene secretos profesionales, comerciales, técnicos, administrativos, tecnológicos, de ubicación de activos, entre otros, solo debe ser usada para los fines empresariales y por parte de las personas autorizadas según sus funciones y responsabilidades. Está prohibido hacer uso de ésta en beneficio propio o de un tercero, o con el propósito de causar daño o perjuicio alguno a la compañía o sus accionistas.</a:t>
            </a:r>
          </a:p>
          <a:p>
            <a:pPr marL="278764" marR="5080" indent="-171450" algn="just">
              <a:lnSpc>
                <a:spcPts val="1400"/>
              </a:lnSpc>
              <a:spcBef>
                <a:spcPts val="180"/>
              </a:spcBef>
              <a:buFont typeface="Arial" panose="020B0604020202020204" pitchFamily="34" charset="0"/>
              <a:buChar char="•"/>
            </a:pPr>
            <a:endParaRPr lang="es-ES" sz="1200" spc="-35" dirty="0">
              <a:solidFill>
                <a:srgbClr val="6D6E71"/>
              </a:solidFill>
              <a:latin typeface="+mj-lt"/>
              <a:cs typeface="Arial"/>
            </a:endParaRPr>
          </a:p>
          <a:p>
            <a:pPr marL="278764" marR="5080" indent="-171450" algn="just">
              <a:lnSpc>
                <a:spcPts val="1400"/>
              </a:lnSpc>
              <a:spcBef>
                <a:spcPts val="180"/>
              </a:spcBef>
              <a:buFont typeface="Arial" panose="020B0604020202020204" pitchFamily="34" charset="0"/>
              <a:buChar char="•"/>
            </a:pPr>
            <a:r>
              <a:rPr lang="es-ES" sz="1200" spc="-35" dirty="0">
                <a:solidFill>
                  <a:srgbClr val="6D6E71"/>
                </a:solidFill>
                <a:latin typeface="+mj-lt"/>
                <a:cs typeface="Arial"/>
              </a:rPr>
              <a:t>No podrá publicarse, divulgarse o darse a conocer por cualquier medio, información confidencial o reservada, salvo en los casos previstos por disposiciones legales o requerimiento de autoridad competente. La entrega de la misma se sujetará al procedimiento interno y requerirá de la autorización previa del funcionario designado para el efecto. </a:t>
            </a:r>
          </a:p>
          <a:p>
            <a:pPr marL="278764" marR="5080" indent="-171450" algn="just">
              <a:lnSpc>
                <a:spcPts val="1400"/>
              </a:lnSpc>
              <a:spcBef>
                <a:spcPts val="180"/>
              </a:spcBef>
              <a:buFont typeface="Arial" panose="020B0604020202020204" pitchFamily="34" charset="0"/>
              <a:buChar char="•"/>
            </a:pPr>
            <a:endParaRPr lang="es-ES" sz="1200" spc="-35" dirty="0">
              <a:solidFill>
                <a:srgbClr val="6D6E71"/>
              </a:solidFill>
              <a:latin typeface="+mj-lt"/>
              <a:cs typeface="Arial"/>
            </a:endParaRPr>
          </a:p>
          <a:p>
            <a:pPr marL="278764" marR="5080" indent="-171450" algn="just">
              <a:lnSpc>
                <a:spcPts val="1400"/>
              </a:lnSpc>
              <a:spcBef>
                <a:spcPts val="180"/>
              </a:spcBef>
              <a:buFont typeface="Arial" panose="020B0604020202020204" pitchFamily="34" charset="0"/>
              <a:buChar char="•"/>
            </a:pPr>
            <a:r>
              <a:rPr lang="es-ES" sz="1200" spc="-35" dirty="0">
                <a:solidFill>
                  <a:srgbClr val="6D6E71"/>
                </a:solidFill>
                <a:latin typeface="+mj-lt"/>
                <a:cs typeface="Arial"/>
              </a:rPr>
              <a:t>Se deberá garantizar la confiabilidad de la información que sea revelada al mercado, con la revisión y aprobación de las personas competentes en la organización.</a:t>
            </a:r>
          </a:p>
          <a:p>
            <a:pPr marL="107314" marR="5080" algn="just">
              <a:lnSpc>
                <a:spcPts val="1400"/>
              </a:lnSpc>
              <a:spcBef>
                <a:spcPts val="180"/>
              </a:spcBef>
            </a:pPr>
            <a:endParaRPr lang="es-ES" sz="1200" spc="-35" dirty="0">
              <a:solidFill>
                <a:srgbClr val="6D6E71"/>
              </a:solidFill>
              <a:latin typeface="+mj-lt"/>
              <a:cs typeface="Arial"/>
            </a:endParaRPr>
          </a:p>
          <a:p>
            <a:pPr marL="278764" marR="5080" indent="-171450" algn="just">
              <a:lnSpc>
                <a:spcPts val="1400"/>
              </a:lnSpc>
              <a:spcBef>
                <a:spcPts val="180"/>
              </a:spcBef>
              <a:buFont typeface="Arial" panose="020B0604020202020204" pitchFamily="34" charset="0"/>
              <a:buChar char="•"/>
            </a:pPr>
            <a:r>
              <a:rPr lang="es-ES" sz="1200" spc="-35" dirty="0">
                <a:solidFill>
                  <a:srgbClr val="6D6E71"/>
                </a:solidFill>
                <a:latin typeface="+mj-lt"/>
                <a:cs typeface="Arial"/>
              </a:rPr>
              <a:t>La reserva y confidencialidad deberá ser conservada en todo momento, incluso, si el vínculo laboral o contractual con la empresa ha finalizado.</a:t>
            </a:r>
          </a:p>
        </p:txBody>
      </p:sp>
      <p:sp>
        <p:nvSpPr>
          <p:cNvPr id="8" name="object 3">
            <a:extLst>
              <a:ext uri="{FF2B5EF4-FFF2-40B4-BE49-F238E27FC236}">
                <a16:creationId xmlns:a16="http://schemas.microsoft.com/office/drawing/2014/main" id="{DEA9E0B5-F610-483A-A450-0C64EE021FFE}"/>
              </a:ext>
            </a:extLst>
          </p:cNvPr>
          <p:cNvSpPr txBox="1"/>
          <p:nvPr/>
        </p:nvSpPr>
        <p:spPr>
          <a:xfrm>
            <a:off x="4372818" y="559702"/>
            <a:ext cx="3435350" cy="3665106"/>
          </a:xfrm>
          <a:prstGeom prst="rect">
            <a:avLst/>
          </a:prstGeom>
        </p:spPr>
        <p:txBody>
          <a:bodyPr vert="horz" wrap="square" lIns="0" tIns="22860" rIns="0" bIns="0" rtlCol="0">
            <a:spAutoFit/>
          </a:bodyPr>
          <a:lstStyle/>
          <a:p>
            <a:pPr marL="107314" marR="5080" algn="just">
              <a:lnSpc>
                <a:spcPts val="1400"/>
              </a:lnSpc>
              <a:spcBef>
                <a:spcPts val="180"/>
              </a:spcBef>
            </a:pPr>
            <a:r>
              <a:rPr lang="es-ES" sz="1200" spc="-35" dirty="0">
                <a:solidFill>
                  <a:srgbClr val="6D6E71"/>
                </a:solidFill>
                <a:latin typeface="+mj-lt"/>
                <a:cs typeface="Arial"/>
              </a:rPr>
              <a:t>Esenttia, como dueño de la información contenida en los equipos, dispositivos y servidores que asigna a sus colaboradores puede, a través de las áreas de control o de cumplimiento, asegurar, acceder, captar, revisar, tratar, transferir, utilizar o monitorear, en cualquier momento, la información que sea creada, generada, administrada, custodiada, enviada, recibida o almacenada en dichos equipos, dispositivos móviles y servidores, para fines institucionales.</a:t>
            </a:r>
          </a:p>
          <a:p>
            <a:pPr marL="107314" marR="5080" algn="just">
              <a:lnSpc>
                <a:spcPts val="1400"/>
              </a:lnSpc>
              <a:spcBef>
                <a:spcPts val="180"/>
              </a:spcBef>
            </a:pPr>
            <a:endParaRPr lang="es-ES" sz="1200" spc="-35" dirty="0">
              <a:solidFill>
                <a:srgbClr val="6D6E71"/>
              </a:solidFill>
              <a:latin typeface="+mj-lt"/>
              <a:cs typeface="Arial"/>
            </a:endParaRPr>
          </a:p>
          <a:p>
            <a:pPr marL="107314" marR="5080" algn="just">
              <a:lnSpc>
                <a:spcPts val="1400"/>
              </a:lnSpc>
              <a:spcBef>
                <a:spcPts val="180"/>
              </a:spcBef>
            </a:pPr>
            <a:r>
              <a:rPr lang="es-ES" sz="1200" spc="-35" dirty="0">
                <a:solidFill>
                  <a:srgbClr val="6D6E71"/>
                </a:solidFill>
                <a:latin typeface="+mj-lt"/>
                <a:cs typeface="Arial"/>
              </a:rPr>
              <a:t>Recuerde que en Esenttia existe un sistema de gestión de ciberseguridad y ciberdefensa. Para más detalle sobre las obligaciones de los colaboradores de Esenttia consulte los manuales, procedimientos, guías e instructivos que refieran los temas de seguridad de la información y manejo adecuado del correo electrónico y de las redes sociales, así como las demás normativas internas relacionadas con el manejo de la información.</a:t>
            </a:r>
          </a:p>
        </p:txBody>
      </p:sp>
      <p:sp>
        <p:nvSpPr>
          <p:cNvPr id="9" name="CuadroTexto 8">
            <a:extLst>
              <a:ext uri="{FF2B5EF4-FFF2-40B4-BE49-F238E27FC236}">
                <a16:creationId xmlns:a16="http://schemas.microsoft.com/office/drawing/2014/main" id="{D35A6449-8094-47FC-8A95-3B2D8EDB5AF6}"/>
              </a:ext>
            </a:extLst>
          </p:cNvPr>
          <p:cNvSpPr txBox="1"/>
          <p:nvPr/>
        </p:nvSpPr>
        <p:spPr>
          <a:xfrm>
            <a:off x="4016420" y="7789761"/>
            <a:ext cx="389850" cy="307777"/>
          </a:xfrm>
          <a:prstGeom prst="rect">
            <a:avLst/>
          </a:prstGeom>
          <a:noFill/>
        </p:spPr>
        <p:txBody>
          <a:bodyPr wrap="none" rtlCol="0">
            <a:spAutoFit/>
          </a:bodyPr>
          <a:lstStyle/>
          <a:p>
            <a:r>
              <a:rPr lang="es-CO" sz="1400" b="1" dirty="0">
                <a:solidFill>
                  <a:srgbClr val="801327"/>
                </a:solidFill>
              </a:rPr>
              <a:t>16</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bg>
      <p:bgPr>
        <a:solidFill>
          <a:srgbClr val="E88118"/>
        </a:solidFill>
        <a:effectLst/>
      </p:bgPr>
    </p:bg>
    <p:spTree>
      <p:nvGrpSpPr>
        <p:cNvPr id="1" name=""/>
        <p:cNvGrpSpPr/>
        <p:nvPr/>
      </p:nvGrpSpPr>
      <p:grpSpPr>
        <a:xfrm>
          <a:off x="0" y="0"/>
          <a:ext cx="0" cy="0"/>
          <a:chOff x="0" y="0"/>
          <a:chExt cx="0" cy="0"/>
        </a:xfrm>
      </p:grpSpPr>
      <p:sp>
        <p:nvSpPr>
          <p:cNvPr id="5" name="CuadroTexto 4">
            <a:extLst>
              <a:ext uri="{FF2B5EF4-FFF2-40B4-BE49-F238E27FC236}">
                <a16:creationId xmlns:a16="http://schemas.microsoft.com/office/drawing/2014/main" id="{49F4EFC4-03EE-443B-8FD1-4E56F3393E93}"/>
              </a:ext>
            </a:extLst>
          </p:cNvPr>
          <p:cNvSpPr txBox="1"/>
          <p:nvPr/>
        </p:nvSpPr>
        <p:spPr>
          <a:xfrm>
            <a:off x="814255" y="3233570"/>
            <a:ext cx="4776317" cy="4216539"/>
          </a:xfrm>
          <a:prstGeom prst="rect">
            <a:avLst/>
          </a:prstGeom>
          <a:noFill/>
        </p:spPr>
        <p:txBody>
          <a:bodyPr wrap="square" rtlCol="0">
            <a:spAutoFit/>
          </a:bodyPr>
          <a:lstStyle/>
          <a:p>
            <a:r>
              <a:rPr lang="es-CO" sz="9000" b="1" dirty="0">
                <a:solidFill>
                  <a:srgbClr val="BA0C2F"/>
                </a:solidFill>
                <a:latin typeface="Lato"/>
              </a:rPr>
              <a:t>Nuestro </a:t>
            </a:r>
          </a:p>
          <a:p>
            <a:r>
              <a:rPr lang="es-CO" sz="9000" b="1" dirty="0">
                <a:solidFill>
                  <a:schemeClr val="bg1"/>
                </a:solidFill>
                <a:latin typeface="Lato"/>
              </a:rPr>
              <a:t>CÓDIGO</a:t>
            </a:r>
          </a:p>
          <a:p>
            <a:r>
              <a:rPr lang="es-CO" sz="3600" b="1" dirty="0">
                <a:solidFill>
                  <a:srgbClr val="BA0C2F"/>
                </a:solidFill>
                <a:latin typeface="Lato"/>
              </a:rPr>
              <a:t>de Ética y Conducta</a:t>
            </a:r>
          </a:p>
          <a:p>
            <a:pPr algn="ctr"/>
            <a:endParaRPr lang="es-CO" sz="2400" b="1" dirty="0">
              <a:solidFill>
                <a:schemeClr val="bg1"/>
              </a:solidFill>
              <a:latin typeface="Lato"/>
            </a:endParaRPr>
          </a:p>
          <a:p>
            <a:pPr algn="ctr"/>
            <a:r>
              <a:rPr lang="es-CO" sz="2400" b="1" i="1" dirty="0">
                <a:solidFill>
                  <a:schemeClr val="bg1"/>
                </a:solidFill>
                <a:latin typeface="Lato"/>
              </a:rPr>
              <a:t>Tu compromiso es </a:t>
            </a:r>
            <a:r>
              <a:rPr lang="es-CO" sz="2400" b="1" i="1" dirty="0">
                <a:solidFill>
                  <a:srgbClr val="C01F3C"/>
                </a:solidFill>
                <a:latin typeface="Lato"/>
              </a:rPr>
              <a:t>VITAL</a:t>
            </a:r>
          </a:p>
        </p:txBody>
      </p:sp>
      <p:pic>
        <p:nvPicPr>
          <p:cNvPr id="7" name="Imagen 6">
            <a:extLst>
              <a:ext uri="{FF2B5EF4-FFF2-40B4-BE49-F238E27FC236}">
                <a16:creationId xmlns:a16="http://schemas.microsoft.com/office/drawing/2014/main" id="{3F9EA2E1-F8F2-4306-92D8-D2FC4CBBDB56}"/>
              </a:ext>
            </a:extLst>
          </p:cNvPr>
          <p:cNvPicPr>
            <a:picLocks noChangeAspect="1"/>
          </p:cNvPicPr>
          <p:nvPr/>
        </p:nvPicPr>
        <p:blipFill>
          <a:blip r:embed="rId2"/>
          <a:stretch>
            <a:fillRect/>
          </a:stretch>
        </p:blipFill>
        <p:spPr>
          <a:xfrm>
            <a:off x="4088675" y="738337"/>
            <a:ext cx="3509049" cy="987732"/>
          </a:xfrm>
          <a:prstGeom prst="rect">
            <a:avLst/>
          </a:prstGeom>
          <a:noFill/>
          <a:ln>
            <a:noFill/>
          </a:ln>
        </p:spPr>
      </p:pic>
      <p:sp>
        <p:nvSpPr>
          <p:cNvPr id="8" name="Rectángulo 7">
            <a:extLst>
              <a:ext uri="{FF2B5EF4-FFF2-40B4-BE49-F238E27FC236}">
                <a16:creationId xmlns:a16="http://schemas.microsoft.com/office/drawing/2014/main" id="{6DD19227-1861-40BB-9838-6EBCF82538B7}"/>
              </a:ext>
            </a:extLst>
          </p:cNvPr>
          <p:cNvSpPr/>
          <p:nvPr/>
        </p:nvSpPr>
        <p:spPr>
          <a:xfrm>
            <a:off x="602779" y="559193"/>
            <a:ext cx="7087543" cy="7232687"/>
          </a:xfrm>
          <a:prstGeom prst="rect">
            <a:avLst/>
          </a:prstGeom>
          <a:noFill/>
          <a:ln>
            <a:solidFill>
              <a:schemeClr val="bg1"/>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4271304" y="3242770"/>
            <a:ext cx="3369776" cy="4062651"/>
          </a:xfrm>
          <a:prstGeom prst="rect">
            <a:avLst/>
          </a:prstGeom>
        </p:spPr>
        <p:txBody>
          <a:bodyPr vert="horz" wrap="square" lIns="0" tIns="10160" rIns="0" bIns="0" rtlCol="0">
            <a:spAutoFit/>
          </a:bodyPr>
          <a:lstStyle/>
          <a:p>
            <a:pPr marL="12700" marR="5080" algn="just">
              <a:lnSpc>
                <a:spcPct val="101400"/>
              </a:lnSpc>
              <a:spcBef>
                <a:spcPts val="80"/>
              </a:spcBef>
            </a:pPr>
            <a:r>
              <a:rPr lang="es-CO" sz="1200" spc="-70" dirty="0">
                <a:solidFill>
                  <a:srgbClr val="6D6E71"/>
                </a:solidFill>
                <a:latin typeface="+mj-lt"/>
                <a:cs typeface="Arial"/>
              </a:rPr>
              <a:t>El </a:t>
            </a:r>
            <a:r>
              <a:rPr lang="es-CO" sz="1200" spc="-30" dirty="0">
                <a:solidFill>
                  <a:srgbClr val="6D6E71"/>
                </a:solidFill>
                <a:latin typeface="+mj-lt"/>
                <a:cs typeface="Arial"/>
              </a:rPr>
              <a:t>éxito </a:t>
            </a:r>
            <a:r>
              <a:rPr lang="es-CO" sz="1200" spc="-55" dirty="0">
                <a:solidFill>
                  <a:srgbClr val="6D6E71"/>
                </a:solidFill>
                <a:latin typeface="+mj-lt"/>
                <a:cs typeface="Arial"/>
              </a:rPr>
              <a:t>de </a:t>
            </a:r>
            <a:r>
              <a:rPr lang="es-CO" sz="1200" spc="-35" dirty="0">
                <a:solidFill>
                  <a:srgbClr val="6D6E71"/>
                </a:solidFill>
                <a:latin typeface="+mj-lt"/>
                <a:cs typeface="Arial"/>
              </a:rPr>
              <a:t>Esenttia </a:t>
            </a:r>
            <a:r>
              <a:rPr lang="es-CO" sz="1200" spc="-60" dirty="0">
                <a:solidFill>
                  <a:srgbClr val="6D6E71"/>
                </a:solidFill>
                <a:latin typeface="+mj-lt"/>
                <a:cs typeface="Arial"/>
              </a:rPr>
              <a:t>se </a:t>
            </a:r>
            <a:r>
              <a:rPr lang="es-CO" sz="1200" spc="-65" dirty="0">
                <a:solidFill>
                  <a:srgbClr val="6D6E71"/>
                </a:solidFill>
                <a:latin typeface="+mj-lt"/>
                <a:cs typeface="Arial"/>
              </a:rPr>
              <a:t>basa </a:t>
            </a:r>
            <a:r>
              <a:rPr lang="es-CO" sz="1200" spc="-50" dirty="0">
                <a:solidFill>
                  <a:srgbClr val="6D6E71"/>
                </a:solidFill>
                <a:latin typeface="+mj-lt"/>
                <a:cs typeface="Arial"/>
              </a:rPr>
              <a:t>en </a:t>
            </a:r>
            <a:r>
              <a:rPr lang="es-CO" sz="1200" spc="-35" dirty="0">
                <a:solidFill>
                  <a:srgbClr val="6D6E71"/>
                </a:solidFill>
                <a:latin typeface="+mj-lt"/>
                <a:cs typeface="Arial"/>
              </a:rPr>
              <a:t>la </a:t>
            </a:r>
            <a:r>
              <a:rPr lang="es-CO" sz="1200" spc="-55" dirty="0">
                <a:solidFill>
                  <a:srgbClr val="6D6E71"/>
                </a:solidFill>
                <a:latin typeface="+mj-lt"/>
                <a:cs typeface="Arial"/>
              </a:rPr>
              <a:t>generación </a:t>
            </a:r>
            <a:r>
              <a:rPr lang="es-CO" sz="1200" spc="-60" dirty="0">
                <a:solidFill>
                  <a:srgbClr val="6D6E71"/>
                </a:solidFill>
                <a:latin typeface="+mj-lt"/>
                <a:cs typeface="Arial"/>
              </a:rPr>
              <a:t>de  </a:t>
            </a:r>
            <a:r>
              <a:rPr lang="es-CO" sz="1200" spc="-50" dirty="0">
                <a:solidFill>
                  <a:srgbClr val="6D6E71"/>
                </a:solidFill>
                <a:latin typeface="+mj-lt"/>
                <a:cs typeface="Arial"/>
              </a:rPr>
              <a:t>relaciones</a:t>
            </a:r>
            <a:r>
              <a:rPr lang="es-CO" sz="1200" spc="-130" dirty="0">
                <a:solidFill>
                  <a:srgbClr val="6D6E71"/>
                </a:solidFill>
                <a:latin typeface="+mj-lt"/>
                <a:cs typeface="Arial"/>
              </a:rPr>
              <a:t> </a:t>
            </a:r>
            <a:r>
              <a:rPr lang="es-CO" sz="1200" spc="-35" dirty="0">
                <a:solidFill>
                  <a:srgbClr val="6D6E71"/>
                </a:solidFill>
                <a:latin typeface="+mj-lt"/>
                <a:cs typeface="Arial"/>
              </a:rPr>
              <a:t>constructivas,</a:t>
            </a:r>
            <a:r>
              <a:rPr lang="es-CO" sz="1200" spc="-130" dirty="0">
                <a:solidFill>
                  <a:srgbClr val="6D6E71"/>
                </a:solidFill>
                <a:latin typeface="+mj-lt"/>
                <a:cs typeface="Arial"/>
              </a:rPr>
              <a:t> </a:t>
            </a:r>
            <a:r>
              <a:rPr lang="es-CO" sz="1200" spc="-50" dirty="0">
                <a:solidFill>
                  <a:srgbClr val="6D6E71"/>
                </a:solidFill>
                <a:latin typeface="+mj-lt"/>
                <a:cs typeface="Arial"/>
              </a:rPr>
              <a:t>dinámicas</a:t>
            </a:r>
            <a:r>
              <a:rPr lang="es-CO" sz="1200" spc="-130" dirty="0">
                <a:solidFill>
                  <a:srgbClr val="6D6E71"/>
                </a:solidFill>
                <a:latin typeface="+mj-lt"/>
                <a:cs typeface="Arial"/>
              </a:rPr>
              <a:t> </a:t>
            </a:r>
            <a:r>
              <a:rPr lang="es-CO" sz="1200" spc="-20" dirty="0">
                <a:solidFill>
                  <a:srgbClr val="6D6E71"/>
                </a:solidFill>
                <a:latin typeface="+mj-lt"/>
                <a:cs typeface="Arial"/>
              </a:rPr>
              <a:t>y</a:t>
            </a:r>
            <a:r>
              <a:rPr lang="es-CO" sz="1200" spc="-125" dirty="0">
                <a:solidFill>
                  <a:srgbClr val="6D6E71"/>
                </a:solidFill>
                <a:latin typeface="+mj-lt"/>
                <a:cs typeface="Arial"/>
              </a:rPr>
              <a:t> </a:t>
            </a:r>
            <a:r>
              <a:rPr lang="es-CO" sz="1200" spc="-40" dirty="0">
                <a:solidFill>
                  <a:srgbClr val="6D6E71"/>
                </a:solidFill>
                <a:latin typeface="+mj-lt"/>
                <a:cs typeface="Arial"/>
              </a:rPr>
              <a:t>confiables</a:t>
            </a:r>
            <a:r>
              <a:rPr lang="es-CO" sz="1200" spc="-130" dirty="0">
                <a:solidFill>
                  <a:srgbClr val="6D6E71"/>
                </a:solidFill>
                <a:latin typeface="+mj-lt"/>
                <a:cs typeface="Arial"/>
              </a:rPr>
              <a:t> </a:t>
            </a:r>
            <a:r>
              <a:rPr lang="es-CO" sz="1200" spc="-55" dirty="0">
                <a:solidFill>
                  <a:srgbClr val="6D6E71"/>
                </a:solidFill>
                <a:latin typeface="+mj-lt"/>
                <a:cs typeface="Arial"/>
              </a:rPr>
              <a:t>con</a:t>
            </a:r>
            <a:r>
              <a:rPr lang="es-CO" sz="1200" spc="-130" dirty="0">
                <a:solidFill>
                  <a:srgbClr val="6D6E71"/>
                </a:solidFill>
                <a:latin typeface="+mj-lt"/>
                <a:cs typeface="Arial"/>
              </a:rPr>
              <a:t> </a:t>
            </a:r>
            <a:r>
              <a:rPr lang="es-CO" sz="1200" spc="-55" dirty="0">
                <a:solidFill>
                  <a:srgbClr val="6D6E71"/>
                </a:solidFill>
                <a:latin typeface="+mj-lt"/>
                <a:cs typeface="Arial"/>
              </a:rPr>
              <a:t>sus  </a:t>
            </a:r>
            <a:r>
              <a:rPr lang="es-CO" sz="1200" spc="-30" dirty="0">
                <a:solidFill>
                  <a:srgbClr val="6D6E71"/>
                </a:solidFill>
                <a:latin typeface="+mj-lt"/>
                <a:cs typeface="Arial"/>
              </a:rPr>
              <a:t>contrapartes </a:t>
            </a:r>
            <a:r>
              <a:rPr lang="es-CO" sz="1200" spc="-20" dirty="0">
                <a:solidFill>
                  <a:srgbClr val="6D6E71"/>
                </a:solidFill>
                <a:latin typeface="+mj-lt"/>
                <a:cs typeface="Arial"/>
              </a:rPr>
              <a:t>y </a:t>
            </a:r>
            <a:r>
              <a:rPr lang="es-CO" sz="1200" spc="-45" dirty="0">
                <a:solidFill>
                  <a:srgbClr val="6D6E71"/>
                </a:solidFill>
                <a:latin typeface="+mj-lt"/>
                <a:cs typeface="Arial"/>
              </a:rPr>
              <a:t>grupos </a:t>
            </a:r>
            <a:r>
              <a:rPr lang="es-CO" sz="1200" spc="-55" dirty="0">
                <a:solidFill>
                  <a:srgbClr val="6D6E71"/>
                </a:solidFill>
                <a:latin typeface="+mj-lt"/>
                <a:cs typeface="Arial"/>
              </a:rPr>
              <a:t>de </a:t>
            </a:r>
            <a:r>
              <a:rPr lang="es-CO" sz="1200" spc="-35" dirty="0">
                <a:solidFill>
                  <a:srgbClr val="6D6E71"/>
                </a:solidFill>
                <a:latin typeface="+mj-lt"/>
                <a:cs typeface="Arial"/>
              </a:rPr>
              <a:t>interés. </a:t>
            </a:r>
            <a:r>
              <a:rPr lang="es-CO" sz="1200" spc="-55" dirty="0">
                <a:solidFill>
                  <a:srgbClr val="6D6E71"/>
                </a:solidFill>
                <a:latin typeface="+mj-lt"/>
                <a:cs typeface="Arial"/>
              </a:rPr>
              <a:t>Estas </a:t>
            </a:r>
            <a:r>
              <a:rPr lang="es-CO" sz="1200" spc="-50" dirty="0">
                <a:solidFill>
                  <a:srgbClr val="6D6E71"/>
                </a:solidFill>
                <a:latin typeface="+mj-lt"/>
                <a:cs typeface="Arial"/>
              </a:rPr>
              <a:t>relaciones  </a:t>
            </a:r>
            <a:r>
              <a:rPr lang="es-CO" sz="1200" spc="-60" dirty="0">
                <a:solidFill>
                  <a:srgbClr val="6D6E71"/>
                </a:solidFill>
                <a:latin typeface="+mj-lt"/>
                <a:cs typeface="Arial"/>
              </a:rPr>
              <a:t>crecen </a:t>
            </a:r>
            <a:r>
              <a:rPr lang="es-CO" sz="1200" spc="-20" dirty="0">
                <a:solidFill>
                  <a:srgbClr val="6D6E71"/>
                </a:solidFill>
                <a:latin typeface="+mj-lt"/>
                <a:cs typeface="Arial"/>
              </a:rPr>
              <a:t>y </a:t>
            </a:r>
            <a:r>
              <a:rPr lang="es-CO" sz="1200" spc="-45" dirty="0">
                <a:solidFill>
                  <a:srgbClr val="6D6E71"/>
                </a:solidFill>
                <a:latin typeface="+mj-lt"/>
                <a:cs typeface="Arial"/>
              </a:rPr>
              <a:t>prosperan </a:t>
            </a:r>
            <a:r>
              <a:rPr lang="es-CO" sz="1200" spc="-65" dirty="0">
                <a:solidFill>
                  <a:srgbClr val="6D6E71"/>
                </a:solidFill>
                <a:latin typeface="+mj-lt"/>
                <a:cs typeface="Arial"/>
              </a:rPr>
              <a:t>a </a:t>
            </a:r>
            <a:r>
              <a:rPr lang="es-CO" sz="1200" spc="-30" dirty="0">
                <a:solidFill>
                  <a:srgbClr val="6D6E71"/>
                </a:solidFill>
                <a:latin typeface="+mj-lt"/>
                <a:cs typeface="Arial"/>
              </a:rPr>
              <a:t>través </a:t>
            </a:r>
            <a:r>
              <a:rPr lang="es-CO" sz="1200" spc="-40" dirty="0">
                <a:solidFill>
                  <a:srgbClr val="6D6E71"/>
                </a:solidFill>
                <a:latin typeface="+mj-lt"/>
                <a:cs typeface="Arial"/>
              </a:rPr>
              <a:t>del </a:t>
            </a:r>
            <a:r>
              <a:rPr lang="es-CO" sz="1200" spc="-55" dirty="0">
                <a:solidFill>
                  <a:srgbClr val="6D6E71"/>
                </a:solidFill>
                <a:latin typeface="+mj-lt"/>
                <a:cs typeface="Arial"/>
              </a:rPr>
              <a:t>cuidado </a:t>
            </a:r>
            <a:r>
              <a:rPr lang="es-CO" sz="1200" spc="-25" dirty="0">
                <a:solidFill>
                  <a:srgbClr val="6D6E71"/>
                </a:solidFill>
                <a:latin typeface="+mj-lt"/>
                <a:cs typeface="Arial"/>
              </a:rPr>
              <a:t>mutuo, </a:t>
            </a:r>
            <a:r>
              <a:rPr lang="es-CO" sz="1200" spc="-45" dirty="0">
                <a:solidFill>
                  <a:srgbClr val="6D6E71"/>
                </a:solidFill>
                <a:latin typeface="+mj-lt"/>
                <a:cs typeface="Arial"/>
              </a:rPr>
              <a:t>la  comprensión </a:t>
            </a:r>
            <a:r>
              <a:rPr lang="es-CO" sz="1200" spc="-20" dirty="0">
                <a:solidFill>
                  <a:srgbClr val="6D6E71"/>
                </a:solidFill>
                <a:latin typeface="+mj-lt"/>
                <a:cs typeface="Arial"/>
              </a:rPr>
              <a:t>y </a:t>
            </a:r>
            <a:r>
              <a:rPr lang="es-CO" sz="1200" spc="-35" dirty="0">
                <a:solidFill>
                  <a:srgbClr val="6D6E71"/>
                </a:solidFill>
                <a:latin typeface="+mj-lt"/>
                <a:cs typeface="Arial"/>
              </a:rPr>
              <a:t>el</a:t>
            </a:r>
            <a:r>
              <a:rPr lang="es-CO" sz="1200" spc="-210" dirty="0">
                <a:solidFill>
                  <a:srgbClr val="6D6E71"/>
                </a:solidFill>
                <a:latin typeface="+mj-lt"/>
                <a:cs typeface="Arial"/>
              </a:rPr>
              <a:t> </a:t>
            </a:r>
            <a:r>
              <a:rPr lang="es-CO" sz="1200" spc="-40" dirty="0">
                <a:solidFill>
                  <a:srgbClr val="6D6E71"/>
                </a:solidFill>
                <a:latin typeface="+mj-lt"/>
                <a:cs typeface="Arial"/>
              </a:rPr>
              <a:t>respeto.</a:t>
            </a:r>
            <a:endParaRPr lang="es-CO" sz="1200" dirty="0">
              <a:latin typeface="+mj-lt"/>
              <a:cs typeface="Arial"/>
            </a:endParaRPr>
          </a:p>
          <a:p>
            <a:pPr marL="12700" marR="5080" algn="just">
              <a:lnSpc>
                <a:spcPct val="101400"/>
              </a:lnSpc>
              <a:spcBef>
                <a:spcPts val="1300"/>
              </a:spcBef>
            </a:pPr>
            <a:r>
              <a:rPr lang="es-CO" sz="1200" spc="-40" dirty="0">
                <a:solidFill>
                  <a:srgbClr val="6D6E71"/>
                </a:solidFill>
                <a:latin typeface="+mj-lt"/>
                <a:cs typeface="Arial"/>
              </a:rPr>
              <a:t>Igualmente, </a:t>
            </a:r>
            <a:r>
              <a:rPr lang="es-CO" sz="1200" spc="-35" dirty="0">
                <a:solidFill>
                  <a:srgbClr val="6D6E71"/>
                </a:solidFill>
                <a:latin typeface="+mj-lt"/>
                <a:cs typeface="Arial"/>
              </a:rPr>
              <a:t>Esenttia </a:t>
            </a:r>
            <a:r>
              <a:rPr lang="es-CO" sz="1200" spc="-45" dirty="0">
                <a:solidFill>
                  <a:srgbClr val="6D6E71"/>
                </a:solidFill>
                <a:latin typeface="+mj-lt"/>
                <a:cs typeface="Arial"/>
              </a:rPr>
              <a:t>realiza </a:t>
            </a:r>
            <a:r>
              <a:rPr lang="es-CO" sz="1200" spc="-60" dirty="0">
                <a:solidFill>
                  <a:srgbClr val="6D6E71"/>
                </a:solidFill>
                <a:latin typeface="+mj-lt"/>
                <a:cs typeface="Arial"/>
              </a:rPr>
              <a:t>acciones </a:t>
            </a:r>
            <a:r>
              <a:rPr lang="es-CO" sz="1200" spc="-55" dirty="0">
                <a:solidFill>
                  <a:srgbClr val="6D6E71"/>
                </a:solidFill>
                <a:latin typeface="+mj-lt"/>
                <a:cs typeface="Arial"/>
              </a:rPr>
              <a:t>de </a:t>
            </a:r>
            <a:r>
              <a:rPr lang="es-CO" sz="1200" spc="-30" dirty="0">
                <a:solidFill>
                  <a:srgbClr val="6D6E71"/>
                </a:solidFill>
                <a:latin typeface="+mj-lt"/>
                <a:cs typeface="Arial"/>
              </a:rPr>
              <a:t>entendimiento  </a:t>
            </a:r>
            <a:r>
              <a:rPr lang="es-CO" sz="1200" spc="-20" dirty="0">
                <a:solidFill>
                  <a:srgbClr val="6D6E71"/>
                </a:solidFill>
                <a:latin typeface="+mj-lt"/>
                <a:cs typeface="Arial"/>
              </a:rPr>
              <a:t>y </a:t>
            </a:r>
            <a:r>
              <a:rPr lang="es-CO" sz="1200" spc="-50" dirty="0">
                <a:solidFill>
                  <a:srgbClr val="6D6E71"/>
                </a:solidFill>
                <a:latin typeface="+mj-lt"/>
                <a:cs typeface="Arial"/>
              </a:rPr>
              <a:t>apoyo </a:t>
            </a:r>
            <a:r>
              <a:rPr lang="es-CO" sz="1200" spc="-35" dirty="0">
                <a:solidFill>
                  <a:srgbClr val="6D6E71"/>
                </a:solidFill>
                <a:latin typeface="+mj-lt"/>
                <a:cs typeface="Arial"/>
              </a:rPr>
              <a:t>al desarrollo </a:t>
            </a:r>
            <a:r>
              <a:rPr lang="es-CO" sz="1200" spc="-55" dirty="0">
                <a:solidFill>
                  <a:srgbClr val="6D6E71"/>
                </a:solidFill>
                <a:latin typeface="+mj-lt"/>
                <a:cs typeface="Arial"/>
              </a:rPr>
              <a:t>de </a:t>
            </a:r>
            <a:r>
              <a:rPr lang="es-CO" sz="1200" spc="-45" dirty="0">
                <a:solidFill>
                  <a:srgbClr val="6D6E71"/>
                </a:solidFill>
                <a:latin typeface="+mj-lt"/>
                <a:cs typeface="Arial"/>
              </a:rPr>
              <a:t>las </a:t>
            </a:r>
            <a:r>
              <a:rPr lang="es-CO" sz="1200" spc="-50" dirty="0">
                <a:solidFill>
                  <a:srgbClr val="6D6E71"/>
                </a:solidFill>
                <a:latin typeface="+mj-lt"/>
                <a:cs typeface="Arial"/>
              </a:rPr>
              <a:t>comunidades </a:t>
            </a:r>
            <a:r>
              <a:rPr lang="es-CO" sz="1200" spc="-55" dirty="0">
                <a:solidFill>
                  <a:srgbClr val="6D6E71"/>
                </a:solidFill>
                <a:latin typeface="+mj-lt"/>
                <a:cs typeface="Arial"/>
              </a:rPr>
              <a:t>que </a:t>
            </a:r>
            <a:r>
              <a:rPr lang="es-CO" sz="1200" spc="-50" dirty="0">
                <a:solidFill>
                  <a:srgbClr val="6D6E71"/>
                </a:solidFill>
                <a:latin typeface="+mj-lt"/>
                <a:cs typeface="Arial"/>
              </a:rPr>
              <a:t>son  </a:t>
            </a:r>
            <a:r>
              <a:rPr lang="es-CO" sz="1200" spc="-55" dirty="0">
                <a:solidFill>
                  <a:srgbClr val="6D6E71"/>
                </a:solidFill>
                <a:latin typeface="+mj-lt"/>
                <a:cs typeface="Arial"/>
              </a:rPr>
              <a:t>consideradas </a:t>
            </a:r>
            <a:r>
              <a:rPr lang="es-CO" sz="1200" spc="-50" dirty="0">
                <a:solidFill>
                  <a:srgbClr val="6D6E71"/>
                </a:solidFill>
                <a:latin typeface="+mj-lt"/>
                <a:cs typeface="Arial"/>
              </a:rPr>
              <a:t>aliadas </a:t>
            </a:r>
            <a:r>
              <a:rPr lang="es-CO" sz="1200" spc="-55" dirty="0">
                <a:solidFill>
                  <a:srgbClr val="6D6E71"/>
                </a:solidFill>
                <a:latin typeface="+mj-lt"/>
                <a:cs typeface="Arial"/>
              </a:rPr>
              <a:t>de </a:t>
            </a:r>
            <a:r>
              <a:rPr lang="es-CO" sz="1200" spc="-35" dirty="0">
                <a:solidFill>
                  <a:srgbClr val="6D6E71"/>
                </a:solidFill>
                <a:latin typeface="+mj-lt"/>
                <a:cs typeface="Arial"/>
              </a:rPr>
              <a:t>la gestión </a:t>
            </a:r>
            <a:r>
              <a:rPr lang="es-CO" sz="1200" spc="-20" dirty="0">
                <a:solidFill>
                  <a:srgbClr val="6D6E71"/>
                </a:solidFill>
                <a:latin typeface="+mj-lt"/>
                <a:cs typeface="Arial"/>
              </a:rPr>
              <a:t>y </a:t>
            </a:r>
            <a:r>
              <a:rPr lang="es-CO" sz="1200" spc="-60" dirty="0">
                <a:solidFill>
                  <a:srgbClr val="6D6E71"/>
                </a:solidFill>
                <a:latin typeface="+mj-lt"/>
                <a:cs typeface="Arial"/>
              </a:rPr>
              <a:t>reconoce </a:t>
            </a:r>
            <a:r>
              <a:rPr lang="es-CO" sz="1200" spc="-40" dirty="0">
                <a:solidFill>
                  <a:srgbClr val="6D6E71"/>
                </a:solidFill>
                <a:latin typeface="+mj-lt"/>
                <a:cs typeface="Arial"/>
              </a:rPr>
              <a:t>los  </a:t>
            </a:r>
            <a:r>
              <a:rPr lang="es-CO" sz="1200" spc="-55" dirty="0">
                <a:solidFill>
                  <a:srgbClr val="6D6E71"/>
                </a:solidFill>
                <a:latin typeface="+mj-lt"/>
                <a:cs typeface="Arial"/>
              </a:rPr>
              <a:t>derechos</a:t>
            </a:r>
            <a:r>
              <a:rPr lang="es-CO" sz="1200" spc="-90" dirty="0">
                <a:solidFill>
                  <a:srgbClr val="6D6E71"/>
                </a:solidFill>
                <a:latin typeface="+mj-lt"/>
                <a:cs typeface="Arial"/>
              </a:rPr>
              <a:t> </a:t>
            </a:r>
            <a:r>
              <a:rPr lang="es-CO" sz="1200" spc="-45" dirty="0">
                <a:solidFill>
                  <a:srgbClr val="6D6E71"/>
                </a:solidFill>
                <a:latin typeface="+mj-lt"/>
                <a:cs typeface="Arial"/>
              </a:rPr>
              <a:t>humanos</a:t>
            </a:r>
            <a:r>
              <a:rPr lang="es-CO" sz="1200" spc="-90" dirty="0">
                <a:solidFill>
                  <a:srgbClr val="6D6E71"/>
                </a:solidFill>
                <a:latin typeface="+mj-lt"/>
                <a:cs typeface="Arial"/>
              </a:rPr>
              <a:t> </a:t>
            </a:r>
            <a:r>
              <a:rPr lang="es-CO" sz="1200" spc="-55" dirty="0">
                <a:solidFill>
                  <a:srgbClr val="6D6E71"/>
                </a:solidFill>
                <a:latin typeface="+mj-lt"/>
                <a:cs typeface="Arial"/>
              </a:rPr>
              <a:t>de</a:t>
            </a:r>
            <a:r>
              <a:rPr lang="es-CO" sz="1200" spc="-90" dirty="0">
                <a:solidFill>
                  <a:srgbClr val="6D6E71"/>
                </a:solidFill>
                <a:latin typeface="+mj-lt"/>
                <a:cs typeface="Arial"/>
              </a:rPr>
              <a:t> </a:t>
            </a:r>
            <a:r>
              <a:rPr lang="es-CO" sz="1200" spc="-50" dirty="0">
                <a:solidFill>
                  <a:srgbClr val="6D6E71"/>
                </a:solidFill>
                <a:latin typeface="+mj-lt"/>
                <a:cs typeface="Arial"/>
              </a:rPr>
              <a:t>sus</a:t>
            </a:r>
            <a:r>
              <a:rPr lang="es-CO" sz="1200" spc="-90" dirty="0">
                <a:solidFill>
                  <a:srgbClr val="6D6E71"/>
                </a:solidFill>
                <a:latin typeface="+mj-lt"/>
                <a:cs typeface="Arial"/>
              </a:rPr>
              <a:t> </a:t>
            </a:r>
            <a:r>
              <a:rPr lang="es-CO" sz="1200" spc="-45" dirty="0">
                <a:solidFill>
                  <a:srgbClr val="6D6E71"/>
                </a:solidFill>
                <a:latin typeface="+mj-lt"/>
                <a:cs typeface="Arial"/>
              </a:rPr>
              <a:t>grupos</a:t>
            </a:r>
            <a:r>
              <a:rPr lang="es-CO" sz="1200" spc="-90" dirty="0">
                <a:solidFill>
                  <a:srgbClr val="6D6E71"/>
                </a:solidFill>
                <a:latin typeface="+mj-lt"/>
                <a:cs typeface="Arial"/>
              </a:rPr>
              <a:t> </a:t>
            </a:r>
            <a:r>
              <a:rPr lang="es-CO" sz="1200" spc="-55" dirty="0">
                <a:solidFill>
                  <a:srgbClr val="6D6E71"/>
                </a:solidFill>
                <a:latin typeface="+mj-lt"/>
                <a:cs typeface="Arial"/>
              </a:rPr>
              <a:t>de</a:t>
            </a:r>
            <a:r>
              <a:rPr lang="es-CO" sz="1200" spc="-90" dirty="0">
                <a:solidFill>
                  <a:srgbClr val="6D6E71"/>
                </a:solidFill>
                <a:latin typeface="+mj-lt"/>
                <a:cs typeface="Arial"/>
              </a:rPr>
              <a:t> </a:t>
            </a:r>
            <a:r>
              <a:rPr lang="es-CO" sz="1200" spc="-35" dirty="0">
                <a:solidFill>
                  <a:srgbClr val="6D6E71"/>
                </a:solidFill>
                <a:latin typeface="+mj-lt"/>
                <a:cs typeface="Arial"/>
              </a:rPr>
              <a:t>interés.</a:t>
            </a:r>
            <a:endParaRPr lang="es-CO" sz="1200" dirty="0">
              <a:latin typeface="+mj-lt"/>
              <a:cs typeface="Arial"/>
            </a:endParaRPr>
          </a:p>
          <a:p>
            <a:pPr marL="12700" marR="5080" algn="just">
              <a:lnSpc>
                <a:spcPct val="101400"/>
              </a:lnSpc>
              <a:spcBef>
                <a:spcPts val="1300"/>
              </a:spcBef>
            </a:pPr>
            <a:r>
              <a:rPr lang="es-CO" sz="1200" spc="-85" dirty="0">
                <a:solidFill>
                  <a:srgbClr val="6D6E71"/>
                </a:solidFill>
                <a:latin typeface="+mj-lt"/>
                <a:cs typeface="Arial"/>
              </a:rPr>
              <a:t>En </a:t>
            </a:r>
            <a:r>
              <a:rPr lang="es-CO" sz="1200" spc="-35" dirty="0">
                <a:solidFill>
                  <a:srgbClr val="6D6E71"/>
                </a:solidFill>
                <a:latin typeface="+mj-lt"/>
                <a:cs typeface="Arial"/>
              </a:rPr>
              <a:t>particular, los </a:t>
            </a:r>
            <a:r>
              <a:rPr lang="es-CO" sz="1200" spc="-40" dirty="0">
                <a:solidFill>
                  <a:srgbClr val="6D6E71"/>
                </a:solidFill>
                <a:latin typeface="+mj-lt"/>
                <a:cs typeface="Arial"/>
              </a:rPr>
              <a:t>principios </a:t>
            </a:r>
            <a:r>
              <a:rPr lang="es-CO" sz="1200" spc="-55" dirty="0">
                <a:solidFill>
                  <a:srgbClr val="6D6E71"/>
                </a:solidFill>
                <a:latin typeface="+mj-lt"/>
                <a:cs typeface="Arial"/>
              </a:rPr>
              <a:t>de </a:t>
            </a:r>
            <a:r>
              <a:rPr lang="es-CO" sz="1200" spc="-35" dirty="0">
                <a:solidFill>
                  <a:srgbClr val="6D6E71"/>
                </a:solidFill>
                <a:latin typeface="+mj-lt"/>
                <a:cs typeface="Arial"/>
              </a:rPr>
              <a:t>respeto </a:t>
            </a:r>
            <a:r>
              <a:rPr lang="es-CO" sz="1200" spc="-20" dirty="0">
                <a:solidFill>
                  <a:srgbClr val="6D6E71"/>
                </a:solidFill>
                <a:latin typeface="+mj-lt"/>
                <a:cs typeface="Arial"/>
              </a:rPr>
              <a:t>y </a:t>
            </a:r>
            <a:r>
              <a:rPr lang="es-CO" sz="1200" spc="-40" dirty="0">
                <a:solidFill>
                  <a:srgbClr val="6D6E71"/>
                </a:solidFill>
                <a:latin typeface="+mj-lt"/>
                <a:cs typeface="Arial"/>
              </a:rPr>
              <a:t>compromiso  </a:t>
            </a:r>
            <a:r>
              <a:rPr lang="es-CO" sz="1200" spc="-55" dirty="0">
                <a:solidFill>
                  <a:srgbClr val="6D6E71"/>
                </a:solidFill>
                <a:latin typeface="+mj-lt"/>
                <a:cs typeface="Arial"/>
              </a:rPr>
              <a:t>con</a:t>
            </a:r>
            <a:r>
              <a:rPr lang="es-CO" sz="1200" spc="-110" dirty="0">
                <a:solidFill>
                  <a:srgbClr val="6D6E71"/>
                </a:solidFill>
                <a:latin typeface="+mj-lt"/>
                <a:cs typeface="Arial"/>
              </a:rPr>
              <a:t> </a:t>
            </a:r>
            <a:r>
              <a:rPr lang="es-CO" sz="1200" spc="-35" dirty="0">
                <a:solidFill>
                  <a:srgbClr val="6D6E71"/>
                </a:solidFill>
                <a:latin typeface="+mj-lt"/>
                <a:cs typeface="Arial"/>
              </a:rPr>
              <a:t>la</a:t>
            </a:r>
            <a:r>
              <a:rPr lang="es-CO" sz="1200" spc="-105" dirty="0">
                <a:solidFill>
                  <a:srgbClr val="6D6E71"/>
                </a:solidFill>
                <a:latin typeface="+mj-lt"/>
                <a:cs typeface="Arial"/>
              </a:rPr>
              <a:t> </a:t>
            </a:r>
            <a:r>
              <a:rPr lang="es-CO" sz="1200" spc="-45" dirty="0">
                <a:solidFill>
                  <a:srgbClr val="6D6E71"/>
                </a:solidFill>
                <a:latin typeface="+mj-lt"/>
                <a:cs typeface="Arial"/>
              </a:rPr>
              <a:t>vida</a:t>
            </a:r>
            <a:r>
              <a:rPr lang="es-CO" sz="1200" spc="-110" dirty="0">
                <a:solidFill>
                  <a:srgbClr val="6D6E71"/>
                </a:solidFill>
                <a:latin typeface="+mj-lt"/>
                <a:cs typeface="Arial"/>
              </a:rPr>
              <a:t> </a:t>
            </a:r>
            <a:r>
              <a:rPr lang="es-CO" sz="1200" spc="-45" dirty="0">
                <a:solidFill>
                  <a:srgbClr val="6D6E71"/>
                </a:solidFill>
                <a:latin typeface="+mj-lt"/>
                <a:cs typeface="Arial"/>
              </a:rPr>
              <a:t>obligan</a:t>
            </a:r>
            <a:r>
              <a:rPr lang="es-CO" sz="1200" spc="-105" dirty="0">
                <a:solidFill>
                  <a:srgbClr val="6D6E71"/>
                </a:solidFill>
                <a:latin typeface="+mj-lt"/>
                <a:cs typeface="Arial"/>
              </a:rPr>
              <a:t> </a:t>
            </a:r>
            <a:r>
              <a:rPr lang="es-CO" sz="1200" spc="-65" dirty="0">
                <a:solidFill>
                  <a:srgbClr val="6D6E71"/>
                </a:solidFill>
                <a:latin typeface="+mj-lt"/>
                <a:cs typeface="Arial"/>
              </a:rPr>
              <a:t>a</a:t>
            </a:r>
            <a:r>
              <a:rPr lang="es-CO" sz="1200" spc="-110" dirty="0">
                <a:solidFill>
                  <a:srgbClr val="6D6E71"/>
                </a:solidFill>
                <a:latin typeface="+mj-lt"/>
                <a:cs typeface="Arial"/>
              </a:rPr>
              <a:t> </a:t>
            </a:r>
            <a:r>
              <a:rPr lang="es-CO" sz="1200" spc="-35" dirty="0">
                <a:solidFill>
                  <a:srgbClr val="6D6E71"/>
                </a:solidFill>
                <a:latin typeface="+mj-lt"/>
                <a:cs typeface="Arial"/>
              </a:rPr>
              <a:t>la</a:t>
            </a:r>
            <a:r>
              <a:rPr lang="es-CO" sz="1200" spc="-105" dirty="0">
                <a:solidFill>
                  <a:srgbClr val="6D6E71"/>
                </a:solidFill>
                <a:latin typeface="+mj-lt"/>
                <a:cs typeface="Arial"/>
              </a:rPr>
              <a:t> </a:t>
            </a:r>
            <a:r>
              <a:rPr lang="es-CO" sz="1200" spc="-60" dirty="0">
                <a:solidFill>
                  <a:srgbClr val="6D6E71"/>
                </a:solidFill>
                <a:latin typeface="+mj-lt"/>
                <a:cs typeface="Arial"/>
              </a:rPr>
              <a:t>compañía</a:t>
            </a:r>
            <a:r>
              <a:rPr lang="es-CO" sz="1200" spc="-110" dirty="0">
                <a:solidFill>
                  <a:srgbClr val="6D6E71"/>
                </a:solidFill>
                <a:latin typeface="+mj-lt"/>
                <a:cs typeface="Arial"/>
              </a:rPr>
              <a:t> </a:t>
            </a:r>
            <a:r>
              <a:rPr lang="es-CO" sz="1200" spc="-65" dirty="0">
                <a:solidFill>
                  <a:srgbClr val="6D6E71"/>
                </a:solidFill>
                <a:latin typeface="+mj-lt"/>
                <a:cs typeface="Arial"/>
              </a:rPr>
              <a:t>a</a:t>
            </a:r>
            <a:r>
              <a:rPr lang="es-CO" sz="1200" spc="-105" dirty="0">
                <a:solidFill>
                  <a:srgbClr val="6D6E71"/>
                </a:solidFill>
                <a:latin typeface="+mj-lt"/>
                <a:cs typeface="Arial"/>
              </a:rPr>
              <a:t> </a:t>
            </a:r>
            <a:r>
              <a:rPr lang="es-CO" sz="1200" spc="-35" dirty="0">
                <a:solidFill>
                  <a:srgbClr val="6D6E71"/>
                </a:solidFill>
                <a:latin typeface="+mj-lt"/>
                <a:cs typeface="Arial"/>
              </a:rPr>
              <a:t>garantizar</a:t>
            </a:r>
            <a:r>
              <a:rPr lang="es-CO" sz="1200" spc="-110" dirty="0">
                <a:solidFill>
                  <a:srgbClr val="6D6E71"/>
                </a:solidFill>
                <a:latin typeface="+mj-lt"/>
                <a:cs typeface="Arial"/>
              </a:rPr>
              <a:t> </a:t>
            </a:r>
            <a:r>
              <a:rPr lang="es-CO" sz="1200" spc="-35" dirty="0">
                <a:solidFill>
                  <a:srgbClr val="6D6E71"/>
                </a:solidFill>
                <a:latin typeface="+mj-lt"/>
                <a:cs typeface="Arial"/>
              </a:rPr>
              <a:t>la</a:t>
            </a:r>
            <a:r>
              <a:rPr lang="es-CO" sz="1200" spc="-105" dirty="0">
                <a:solidFill>
                  <a:srgbClr val="6D6E71"/>
                </a:solidFill>
                <a:latin typeface="+mj-lt"/>
                <a:cs typeface="Arial"/>
              </a:rPr>
              <a:t> </a:t>
            </a:r>
            <a:r>
              <a:rPr lang="es-CO" sz="1200" spc="-50" dirty="0">
                <a:solidFill>
                  <a:srgbClr val="6D6E71"/>
                </a:solidFill>
                <a:latin typeface="+mj-lt"/>
                <a:cs typeface="Arial"/>
              </a:rPr>
              <a:t>defensa  </a:t>
            </a:r>
            <a:r>
              <a:rPr lang="es-CO" sz="1200" spc="-20" dirty="0">
                <a:solidFill>
                  <a:srgbClr val="6D6E71"/>
                </a:solidFill>
                <a:latin typeface="+mj-lt"/>
                <a:cs typeface="Arial"/>
              </a:rPr>
              <a:t>y </a:t>
            </a:r>
            <a:r>
              <a:rPr lang="es-CO" sz="1200" spc="-40" dirty="0">
                <a:solidFill>
                  <a:srgbClr val="6D6E71"/>
                </a:solidFill>
                <a:latin typeface="+mj-lt"/>
                <a:cs typeface="Arial"/>
              </a:rPr>
              <a:t>promoción </a:t>
            </a:r>
            <a:r>
              <a:rPr lang="es-CO" sz="1200" spc="-55" dirty="0">
                <a:solidFill>
                  <a:srgbClr val="6D6E71"/>
                </a:solidFill>
                <a:latin typeface="+mj-lt"/>
                <a:cs typeface="Arial"/>
              </a:rPr>
              <a:t>de </a:t>
            </a:r>
            <a:r>
              <a:rPr lang="es-CO" sz="1200" spc="-35" dirty="0">
                <a:solidFill>
                  <a:srgbClr val="6D6E71"/>
                </a:solidFill>
                <a:latin typeface="+mj-lt"/>
                <a:cs typeface="Arial"/>
              </a:rPr>
              <a:t>los </a:t>
            </a:r>
            <a:r>
              <a:rPr lang="es-CO" sz="1200" spc="-55" dirty="0">
                <a:solidFill>
                  <a:srgbClr val="6D6E71"/>
                </a:solidFill>
                <a:latin typeface="+mj-lt"/>
                <a:cs typeface="Arial"/>
              </a:rPr>
              <a:t>derechos </a:t>
            </a:r>
            <a:r>
              <a:rPr lang="es-CO" sz="1200" spc="-50" dirty="0">
                <a:solidFill>
                  <a:srgbClr val="6D6E71"/>
                </a:solidFill>
                <a:latin typeface="+mj-lt"/>
                <a:cs typeface="Arial"/>
              </a:rPr>
              <a:t>humanos, </a:t>
            </a:r>
            <a:r>
              <a:rPr lang="es-CO" sz="1200" spc="-65" dirty="0">
                <a:solidFill>
                  <a:srgbClr val="6D6E71"/>
                </a:solidFill>
                <a:latin typeface="+mj-lt"/>
                <a:cs typeface="Arial"/>
              </a:rPr>
              <a:t>a </a:t>
            </a:r>
            <a:r>
              <a:rPr lang="es-CO" sz="1200" spc="-35" dirty="0">
                <a:solidFill>
                  <a:srgbClr val="6D6E71"/>
                </a:solidFill>
                <a:latin typeface="+mj-lt"/>
                <a:cs typeface="Arial"/>
              </a:rPr>
              <a:t>prevenir </a:t>
            </a:r>
            <a:r>
              <a:rPr lang="es-CO" sz="1200" spc="-45" dirty="0">
                <a:solidFill>
                  <a:srgbClr val="6D6E71"/>
                </a:solidFill>
                <a:latin typeface="+mj-lt"/>
                <a:cs typeface="Arial"/>
              </a:rPr>
              <a:t>la  </a:t>
            </a:r>
            <a:r>
              <a:rPr lang="es-CO" sz="1200" spc="-40" dirty="0">
                <a:solidFill>
                  <a:srgbClr val="6D6E71"/>
                </a:solidFill>
                <a:latin typeface="+mj-lt"/>
                <a:cs typeface="Arial"/>
              </a:rPr>
              <a:t>discriminación </a:t>
            </a:r>
            <a:r>
              <a:rPr lang="es-CO" sz="1200" spc="-20" dirty="0">
                <a:solidFill>
                  <a:srgbClr val="6D6E71"/>
                </a:solidFill>
                <a:latin typeface="+mj-lt"/>
                <a:cs typeface="Arial"/>
              </a:rPr>
              <a:t>y </a:t>
            </a:r>
            <a:r>
              <a:rPr lang="es-CO" sz="1200" spc="-65" dirty="0">
                <a:solidFill>
                  <a:srgbClr val="6D6E71"/>
                </a:solidFill>
                <a:latin typeface="+mj-lt"/>
                <a:cs typeface="Arial"/>
              </a:rPr>
              <a:t>a </a:t>
            </a:r>
            <a:r>
              <a:rPr lang="es-CO" sz="1200" spc="-30" dirty="0">
                <a:solidFill>
                  <a:srgbClr val="6D6E71"/>
                </a:solidFill>
                <a:latin typeface="+mj-lt"/>
                <a:cs typeface="Arial"/>
              </a:rPr>
              <a:t>cumplir </a:t>
            </a:r>
            <a:r>
              <a:rPr lang="es-CO" sz="1200" spc="-55" dirty="0">
                <a:solidFill>
                  <a:srgbClr val="6D6E71"/>
                </a:solidFill>
                <a:latin typeface="+mj-lt"/>
                <a:cs typeface="Arial"/>
              </a:rPr>
              <a:t>con </a:t>
            </a:r>
            <a:r>
              <a:rPr lang="es-CO" sz="1200" spc="-45" dirty="0">
                <a:solidFill>
                  <a:srgbClr val="6D6E71"/>
                </a:solidFill>
                <a:latin typeface="+mj-lt"/>
                <a:cs typeface="Arial"/>
              </a:rPr>
              <a:t>las </a:t>
            </a:r>
            <a:r>
              <a:rPr lang="es-CO" sz="1200" spc="-40" dirty="0">
                <a:solidFill>
                  <a:srgbClr val="6D6E71"/>
                </a:solidFill>
                <a:latin typeface="+mj-lt"/>
                <a:cs typeface="Arial"/>
              </a:rPr>
              <a:t>normas </a:t>
            </a:r>
            <a:r>
              <a:rPr lang="es-CO" sz="1200" spc="-55" dirty="0">
                <a:solidFill>
                  <a:srgbClr val="6D6E71"/>
                </a:solidFill>
                <a:latin typeface="+mj-lt"/>
                <a:cs typeface="Arial"/>
              </a:rPr>
              <a:t>de </a:t>
            </a:r>
            <a:r>
              <a:rPr lang="es-CO" sz="1200" spc="-114" dirty="0">
                <a:solidFill>
                  <a:srgbClr val="6D6E71"/>
                </a:solidFill>
                <a:latin typeface="+mj-lt"/>
                <a:cs typeface="Arial"/>
              </a:rPr>
              <a:t>HSE.  </a:t>
            </a:r>
            <a:r>
              <a:rPr lang="es-CO" sz="1200" spc="-65" dirty="0">
                <a:solidFill>
                  <a:srgbClr val="6D6E71"/>
                </a:solidFill>
                <a:latin typeface="+mj-lt"/>
                <a:cs typeface="Arial"/>
              </a:rPr>
              <a:t>Además, </a:t>
            </a:r>
            <a:r>
              <a:rPr lang="es-CO" sz="1200" spc="-30" dirty="0">
                <a:solidFill>
                  <a:srgbClr val="6D6E71"/>
                </a:solidFill>
                <a:latin typeface="+mj-lt"/>
                <a:cs typeface="Arial"/>
              </a:rPr>
              <a:t>este </a:t>
            </a:r>
            <a:r>
              <a:rPr lang="es-CO" sz="1200" spc="-75" dirty="0">
                <a:solidFill>
                  <a:srgbClr val="6D6E71"/>
                </a:solidFill>
                <a:latin typeface="+mj-lt"/>
                <a:cs typeface="Arial"/>
              </a:rPr>
              <a:t>Código </a:t>
            </a:r>
            <a:r>
              <a:rPr lang="es-CO" sz="1200" spc="-60" dirty="0">
                <a:solidFill>
                  <a:srgbClr val="6D6E71"/>
                </a:solidFill>
                <a:latin typeface="+mj-lt"/>
                <a:cs typeface="Arial"/>
              </a:rPr>
              <a:t>exige </a:t>
            </a:r>
            <a:r>
              <a:rPr lang="es-CO" sz="1200" spc="-35" dirty="0">
                <a:solidFill>
                  <a:srgbClr val="6D6E71"/>
                </a:solidFill>
                <a:latin typeface="+mj-lt"/>
                <a:cs typeface="Arial"/>
              </a:rPr>
              <a:t>el </a:t>
            </a:r>
            <a:r>
              <a:rPr lang="es-CO" sz="1200" spc="-30" dirty="0">
                <a:solidFill>
                  <a:srgbClr val="6D6E71"/>
                </a:solidFill>
                <a:latin typeface="+mj-lt"/>
                <a:cs typeface="Arial"/>
              </a:rPr>
              <a:t>cumplimiento </a:t>
            </a:r>
            <a:r>
              <a:rPr lang="es-CO" sz="1200" spc="-55" dirty="0">
                <a:solidFill>
                  <a:srgbClr val="6D6E71"/>
                </a:solidFill>
                <a:latin typeface="+mj-lt"/>
                <a:cs typeface="Arial"/>
              </a:rPr>
              <a:t>de </a:t>
            </a:r>
            <a:r>
              <a:rPr lang="es-CO" sz="1200" spc="-35" dirty="0">
                <a:solidFill>
                  <a:srgbClr val="6D6E71"/>
                </a:solidFill>
                <a:latin typeface="+mj-lt"/>
                <a:cs typeface="Arial"/>
              </a:rPr>
              <a:t>la </a:t>
            </a:r>
            <a:r>
              <a:rPr lang="es-CO" sz="1200" spc="-45" dirty="0">
                <a:solidFill>
                  <a:srgbClr val="6D6E71"/>
                </a:solidFill>
                <a:latin typeface="+mj-lt"/>
                <a:cs typeface="Arial"/>
              </a:rPr>
              <a:t>ley, </a:t>
            </a:r>
            <a:r>
              <a:rPr lang="es-CO" sz="1200" spc="-30" dirty="0">
                <a:solidFill>
                  <a:srgbClr val="6D6E71"/>
                </a:solidFill>
                <a:latin typeface="+mj-lt"/>
                <a:cs typeface="Arial"/>
              </a:rPr>
              <a:t>lo  </a:t>
            </a:r>
            <a:r>
              <a:rPr lang="es-CO" sz="1200" spc="-55" dirty="0">
                <a:solidFill>
                  <a:srgbClr val="6D6E71"/>
                </a:solidFill>
                <a:latin typeface="+mj-lt"/>
                <a:cs typeface="Arial"/>
              </a:rPr>
              <a:t>cual </a:t>
            </a:r>
            <a:r>
              <a:rPr lang="es-CO" sz="1200" spc="-40" dirty="0">
                <a:solidFill>
                  <a:srgbClr val="6D6E71"/>
                </a:solidFill>
                <a:latin typeface="+mj-lt"/>
                <a:cs typeface="Arial"/>
              </a:rPr>
              <a:t>significa </a:t>
            </a:r>
            <a:r>
              <a:rPr lang="es-CO" sz="1200" spc="-55" dirty="0">
                <a:solidFill>
                  <a:srgbClr val="6D6E71"/>
                </a:solidFill>
                <a:latin typeface="+mj-lt"/>
                <a:cs typeface="Arial"/>
              </a:rPr>
              <a:t>que </a:t>
            </a:r>
            <a:r>
              <a:rPr lang="es-CO" sz="1200" spc="-35" dirty="0">
                <a:solidFill>
                  <a:srgbClr val="6D6E71"/>
                </a:solidFill>
                <a:latin typeface="+mj-lt"/>
                <a:cs typeface="Arial"/>
              </a:rPr>
              <a:t>la </a:t>
            </a:r>
            <a:r>
              <a:rPr lang="es-CO" sz="1200" spc="-50" dirty="0">
                <a:solidFill>
                  <a:srgbClr val="6D6E71"/>
                </a:solidFill>
                <a:latin typeface="+mj-lt"/>
                <a:cs typeface="Arial"/>
              </a:rPr>
              <a:t>empresa </a:t>
            </a:r>
            <a:r>
              <a:rPr lang="es-CO" sz="1200" spc="-60" dirty="0">
                <a:solidFill>
                  <a:srgbClr val="6D6E71"/>
                </a:solidFill>
                <a:latin typeface="+mj-lt"/>
                <a:cs typeface="Arial"/>
              </a:rPr>
              <a:t>se </a:t>
            </a:r>
            <a:r>
              <a:rPr lang="es-CO" sz="1200" spc="-35" dirty="0">
                <a:solidFill>
                  <a:srgbClr val="6D6E71"/>
                </a:solidFill>
                <a:latin typeface="+mj-lt"/>
                <a:cs typeface="Arial"/>
              </a:rPr>
              <a:t>compromete </a:t>
            </a:r>
            <a:r>
              <a:rPr lang="es-CO" sz="1200" spc="-65" dirty="0">
                <a:solidFill>
                  <a:srgbClr val="6D6E71"/>
                </a:solidFill>
                <a:latin typeface="+mj-lt"/>
                <a:cs typeface="Arial"/>
              </a:rPr>
              <a:t>a </a:t>
            </a:r>
            <a:r>
              <a:rPr lang="es-CO" sz="1200" spc="-45" dirty="0">
                <a:solidFill>
                  <a:srgbClr val="6D6E71"/>
                </a:solidFill>
                <a:latin typeface="+mj-lt"/>
                <a:cs typeface="Arial"/>
              </a:rPr>
              <a:t>seguir  las</a:t>
            </a:r>
            <a:r>
              <a:rPr lang="es-CO" sz="1200" spc="-95" dirty="0">
                <a:solidFill>
                  <a:srgbClr val="6D6E71"/>
                </a:solidFill>
                <a:latin typeface="+mj-lt"/>
                <a:cs typeface="Arial"/>
              </a:rPr>
              <a:t> </a:t>
            </a:r>
            <a:r>
              <a:rPr lang="es-CO" sz="1200" spc="-40" dirty="0">
                <a:solidFill>
                  <a:srgbClr val="6D6E71"/>
                </a:solidFill>
                <a:latin typeface="+mj-lt"/>
                <a:cs typeface="Arial"/>
              </a:rPr>
              <a:t>normas</a:t>
            </a:r>
            <a:r>
              <a:rPr lang="es-CO" sz="1200" spc="-95" dirty="0">
                <a:solidFill>
                  <a:srgbClr val="6D6E71"/>
                </a:solidFill>
                <a:latin typeface="+mj-lt"/>
                <a:cs typeface="Arial"/>
              </a:rPr>
              <a:t> </a:t>
            </a:r>
            <a:r>
              <a:rPr lang="es-CO" sz="1200" spc="-50" dirty="0">
                <a:solidFill>
                  <a:srgbClr val="6D6E71"/>
                </a:solidFill>
                <a:latin typeface="+mj-lt"/>
                <a:cs typeface="Arial"/>
              </a:rPr>
              <a:t>locales</a:t>
            </a:r>
            <a:r>
              <a:rPr lang="es-CO" sz="1200" spc="-95" dirty="0">
                <a:solidFill>
                  <a:srgbClr val="6D6E71"/>
                </a:solidFill>
                <a:latin typeface="+mj-lt"/>
                <a:cs typeface="Arial"/>
              </a:rPr>
              <a:t> </a:t>
            </a:r>
            <a:r>
              <a:rPr lang="es-CO" sz="1200" spc="-60" dirty="0">
                <a:solidFill>
                  <a:srgbClr val="6D6E71"/>
                </a:solidFill>
                <a:latin typeface="+mj-lt"/>
                <a:cs typeface="Arial"/>
              </a:rPr>
              <a:t>e</a:t>
            </a:r>
            <a:r>
              <a:rPr lang="es-CO" sz="1200" spc="-95" dirty="0">
                <a:solidFill>
                  <a:srgbClr val="6D6E71"/>
                </a:solidFill>
                <a:latin typeface="+mj-lt"/>
                <a:cs typeface="Arial"/>
              </a:rPr>
              <a:t> </a:t>
            </a:r>
            <a:r>
              <a:rPr lang="es-CO" sz="1200" spc="-40" dirty="0">
                <a:solidFill>
                  <a:srgbClr val="6D6E71"/>
                </a:solidFill>
                <a:latin typeface="+mj-lt"/>
                <a:cs typeface="Arial"/>
              </a:rPr>
              <a:t>internacionales</a:t>
            </a:r>
            <a:r>
              <a:rPr lang="es-CO" sz="1200" spc="-95" dirty="0">
                <a:solidFill>
                  <a:srgbClr val="6D6E71"/>
                </a:solidFill>
                <a:latin typeface="+mj-lt"/>
                <a:cs typeface="Arial"/>
              </a:rPr>
              <a:t> </a:t>
            </a:r>
            <a:r>
              <a:rPr lang="es-CO" sz="1200" spc="-50" dirty="0">
                <a:solidFill>
                  <a:srgbClr val="6D6E71"/>
                </a:solidFill>
                <a:latin typeface="+mj-lt"/>
                <a:cs typeface="Arial"/>
              </a:rPr>
              <a:t>aplicables</a:t>
            </a:r>
            <a:r>
              <a:rPr lang="es-CO" sz="1200" spc="-95" dirty="0">
                <a:solidFill>
                  <a:srgbClr val="6D6E71"/>
                </a:solidFill>
                <a:latin typeface="+mj-lt"/>
                <a:cs typeface="Arial"/>
              </a:rPr>
              <a:t> </a:t>
            </a:r>
            <a:r>
              <a:rPr lang="es-CO" sz="1200" spc="-35" dirty="0">
                <a:solidFill>
                  <a:srgbClr val="6D6E71"/>
                </a:solidFill>
                <a:latin typeface="+mj-lt"/>
                <a:cs typeface="Arial"/>
              </a:rPr>
              <a:t>relativas  </a:t>
            </a:r>
            <a:r>
              <a:rPr lang="es-CO" sz="1200" spc="-65" dirty="0">
                <a:solidFill>
                  <a:srgbClr val="6D6E71"/>
                </a:solidFill>
                <a:latin typeface="+mj-lt"/>
                <a:cs typeface="Arial"/>
              </a:rPr>
              <a:t>a</a:t>
            </a:r>
            <a:r>
              <a:rPr lang="es-CO" sz="1200" spc="-105" dirty="0">
                <a:solidFill>
                  <a:srgbClr val="6D6E71"/>
                </a:solidFill>
                <a:latin typeface="+mj-lt"/>
                <a:cs typeface="Arial"/>
              </a:rPr>
              <a:t> </a:t>
            </a:r>
            <a:r>
              <a:rPr lang="es-CO" sz="1200" spc="-45" dirty="0">
                <a:solidFill>
                  <a:srgbClr val="6D6E71"/>
                </a:solidFill>
                <a:latin typeface="+mj-lt"/>
                <a:cs typeface="Arial"/>
              </a:rPr>
              <a:t>las</a:t>
            </a:r>
            <a:r>
              <a:rPr lang="es-CO" sz="1200" spc="-100" dirty="0">
                <a:solidFill>
                  <a:srgbClr val="6D6E71"/>
                </a:solidFill>
                <a:latin typeface="+mj-lt"/>
                <a:cs typeface="Arial"/>
              </a:rPr>
              <a:t> </a:t>
            </a:r>
            <a:r>
              <a:rPr lang="es-CO" sz="1200" spc="-45" dirty="0">
                <a:solidFill>
                  <a:srgbClr val="6D6E71"/>
                </a:solidFill>
                <a:latin typeface="+mj-lt"/>
                <a:cs typeface="Arial"/>
              </a:rPr>
              <a:t>prácticas</a:t>
            </a:r>
            <a:r>
              <a:rPr lang="es-CO" sz="1200" spc="-100" dirty="0">
                <a:solidFill>
                  <a:srgbClr val="6D6E71"/>
                </a:solidFill>
                <a:latin typeface="+mj-lt"/>
                <a:cs typeface="Arial"/>
              </a:rPr>
              <a:t> </a:t>
            </a:r>
            <a:r>
              <a:rPr lang="es-CO" sz="1200" spc="-45" dirty="0">
                <a:solidFill>
                  <a:srgbClr val="6D6E71"/>
                </a:solidFill>
                <a:latin typeface="+mj-lt"/>
                <a:cs typeface="Arial"/>
              </a:rPr>
              <a:t>laborales</a:t>
            </a:r>
            <a:r>
              <a:rPr lang="es-CO" sz="1200" spc="-100" dirty="0">
                <a:solidFill>
                  <a:srgbClr val="6D6E71"/>
                </a:solidFill>
                <a:latin typeface="+mj-lt"/>
                <a:cs typeface="Arial"/>
              </a:rPr>
              <a:t> </a:t>
            </a:r>
            <a:r>
              <a:rPr lang="es-CO" sz="1200" spc="-30" dirty="0">
                <a:solidFill>
                  <a:srgbClr val="6D6E71"/>
                </a:solidFill>
                <a:latin typeface="+mj-lt"/>
                <a:cs typeface="Arial"/>
              </a:rPr>
              <a:t>justas</a:t>
            </a:r>
            <a:r>
              <a:rPr lang="es-CO" sz="1200" spc="-100" dirty="0">
                <a:solidFill>
                  <a:srgbClr val="6D6E71"/>
                </a:solidFill>
                <a:latin typeface="+mj-lt"/>
                <a:cs typeface="Arial"/>
              </a:rPr>
              <a:t> </a:t>
            </a:r>
            <a:r>
              <a:rPr lang="es-CO" sz="1200" spc="-20" dirty="0">
                <a:solidFill>
                  <a:srgbClr val="6D6E71"/>
                </a:solidFill>
                <a:latin typeface="+mj-lt"/>
                <a:cs typeface="Arial"/>
              </a:rPr>
              <a:t>y</a:t>
            </a:r>
            <a:r>
              <a:rPr lang="es-CO" sz="1200" spc="-100" dirty="0">
                <a:solidFill>
                  <a:srgbClr val="6D6E71"/>
                </a:solidFill>
                <a:latin typeface="+mj-lt"/>
                <a:cs typeface="Arial"/>
              </a:rPr>
              <a:t> </a:t>
            </a:r>
            <a:r>
              <a:rPr lang="es-CO" sz="1200" spc="-35" dirty="0">
                <a:solidFill>
                  <a:srgbClr val="6D6E71"/>
                </a:solidFill>
                <a:latin typeface="+mj-lt"/>
                <a:cs typeface="Arial"/>
              </a:rPr>
              <a:t>los</a:t>
            </a:r>
            <a:r>
              <a:rPr lang="es-CO" sz="1200" spc="-100" dirty="0">
                <a:solidFill>
                  <a:srgbClr val="6D6E71"/>
                </a:solidFill>
                <a:latin typeface="+mj-lt"/>
                <a:cs typeface="Arial"/>
              </a:rPr>
              <a:t> </a:t>
            </a:r>
            <a:r>
              <a:rPr lang="es-CO" sz="1200" spc="-55" dirty="0">
                <a:solidFill>
                  <a:srgbClr val="6D6E71"/>
                </a:solidFill>
                <a:latin typeface="+mj-lt"/>
                <a:cs typeface="Arial"/>
              </a:rPr>
              <a:t>derechos</a:t>
            </a:r>
            <a:r>
              <a:rPr lang="es-CO" sz="1200" spc="-100" dirty="0">
                <a:solidFill>
                  <a:srgbClr val="6D6E71"/>
                </a:solidFill>
                <a:latin typeface="+mj-lt"/>
                <a:cs typeface="Arial"/>
              </a:rPr>
              <a:t> </a:t>
            </a:r>
            <a:r>
              <a:rPr lang="es-CO" sz="1200" spc="-50" dirty="0">
                <a:solidFill>
                  <a:srgbClr val="6D6E71"/>
                </a:solidFill>
                <a:latin typeface="+mj-lt"/>
                <a:cs typeface="Arial"/>
              </a:rPr>
              <a:t>humanos,  </a:t>
            </a:r>
            <a:r>
              <a:rPr lang="es-CO" sz="1200" spc="-45" dirty="0">
                <a:solidFill>
                  <a:srgbClr val="6D6E71"/>
                </a:solidFill>
                <a:latin typeface="+mj-lt"/>
                <a:cs typeface="Arial"/>
              </a:rPr>
              <a:t>incluidas</a:t>
            </a:r>
            <a:r>
              <a:rPr lang="es-CO" sz="1200" spc="-85" dirty="0">
                <a:solidFill>
                  <a:srgbClr val="6D6E71"/>
                </a:solidFill>
                <a:latin typeface="+mj-lt"/>
                <a:cs typeface="Arial"/>
              </a:rPr>
              <a:t> </a:t>
            </a:r>
            <a:r>
              <a:rPr lang="es-CO" sz="1200" spc="-45" dirty="0">
                <a:solidFill>
                  <a:srgbClr val="6D6E71"/>
                </a:solidFill>
                <a:latin typeface="+mj-lt"/>
                <a:cs typeface="Arial"/>
              </a:rPr>
              <a:t>las</a:t>
            </a:r>
            <a:r>
              <a:rPr lang="es-CO" sz="1200" spc="-85" dirty="0">
                <a:solidFill>
                  <a:srgbClr val="6D6E71"/>
                </a:solidFill>
                <a:latin typeface="+mj-lt"/>
                <a:cs typeface="Arial"/>
              </a:rPr>
              <a:t> </a:t>
            </a:r>
            <a:r>
              <a:rPr lang="es-CO" sz="1200" spc="-45" dirty="0">
                <a:solidFill>
                  <a:srgbClr val="6D6E71"/>
                </a:solidFill>
                <a:latin typeface="+mj-lt"/>
                <a:cs typeface="Arial"/>
              </a:rPr>
              <a:t>prohibiciones</a:t>
            </a:r>
            <a:r>
              <a:rPr lang="es-CO" sz="1200" spc="-85" dirty="0">
                <a:solidFill>
                  <a:srgbClr val="6D6E71"/>
                </a:solidFill>
                <a:latin typeface="+mj-lt"/>
                <a:cs typeface="Arial"/>
              </a:rPr>
              <a:t> </a:t>
            </a:r>
            <a:r>
              <a:rPr lang="es-CO" sz="1200" spc="-55" dirty="0">
                <a:solidFill>
                  <a:srgbClr val="6D6E71"/>
                </a:solidFill>
                <a:latin typeface="+mj-lt"/>
                <a:cs typeface="Arial"/>
              </a:rPr>
              <a:t>de</a:t>
            </a:r>
            <a:r>
              <a:rPr lang="es-CO" sz="1200" spc="-85" dirty="0">
                <a:solidFill>
                  <a:srgbClr val="6D6E71"/>
                </a:solidFill>
                <a:latin typeface="+mj-lt"/>
                <a:cs typeface="Arial"/>
              </a:rPr>
              <a:t> </a:t>
            </a:r>
            <a:r>
              <a:rPr lang="es-CO" sz="1200" spc="-30" dirty="0">
                <a:solidFill>
                  <a:srgbClr val="6D6E71"/>
                </a:solidFill>
                <a:latin typeface="+mj-lt"/>
                <a:cs typeface="Arial"/>
              </a:rPr>
              <a:t>trabajo</a:t>
            </a:r>
            <a:r>
              <a:rPr lang="es-CO" sz="1200" spc="-85" dirty="0">
                <a:solidFill>
                  <a:srgbClr val="6D6E71"/>
                </a:solidFill>
                <a:latin typeface="+mj-lt"/>
                <a:cs typeface="Arial"/>
              </a:rPr>
              <a:t> </a:t>
            </a:r>
            <a:r>
              <a:rPr lang="es-CO" sz="1200" spc="-30" dirty="0">
                <a:solidFill>
                  <a:srgbClr val="6D6E71"/>
                </a:solidFill>
                <a:latin typeface="+mj-lt"/>
                <a:cs typeface="Arial"/>
              </a:rPr>
              <a:t>forzoso</a:t>
            </a:r>
            <a:r>
              <a:rPr lang="es-CO" sz="1200" spc="-85" dirty="0">
                <a:solidFill>
                  <a:srgbClr val="6D6E71"/>
                </a:solidFill>
                <a:latin typeface="+mj-lt"/>
                <a:cs typeface="Arial"/>
              </a:rPr>
              <a:t> </a:t>
            </a:r>
            <a:r>
              <a:rPr lang="es-CO" sz="1200" spc="-35" dirty="0">
                <a:solidFill>
                  <a:srgbClr val="6D6E71"/>
                </a:solidFill>
                <a:latin typeface="+mj-lt"/>
                <a:cs typeface="Arial"/>
              </a:rPr>
              <a:t>o</a:t>
            </a:r>
            <a:r>
              <a:rPr lang="es-CO" sz="1200" spc="-85" dirty="0">
                <a:solidFill>
                  <a:srgbClr val="6D6E71"/>
                </a:solidFill>
                <a:latin typeface="+mj-lt"/>
                <a:cs typeface="Arial"/>
              </a:rPr>
              <a:t> </a:t>
            </a:r>
            <a:r>
              <a:rPr lang="es-CO" sz="1200" spc="-20" dirty="0">
                <a:solidFill>
                  <a:srgbClr val="6D6E71"/>
                </a:solidFill>
                <a:latin typeface="+mj-lt"/>
                <a:cs typeface="Arial"/>
              </a:rPr>
              <a:t>infantil.</a:t>
            </a:r>
            <a:endParaRPr lang="es-CO" sz="1200" dirty="0">
              <a:latin typeface="+mj-lt"/>
              <a:cs typeface="Arial"/>
            </a:endParaRPr>
          </a:p>
        </p:txBody>
      </p:sp>
      <p:sp>
        <p:nvSpPr>
          <p:cNvPr id="3" name="object 3"/>
          <p:cNvSpPr txBox="1"/>
          <p:nvPr/>
        </p:nvSpPr>
        <p:spPr>
          <a:xfrm>
            <a:off x="370389" y="2328690"/>
            <a:ext cx="3616200" cy="5255285"/>
          </a:xfrm>
          <a:prstGeom prst="rect">
            <a:avLst/>
          </a:prstGeom>
        </p:spPr>
        <p:txBody>
          <a:bodyPr vert="horz" wrap="square" lIns="0" tIns="22860" rIns="0" bIns="0" rtlCol="0">
            <a:spAutoFit/>
          </a:bodyPr>
          <a:lstStyle/>
          <a:p>
            <a:pPr marL="107314" marR="5080" algn="just">
              <a:lnSpc>
                <a:spcPts val="1400"/>
              </a:lnSpc>
              <a:spcBef>
                <a:spcPts val="180"/>
              </a:spcBef>
            </a:pPr>
            <a:endParaRPr lang="es-CO" sz="2200" b="1" spc="-10" dirty="0">
              <a:solidFill>
                <a:srgbClr val="801327"/>
              </a:solidFill>
              <a:latin typeface="+mj-lt"/>
              <a:ea typeface="+mj-ea"/>
            </a:endParaRPr>
          </a:p>
          <a:p>
            <a:pPr marL="12700" marR="5080" algn="just">
              <a:lnSpc>
                <a:spcPts val="2440"/>
              </a:lnSpc>
              <a:spcBef>
                <a:spcPts val="180"/>
              </a:spcBef>
            </a:pPr>
            <a:r>
              <a:rPr lang="es-CO" sz="2200" b="1" spc="-15" dirty="0">
                <a:solidFill>
                  <a:srgbClr val="801327"/>
                </a:solidFill>
                <a:latin typeface="+mj-lt"/>
              </a:rPr>
              <a:t>Prohibición del uso de la información privilegiada en </a:t>
            </a:r>
            <a:r>
              <a:rPr lang="es-CO" sz="2200" b="1" spc="-15" dirty="0">
                <a:solidFill>
                  <a:srgbClr val="CE0058"/>
                </a:solidFill>
                <a:latin typeface="+mj-lt"/>
              </a:rPr>
              <a:t>la negociación de acciones</a:t>
            </a:r>
          </a:p>
          <a:p>
            <a:pPr marL="107314" marR="5080" algn="just">
              <a:lnSpc>
                <a:spcPts val="1400"/>
              </a:lnSpc>
              <a:spcBef>
                <a:spcPts val="180"/>
              </a:spcBef>
            </a:pPr>
            <a:endParaRPr lang="es-CO" sz="1150" spc="-20" dirty="0">
              <a:solidFill>
                <a:srgbClr val="6D6E71"/>
              </a:solidFill>
              <a:latin typeface="+mj-lt"/>
              <a:cs typeface="Arial"/>
            </a:endParaRPr>
          </a:p>
          <a:p>
            <a:pPr marL="107314" marR="5080" algn="just">
              <a:lnSpc>
                <a:spcPts val="1400"/>
              </a:lnSpc>
              <a:spcBef>
                <a:spcPts val="180"/>
              </a:spcBef>
            </a:pPr>
            <a:r>
              <a:rPr lang="es-CO" sz="1200" spc="-20" dirty="0">
                <a:solidFill>
                  <a:srgbClr val="6D6E71"/>
                </a:solidFill>
                <a:latin typeface="+mj-lt"/>
                <a:cs typeface="Arial"/>
              </a:rPr>
              <a:t>Quienes sean usuarios, responsables o tengan acceso a información privilegiada, confidencial y/o reservada deberán:</a:t>
            </a:r>
          </a:p>
          <a:p>
            <a:pPr marL="278764" marR="5080" indent="-171450" algn="just">
              <a:lnSpc>
                <a:spcPts val="1400"/>
              </a:lnSpc>
              <a:spcBef>
                <a:spcPts val="180"/>
              </a:spcBef>
              <a:buFont typeface="Arial" panose="020B0604020202020204" pitchFamily="34" charset="0"/>
              <a:buChar char="•"/>
            </a:pPr>
            <a:r>
              <a:rPr lang="es-CO" sz="1200" spc="-20" dirty="0">
                <a:solidFill>
                  <a:srgbClr val="6D6E71"/>
                </a:solidFill>
                <a:latin typeface="+mj-lt"/>
                <a:cs typeface="Arial"/>
              </a:rPr>
              <a:t>Cumplir estrictamente las leyes y normativa interna relativa a la negociación de acciones y al uso de información privilegiada, por ejemplo, aquella que está sujeta a reserva, que aún no ha sido revelada al público y que influye en el análisis de cualquier inversionista diligente y prudente, al negociar los respectivos valores.</a:t>
            </a:r>
          </a:p>
          <a:p>
            <a:pPr marL="278764" marR="5080" indent="-171450" algn="just">
              <a:lnSpc>
                <a:spcPts val="1400"/>
              </a:lnSpc>
              <a:spcBef>
                <a:spcPts val="180"/>
              </a:spcBef>
              <a:buFont typeface="Arial" panose="020B0604020202020204" pitchFamily="34" charset="0"/>
              <a:buChar char="•"/>
            </a:pPr>
            <a:r>
              <a:rPr lang="es-CO" sz="1200" spc="-20" dirty="0">
                <a:solidFill>
                  <a:srgbClr val="6D6E71"/>
                </a:solidFill>
                <a:latin typeface="+mj-lt"/>
                <a:cs typeface="Arial"/>
              </a:rPr>
              <a:t>Abstenerse de utilizar dicha información privilegiada de Ecopetrol, a beneficio propio o de un tercero.</a:t>
            </a:r>
          </a:p>
          <a:p>
            <a:pPr marL="278764" marR="5080" indent="-171450" algn="just">
              <a:lnSpc>
                <a:spcPts val="1400"/>
              </a:lnSpc>
              <a:spcBef>
                <a:spcPts val="180"/>
              </a:spcBef>
              <a:buFont typeface="Arial" panose="020B0604020202020204" pitchFamily="34" charset="0"/>
              <a:buChar char="•"/>
            </a:pPr>
            <a:r>
              <a:rPr lang="es-CO" sz="1200" spc="-20" dirty="0">
                <a:solidFill>
                  <a:srgbClr val="6D6E71"/>
                </a:solidFill>
                <a:latin typeface="+mj-lt"/>
                <a:cs typeface="Arial"/>
              </a:rPr>
              <a:t>Cumplir con los periodos de restricción para negociar acciones notificados por Ecopetrol.</a:t>
            </a:r>
          </a:p>
          <a:p>
            <a:pPr marL="278764" marR="5080" indent="-171450" algn="just">
              <a:lnSpc>
                <a:spcPts val="1400"/>
              </a:lnSpc>
              <a:spcBef>
                <a:spcPts val="180"/>
              </a:spcBef>
              <a:buFont typeface="Arial" panose="020B0604020202020204" pitchFamily="34" charset="0"/>
              <a:buChar char="•"/>
            </a:pPr>
            <a:r>
              <a:rPr lang="es-CO" sz="1200" spc="-20" dirty="0">
                <a:solidFill>
                  <a:srgbClr val="6D6E71"/>
                </a:solidFill>
                <a:latin typeface="+mj-lt"/>
                <a:cs typeface="Arial"/>
              </a:rPr>
              <a:t>Ecopetrol en su calidad de emisor divulgará en forma clara, veraz, suficiente y oportuna al mercado, como información relevante, las negociaciones de acciones que hagan los administradores de la Compañía, en los términos que exijan las leyes y regulaciones aplicables.</a:t>
            </a:r>
          </a:p>
        </p:txBody>
      </p:sp>
      <p:sp>
        <p:nvSpPr>
          <p:cNvPr id="4" name="object 4"/>
          <p:cNvSpPr txBox="1">
            <a:spLocks noGrp="1"/>
          </p:cNvSpPr>
          <p:nvPr>
            <p:ph type="title"/>
          </p:nvPr>
        </p:nvSpPr>
        <p:spPr>
          <a:xfrm>
            <a:off x="4274931" y="280165"/>
            <a:ext cx="3366149" cy="1446871"/>
          </a:xfrm>
          <a:prstGeom prst="rect">
            <a:avLst/>
          </a:prstGeom>
        </p:spPr>
        <p:txBody>
          <a:bodyPr vert="horz" wrap="square" lIns="0" tIns="74930" rIns="0" bIns="0" rtlCol="0">
            <a:spAutoFit/>
          </a:bodyPr>
          <a:lstStyle/>
          <a:p>
            <a:pPr marL="12700" marR="5080">
              <a:lnSpc>
                <a:spcPct val="81400"/>
              </a:lnSpc>
              <a:spcBef>
                <a:spcPts val="590"/>
              </a:spcBef>
            </a:pPr>
            <a:r>
              <a:rPr lang="es-CO" sz="2200" spc="-10" dirty="0">
                <a:solidFill>
                  <a:srgbClr val="801327"/>
                </a:solidFill>
                <a:latin typeface="+mj-lt"/>
              </a:rPr>
              <a:t>Actuar con  </a:t>
            </a:r>
            <a:r>
              <a:rPr lang="es-CO" sz="2200" spc="-5" dirty="0">
                <a:solidFill>
                  <a:srgbClr val="801327"/>
                </a:solidFill>
                <a:latin typeface="+mj-lt"/>
              </a:rPr>
              <a:t>responsabilidad</a:t>
            </a:r>
            <a:r>
              <a:rPr lang="es-CO" sz="2200" spc="-45" dirty="0">
                <a:solidFill>
                  <a:srgbClr val="801327"/>
                </a:solidFill>
                <a:latin typeface="+mj-lt"/>
              </a:rPr>
              <a:t> </a:t>
            </a:r>
            <a:r>
              <a:rPr lang="es-CO" sz="2200" spc="-5" dirty="0">
                <a:solidFill>
                  <a:srgbClr val="801327"/>
                </a:solidFill>
                <a:latin typeface="+mj-lt"/>
              </a:rPr>
              <a:t>social  </a:t>
            </a:r>
            <a:r>
              <a:rPr lang="es-CO" sz="2200" dirty="0">
                <a:solidFill>
                  <a:srgbClr val="801327"/>
                </a:solidFill>
                <a:latin typeface="+mj-lt"/>
              </a:rPr>
              <a:t>y </a:t>
            </a:r>
            <a:r>
              <a:rPr lang="es-CO" sz="2200" spc="-10" dirty="0">
                <a:solidFill>
                  <a:srgbClr val="801327"/>
                </a:solidFill>
                <a:latin typeface="+mj-lt"/>
              </a:rPr>
              <a:t>respeto </a:t>
            </a:r>
            <a:r>
              <a:rPr lang="es-CO" sz="2200" dirty="0">
                <a:solidFill>
                  <a:srgbClr val="801327"/>
                </a:solidFill>
                <a:latin typeface="+mj-lt"/>
              </a:rPr>
              <a:t>por los  </a:t>
            </a:r>
            <a:r>
              <a:rPr lang="es-CO" sz="2200" spc="-5" dirty="0">
                <a:latin typeface="+mj-lt"/>
              </a:rPr>
              <a:t>Derechos</a:t>
            </a:r>
            <a:r>
              <a:rPr lang="es-CO" sz="2200" spc="-20" dirty="0">
                <a:latin typeface="+mj-lt"/>
              </a:rPr>
              <a:t> </a:t>
            </a:r>
            <a:r>
              <a:rPr lang="es-CO" sz="2200" spc="-5" dirty="0">
                <a:latin typeface="+mj-lt"/>
              </a:rPr>
              <a:t>Humanos y rechazo de la discriminación</a:t>
            </a:r>
            <a:endParaRPr lang="es-CO" sz="2200" dirty="0">
              <a:latin typeface="+mj-lt"/>
            </a:endParaRPr>
          </a:p>
        </p:txBody>
      </p:sp>
      <p:sp>
        <p:nvSpPr>
          <p:cNvPr id="5" name="Rectángulo 4">
            <a:extLst>
              <a:ext uri="{FF2B5EF4-FFF2-40B4-BE49-F238E27FC236}">
                <a16:creationId xmlns:a16="http://schemas.microsoft.com/office/drawing/2014/main" id="{4354C0FF-3517-4C9D-BC4E-044773F6860F}"/>
              </a:ext>
            </a:extLst>
          </p:cNvPr>
          <p:cNvSpPr/>
          <p:nvPr/>
        </p:nvSpPr>
        <p:spPr>
          <a:xfrm>
            <a:off x="370389" y="280165"/>
            <a:ext cx="3624630" cy="2034772"/>
          </a:xfrm>
          <a:prstGeom prst="rect">
            <a:avLst/>
          </a:prstGeom>
          <a:solidFill>
            <a:srgbClr val="FFA3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O" sz="1200" dirty="0">
                <a:latin typeface="+mj-lt"/>
                <a:cs typeface="Arial" panose="020B0604020202020204" pitchFamily="34" charset="0"/>
              </a:rPr>
              <a:t>En Esenttia se tratan los datos personales acorde con los parámetros y principios establecidos en la Ley 1581 de 2012, sus normas reglamentarias y las demás que las modifiquen y/o complementen.</a:t>
            </a:r>
          </a:p>
          <a:p>
            <a:pPr algn="ctr"/>
            <a:r>
              <a:rPr lang="es-CO" sz="1200" dirty="0">
                <a:latin typeface="+mj-lt"/>
                <a:cs typeface="Arial" panose="020B0604020202020204" pitchFamily="34" charset="0"/>
              </a:rPr>
              <a:t>Y contamos con una política de Protección de Datos personales disponible en los enlaces transversales utilizados en el </a:t>
            </a:r>
            <a:r>
              <a:rPr lang="es-CO" sz="1200" dirty="0" err="1">
                <a:latin typeface="+mj-lt"/>
                <a:cs typeface="Arial" panose="020B0604020202020204" pitchFamily="34" charset="0"/>
              </a:rPr>
              <a:t>header</a:t>
            </a:r>
            <a:r>
              <a:rPr lang="es-CO" sz="1200" dirty="0">
                <a:latin typeface="+mj-lt"/>
                <a:cs typeface="Arial" panose="020B0604020202020204" pitchFamily="34" charset="0"/>
              </a:rPr>
              <a:t> de nuestra página web:</a:t>
            </a:r>
          </a:p>
          <a:p>
            <a:pPr algn="ctr"/>
            <a:r>
              <a:rPr lang="es-CO" sz="2800" b="1" dirty="0">
                <a:latin typeface="+mj-lt"/>
                <a:cs typeface="Arial" panose="020B0604020202020204" pitchFamily="34" charset="0"/>
              </a:rPr>
              <a:t>www.</a:t>
            </a:r>
            <a:r>
              <a:rPr lang="es-CO" sz="2800" b="1" dirty="0">
                <a:solidFill>
                  <a:srgbClr val="BA0C2F"/>
                </a:solidFill>
                <a:latin typeface="+mj-lt"/>
                <a:cs typeface="Arial" panose="020B0604020202020204" pitchFamily="34" charset="0"/>
              </a:rPr>
              <a:t>esenttia</a:t>
            </a:r>
            <a:r>
              <a:rPr lang="es-CO" sz="2800" b="1" dirty="0">
                <a:latin typeface="+mj-lt"/>
                <a:cs typeface="Arial" panose="020B0604020202020204" pitchFamily="34" charset="0"/>
              </a:rPr>
              <a:t>.co</a:t>
            </a:r>
          </a:p>
        </p:txBody>
      </p:sp>
      <p:sp>
        <p:nvSpPr>
          <p:cNvPr id="7" name="Rectángulo 6">
            <a:extLst>
              <a:ext uri="{FF2B5EF4-FFF2-40B4-BE49-F238E27FC236}">
                <a16:creationId xmlns:a16="http://schemas.microsoft.com/office/drawing/2014/main" id="{58A6C0BB-9E89-46D4-AFFE-443E47D19BC1}"/>
              </a:ext>
            </a:extLst>
          </p:cNvPr>
          <p:cNvSpPr/>
          <p:nvPr/>
        </p:nvSpPr>
        <p:spPr>
          <a:xfrm>
            <a:off x="4306513" y="2083444"/>
            <a:ext cx="3334567" cy="648181"/>
          </a:xfrm>
          <a:prstGeom prst="rect">
            <a:avLst/>
          </a:prstGeom>
          <a:solidFill>
            <a:srgbClr val="BA0C2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O" sz="1400" b="1" dirty="0">
                <a:latin typeface="+mj-lt"/>
              </a:rPr>
              <a:t>ESENTTIA RECHAZA CUALQUIER FORMA DE DISCRIMINACIÓN</a:t>
            </a:r>
          </a:p>
        </p:txBody>
      </p:sp>
      <p:sp>
        <p:nvSpPr>
          <p:cNvPr id="8" name="CuadroTexto 7">
            <a:extLst>
              <a:ext uri="{FF2B5EF4-FFF2-40B4-BE49-F238E27FC236}">
                <a16:creationId xmlns:a16="http://schemas.microsoft.com/office/drawing/2014/main" id="{99A760A2-E4A9-43F8-A9C6-B2281E4854AB}"/>
              </a:ext>
            </a:extLst>
          </p:cNvPr>
          <p:cNvSpPr txBox="1"/>
          <p:nvPr/>
        </p:nvSpPr>
        <p:spPr>
          <a:xfrm>
            <a:off x="4016420" y="7789761"/>
            <a:ext cx="389850" cy="307777"/>
          </a:xfrm>
          <a:prstGeom prst="rect">
            <a:avLst/>
          </a:prstGeom>
          <a:noFill/>
        </p:spPr>
        <p:txBody>
          <a:bodyPr wrap="none" rtlCol="0">
            <a:spAutoFit/>
          </a:bodyPr>
          <a:lstStyle/>
          <a:p>
            <a:r>
              <a:rPr lang="es-CO" sz="1400" b="1" dirty="0">
                <a:solidFill>
                  <a:srgbClr val="801327"/>
                </a:solidFill>
              </a:rPr>
              <a:t>17</a:t>
            </a:r>
          </a:p>
        </p:txBody>
      </p:sp>
    </p:spTree>
    <p:extLst>
      <p:ext uri="{BB962C8B-B14F-4D97-AF65-F5344CB8AC3E}">
        <p14:creationId xmlns:p14="http://schemas.microsoft.com/office/powerpoint/2010/main" val="161712820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4271304" y="522718"/>
            <a:ext cx="3338195" cy="6712863"/>
          </a:xfrm>
          <a:prstGeom prst="rect">
            <a:avLst/>
          </a:prstGeom>
        </p:spPr>
        <p:txBody>
          <a:bodyPr vert="horz" wrap="square" lIns="0" tIns="10160" rIns="0" bIns="0" rtlCol="0">
            <a:spAutoFit/>
          </a:bodyPr>
          <a:lstStyle/>
          <a:p>
            <a:pPr marL="12700" marR="5080" algn="just">
              <a:lnSpc>
                <a:spcPct val="101400"/>
              </a:lnSpc>
              <a:spcBef>
                <a:spcPts val="80"/>
              </a:spcBef>
            </a:pPr>
            <a:r>
              <a:rPr lang="es-ES" sz="1200" dirty="0">
                <a:latin typeface="+mj-lt"/>
                <a:cs typeface="Arial"/>
              </a:rPr>
              <a:t>Así mismo, asegura la adecuada gestión integral del agua en las operaciones, monitorea continuamente los efectos del cambio climático a través del sistema de gestión HSE; efectúa el reporte oportuno de incidentes relacionados y mantiene lineamientos claros sobre los protocolos de emergencia.</a:t>
            </a:r>
          </a:p>
          <a:p>
            <a:pPr marL="12700" marR="5080" algn="just">
              <a:lnSpc>
                <a:spcPct val="101400"/>
              </a:lnSpc>
              <a:spcBef>
                <a:spcPts val="80"/>
              </a:spcBef>
            </a:pPr>
            <a:r>
              <a:rPr lang="es-ES" sz="1200" dirty="0">
                <a:latin typeface="+mj-lt"/>
                <a:cs typeface="Arial"/>
              </a:rPr>
              <a:t>La empresa dirige esfuerzos a generar concientización ambiental y a fortalecer su relacionamiento y consulta con grupos de interés de conformidad con la estrategia de entorno y la normativa aplicable. </a:t>
            </a:r>
          </a:p>
          <a:p>
            <a:pPr marL="12700" marR="5080" algn="just">
              <a:lnSpc>
                <a:spcPct val="101400"/>
              </a:lnSpc>
              <a:spcBef>
                <a:spcPts val="80"/>
              </a:spcBef>
            </a:pPr>
            <a:r>
              <a:rPr lang="es-ES" sz="1200" dirty="0">
                <a:latin typeface="+mj-lt"/>
                <a:cs typeface="Arial"/>
              </a:rPr>
              <a:t>La empresa prioriza la seguridad en el trabajo y en el medio ambiente, para protección de la integridad de las personas, de las instalaciones y de las áreas en donde se hace intervención. Por tanto, es imperioso detener cualquier trabajo considerado inseguro o dañino, sin temor a represalias.</a:t>
            </a:r>
          </a:p>
          <a:p>
            <a:pPr marL="12700" marR="5080" algn="just">
              <a:lnSpc>
                <a:spcPct val="101400"/>
              </a:lnSpc>
              <a:spcBef>
                <a:spcPts val="80"/>
              </a:spcBef>
            </a:pPr>
            <a:endParaRPr lang="es-ES" sz="1150" dirty="0">
              <a:latin typeface="+mj-lt"/>
              <a:cs typeface="Arial"/>
            </a:endParaRPr>
          </a:p>
          <a:p>
            <a:pPr marL="12700" marR="5080" algn="just">
              <a:lnSpc>
                <a:spcPct val="101400"/>
              </a:lnSpc>
              <a:spcBef>
                <a:spcPts val="80"/>
              </a:spcBef>
            </a:pPr>
            <a:r>
              <a:rPr lang="es-ES" sz="2200" b="1" spc="-75" dirty="0">
                <a:solidFill>
                  <a:srgbClr val="801327"/>
                </a:solidFill>
                <a:latin typeface="+mj-lt"/>
              </a:rPr>
              <a:t>Práctica anticompetitivas y </a:t>
            </a:r>
            <a:r>
              <a:rPr lang="es-ES" sz="2200" b="1" spc="-75" dirty="0">
                <a:solidFill>
                  <a:srgbClr val="C01F3C"/>
                </a:solidFill>
                <a:latin typeface="+mj-lt"/>
              </a:rPr>
              <a:t>antimonopolio</a:t>
            </a:r>
          </a:p>
          <a:p>
            <a:pPr marL="12700" marR="5080" algn="just">
              <a:lnSpc>
                <a:spcPct val="101400"/>
              </a:lnSpc>
              <a:spcBef>
                <a:spcPts val="80"/>
              </a:spcBef>
            </a:pPr>
            <a:endParaRPr lang="es-CO" sz="1150" dirty="0">
              <a:latin typeface="+mj-lt"/>
              <a:cs typeface="Arial"/>
            </a:endParaRPr>
          </a:p>
          <a:p>
            <a:pPr marL="12700" marR="5080" algn="just">
              <a:lnSpc>
                <a:spcPct val="101400"/>
              </a:lnSpc>
              <a:spcBef>
                <a:spcPts val="80"/>
              </a:spcBef>
            </a:pPr>
            <a:r>
              <a:rPr lang="es-ES" sz="1200" dirty="0">
                <a:latin typeface="+mj-lt"/>
                <a:cs typeface="Arial"/>
              </a:rPr>
              <a:t>Esenttia rechaza toda práctica que promueva el monopolio y que atente contra la libre competencia o la limite; que ponga en riesgo los intereses de los consumidores y los mercados; que puedan menoscabar la reputación de la compañía en sus actividades y negocios; que vayan en contravía de las disposiciones legales e internas en dicha materia, o que puedan ser vistas como prácticas de colusión. En todo caso, se promueve la protección de los derechos de autor y la propiedad intelectual</a:t>
            </a:r>
            <a:endParaRPr sz="1200" dirty="0">
              <a:latin typeface="+mj-lt"/>
              <a:cs typeface="Arial"/>
            </a:endParaRPr>
          </a:p>
        </p:txBody>
      </p:sp>
      <p:sp>
        <p:nvSpPr>
          <p:cNvPr id="3" name="object 3"/>
          <p:cNvSpPr txBox="1"/>
          <p:nvPr/>
        </p:nvSpPr>
        <p:spPr>
          <a:xfrm>
            <a:off x="370389" y="523037"/>
            <a:ext cx="3616200" cy="6845464"/>
          </a:xfrm>
          <a:prstGeom prst="rect">
            <a:avLst/>
          </a:prstGeom>
        </p:spPr>
        <p:txBody>
          <a:bodyPr vert="horz" wrap="square" lIns="0" tIns="22860" rIns="0" bIns="0" rtlCol="0">
            <a:spAutoFit/>
          </a:bodyPr>
          <a:lstStyle/>
          <a:p>
            <a:pPr marL="107314" marR="5080" algn="just">
              <a:lnSpc>
                <a:spcPts val="1400"/>
              </a:lnSpc>
              <a:spcBef>
                <a:spcPts val="180"/>
              </a:spcBef>
            </a:pPr>
            <a:r>
              <a:rPr lang="es-ES" sz="1200" spc="-85" dirty="0">
                <a:solidFill>
                  <a:srgbClr val="6D6E71"/>
                </a:solidFill>
                <a:latin typeface="+mj-lt"/>
                <a:cs typeface="Arial"/>
              </a:rPr>
              <a:t>En</a:t>
            </a:r>
            <a:r>
              <a:rPr lang="es-ES" sz="1200" spc="-105" dirty="0">
                <a:solidFill>
                  <a:srgbClr val="6D6E71"/>
                </a:solidFill>
                <a:latin typeface="+mj-lt"/>
                <a:cs typeface="Arial"/>
              </a:rPr>
              <a:t> </a:t>
            </a:r>
            <a:r>
              <a:rPr lang="es-ES" sz="1200" spc="-65" dirty="0">
                <a:solidFill>
                  <a:srgbClr val="6D6E71"/>
                </a:solidFill>
                <a:latin typeface="+mj-lt"/>
                <a:cs typeface="Arial"/>
              </a:rPr>
              <a:t>ese</a:t>
            </a:r>
            <a:r>
              <a:rPr lang="es-ES" sz="1200" spc="-105" dirty="0">
                <a:solidFill>
                  <a:srgbClr val="6D6E71"/>
                </a:solidFill>
                <a:latin typeface="+mj-lt"/>
                <a:cs typeface="Arial"/>
              </a:rPr>
              <a:t> </a:t>
            </a:r>
            <a:r>
              <a:rPr lang="es-ES" sz="1200" spc="-35" dirty="0">
                <a:solidFill>
                  <a:srgbClr val="6D6E71"/>
                </a:solidFill>
                <a:latin typeface="+mj-lt"/>
                <a:cs typeface="Arial"/>
              </a:rPr>
              <a:t>sentido,</a:t>
            </a:r>
            <a:r>
              <a:rPr lang="es-ES" sz="1200" spc="-100" dirty="0">
                <a:solidFill>
                  <a:srgbClr val="6D6E71"/>
                </a:solidFill>
                <a:latin typeface="+mj-lt"/>
                <a:cs typeface="Arial"/>
              </a:rPr>
              <a:t> </a:t>
            </a:r>
            <a:r>
              <a:rPr lang="es-ES" sz="1200" spc="-35" dirty="0">
                <a:solidFill>
                  <a:srgbClr val="6D6E71"/>
                </a:solidFill>
                <a:latin typeface="+mj-lt"/>
                <a:cs typeface="Arial"/>
              </a:rPr>
              <a:t>Esenttia</a:t>
            </a:r>
            <a:r>
              <a:rPr lang="es-ES" sz="1200" spc="-105" dirty="0">
                <a:solidFill>
                  <a:srgbClr val="6D6E71"/>
                </a:solidFill>
                <a:latin typeface="+mj-lt"/>
                <a:cs typeface="Arial"/>
              </a:rPr>
              <a:t> </a:t>
            </a:r>
            <a:r>
              <a:rPr lang="es-ES" sz="1200" spc="-55" dirty="0">
                <a:solidFill>
                  <a:srgbClr val="6D6E71"/>
                </a:solidFill>
                <a:latin typeface="+mj-lt"/>
                <a:cs typeface="Arial"/>
              </a:rPr>
              <a:t>ha</a:t>
            </a:r>
            <a:r>
              <a:rPr lang="es-ES" sz="1200" spc="-100" dirty="0">
                <a:solidFill>
                  <a:srgbClr val="6D6E71"/>
                </a:solidFill>
                <a:latin typeface="+mj-lt"/>
                <a:cs typeface="Arial"/>
              </a:rPr>
              <a:t> </a:t>
            </a:r>
            <a:r>
              <a:rPr lang="es-ES" sz="1200" spc="-30" dirty="0">
                <a:solidFill>
                  <a:srgbClr val="6D6E71"/>
                </a:solidFill>
                <a:latin typeface="+mj-lt"/>
                <a:cs typeface="Arial"/>
              </a:rPr>
              <a:t>suscrito</a:t>
            </a:r>
            <a:r>
              <a:rPr lang="es-ES" sz="1200" spc="-105" dirty="0">
                <a:solidFill>
                  <a:srgbClr val="6D6E71"/>
                </a:solidFill>
                <a:latin typeface="+mj-lt"/>
                <a:cs typeface="Arial"/>
              </a:rPr>
              <a:t> </a:t>
            </a:r>
            <a:r>
              <a:rPr lang="es-ES" sz="1200" spc="-55" dirty="0">
                <a:solidFill>
                  <a:srgbClr val="6D6E71"/>
                </a:solidFill>
                <a:latin typeface="+mj-lt"/>
                <a:cs typeface="Arial"/>
              </a:rPr>
              <a:t>de</a:t>
            </a:r>
            <a:r>
              <a:rPr lang="es-ES" sz="1200" spc="-105" dirty="0">
                <a:solidFill>
                  <a:srgbClr val="6D6E71"/>
                </a:solidFill>
                <a:latin typeface="+mj-lt"/>
                <a:cs typeface="Arial"/>
              </a:rPr>
              <a:t> </a:t>
            </a:r>
            <a:r>
              <a:rPr lang="es-ES" sz="1200" spc="-20" dirty="0">
                <a:solidFill>
                  <a:srgbClr val="6D6E71"/>
                </a:solidFill>
                <a:latin typeface="+mj-lt"/>
                <a:cs typeface="Arial"/>
              </a:rPr>
              <a:t>forma</a:t>
            </a:r>
            <a:r>
              <a:rPr lang="es-ES" sz="1200" spc="-100" dirty="0">
                <a:solidFill>
                  <a:srgbClr val="6D6E71"/>
                </a:solidFill>
                <a:latin typeface="+mj-lt"/>
                <a:cs typeface="Arial"/>
              </a:rPr>
              <a:t> </a:t>
            </a:r>
            <a:r>
              <a:rPr lang="es-ES" sz="1200" spc="-30" dirty="0">
                <a:solidFill>
                  <a:srgbClr val="6D6E71"/>
                </a:solidFill>
                <a:latin typeface="+mj-lt"/>
                <a:cs typeface="Arial"/>
              </a:rPr>
              <a:t>voluntaria  </a:t>
            </a:r>
            <a:r>
              <a:rPr lang="es-ES" sz="1200" spc="-35" dirty="0">
                <a:solidFill>
                  <a:srgbClr val="6D6E71"/>
                </a:solidFill>
                <a:latin typeface="+mj-lt"/>
                <a:cs typeface="Arial"/>
              </a:rPr>
              <a:t>el </a:t>
            </a:r>
            <a:r>
              <a:rPr lang="es-ES" sz="1200" spc="-50" dirty="0">
                <a:solidFill>
                  <a:srgbClr val="6D6E71"/>
                </a:solidFill>
                <a:latin typeface="+mj-lt"/>
                <a:cs typeface="Arial"/>
              </a:rPr>
              <a:t>Pacto </a:t>
            </a:r>
            <a:r>
              <a:rPr lang="es-ES" sz="1200" spc="-65" dirty="0">
                <a:solidFill>
                  <a:srgbClr val="6D6E71"/>
                </a:solidFill>
                <a:latin typeface="+mj-lt"/>
                <a:cs typeface="Arial"/>
              </a:rPr>
              <a:t>Global </a:t>
            </a:r>
            <a:r>
              <a:rPr lang="es-ES" sz="1200" spc="-55" dirty="0">
                <a:solidFill>
                  <a:srgbClr val="6D6E71"/>
                </a:solidFill>
                <a:latin typeface="+mj-lt"/>
                <a:cs typeface="Arial"/>
              </a:rPr>
              <a:t>de </a:t>
            </a:r>
            <a:r>
              <a:rPr lang="es-ES" sz="1200" spc="-45" dirty="0">
                <a:solidFill>
                  <a:srgbClr val="6D6E71"/>
                </a:solidFill>
                <a:latin typeface="+mj-lt"/>
                <a:cs typeface="Arial"/>
              </a:rPr>
              <a:t>las </a:t>
            </a:r>
            <a:r>
              <a:rPr lang="es-ES" sz="1200" spc="-60" dirty="0">
                <a:solidFill>
                  <a:srgbClr val="6D6E71"/>
                </a:solidFill>
                <a:latin typeface="+mj-lt"/>
                <a:cs typeface="Arial"/>
              </a:rPr>
              <a:t>Naciones Unidas, </a:t>
            </a:r>
            <a:r>
              <a:rPr lang="es-ES" sz="1200" spc="-50" dirty="0">
                <a:solidFill>
                  <a:srgbClr val="6D6E71"/>
                </a:solidFill>
                <a:latin typeface="+mj-lt"/>
                <a:cs typeface="Arial"/>
              </a:rPr>
              <a:t>una </a:t>
            </a:r>
            <a:r>
              <a:rPr lang="es-ES" sz="1200" spc="-35" dirty="0">
                <a:solidFill>
                  <a:srgbClr val="6D6E71"/>
                </a:solidFill>
                <a:latin typeface="+mj-lt"/>
                <a:cs typeface="Arial"/>
              </a:rPr>
              <a:t>iniciativa  </a:t>
            </a:r>
            <a:r>
              <a:rPr lang="es-ES" sz="1200" spc="-55" dirty="0">
                <a:solidFill>
                  <a:srgbClr val="6D6E71"/>
                </a:solidFill>
                <a:latin typeface="+mj-lt"/>
                <a:cs typeface="Arial"/>
              </a:rPr>
              <a:t>que </a:t>
            </a:r>
            <a:r>
              <a:rPr lang="es-ES" sz="1200" spc="-45" dirty="0">
                <a:solidFill>
                  <a:srgbClr val="6D6E71"/>
                </a:solidFill>
                <a:latin typeface="+mj-lt"/>
                <a:cs typeface="Arial"/>
              </a:rPr>
              <a:t>promueve </a:t>
            </a:r>
            <a:r>
              <a:rPr lang="es-ES" sz="1200" spc="-35" dirty="0">
                <a:solidFill>
                  <a:srgbClr val="6D6E71"/>
                </a:solidFill>
                <a:latin typeface="+mj-lt"/>
                <a:cs typeface="Arial"/>
              </a:rPr>
              <a:t>el </a:t>
            </a:r>
            <a:r>
              <a:rPr lang="es-ES" sz="1200" spc="-40" dirty="0">
                <a:solidFill>
                  <a:srgbClr val="6D6E71"/>
                </a:solidFill>
                <a:latin typeface="+mj-lt"/>
                <a:cs typeface="Arial"/>
              </a:rPr>
              <a:t>compromiso del </a:t>
            </a:r>
            <a:r>
              <a:rPr lang="es-ES" sz="1200" spc="-35" dirty="0">
                <a:solidFill>
                  <a:srgbClr val="6D6E71"/>
                </a:solidFill>
                <a:latin typeface="+mj-lt"/>
                <a:cs typeface="Arial"/>
              </a:rPr>
              <a:t>sector </a:t>
            </a:r>
            <a:r>
              <a:rPr lang="es-ES" sz="1200" spc="-45" dirty="0">
                <a:solidFill>
                  <a:srgbClr val="6D6E71"/>
                </a:solidFill>
                <a:latin typeface="+mj-lt"/>
                <a:cs typeface="Arial"/>
              </a:rPr>
              <a:t>privado, </a:t>
            </a:r>
            <a:r>
              <a:rPr lang="es-ES" sz="1200" spc="-40" dirty="0">
                <a:solidFill>
                  <a:srgbClr val="6D6E71"/>
                </a:solidFill>
                <a:latin typeface="+mj-lt"/>
                <a:cs typeface="Arial"/>
              </a:rPr>
              <a:t>el  </a:t>
            </a:r>
            <a:r>
              <a:rPr lang="es-ES" sz="1200" spc="-35" dirty="0">
                <a:solidFill>
                  <a:srgbClr val="6D6E71"/>
                </a:solidFill>
                <a:latin typeface="+mj-lt"/>
                <a:cs typeface="Arial"/>
              </a:rPr>
              <a:t>sector </a:t>
            </a:r>
            <a:r>
              <a:rPr lang="es-ES" sz="1200" spc="-45" dirty="0">
                <a:solidFill>
                  <a:srgbClr val="6D6E71"/>
                </a:solidFill>
                <a:latin typeface="+mj-lt"/>
                <a:cs typeface="Arial"/>
              </a:rPr>
              <a:t>público</a:t>
            </a:r>
            <a:r>
              <a:rPr lang="es-ES" sz="1200" spc="225" dirty="0">
                <a:solidFill>
                  <a:srgbClr val="6D6E71"/>
                </a:solidFill>
                <a:latin typeface="+mj-lt"/>
                <a:cs typeface="Arial"/>
              </a:rPr>
              <a:t> </a:t>
            </a:r>
            <a:r>
              <a:rPr lang="es-ES" sz="1200" spc="-20" dirty="0">
                <a:solidFill>
                  <a:srgbClr val="6D6E71"/>
                </a:solidFill>
                <a:latin typeface="+mj-lt"/>
                <a:cs typeface="Arial"/>
              </a:rPr>
              <a:t>y </a:t>
            </a:r>
            <a:r>
              <a:rPr lang="es-ES" sz="1200" spc="-35" dirty="0">
                <a:solidFill>
                  <a:srgbClr val="6D6E71"/>
                </a:solidFill>
                <a:latin typeface="+mj-lt"/>
                <a:cs typeface="Arial"/>
              </a:rPr>
              <a:t>la </a:t>
            </a:r>
            <a:r>
              <a:rPr lang="es-ES" sz="1200" spc="-55" dirty="0">
                <a:solidFill>
                  <a:srgbClr val="6D6E71"/>
                </a:solidFill>
                <a:latin typeface="+mj-lt"/>
                <a:cs typeface="Arial"/>
              </a:rPr>
              <a:t>sociedad </a:t>
            </a:r>
            <a:r>
              <a:rPr lang="es-ES" sz="1200" spc="-35" dirty="0">
                <a:solidFill>
                  <a:srgbClr val="6D6E71"/>
                </a:solidFill>
                <a:latin typeface="+mj-lt"/>
                <a:cs typeface="Arial"/>
              </a:rPr>
              <a:t>civil </a:t>
            </a:r>
            <a:r>
              <a:rPr lang="es-ES" sz="1200" spc="-50" dirty="0">
                <a:solidFill>
                  <a:srgbClr val="6D6E71"/>
                </a:solidFill>
                <a:latin typeface="+mj-lt"/>
                <a:cs typeface="Arial"/>
              </a:rPr>
              <a:t>para </a:t>
            </a:r>
            <a:r>
              <a:rPr lang="es-ES" sz="1200" spc="-40" dirty="0">
                <a:solidFill>
                  <a:srgbClr val="6D6E71"/>
                </a:solidFill>
                <a:latin typeface="+mj-lt"/>
                <a:cs typeface="Arial"/>
              </a:rPr>
              <a:t>alinear </a:t>
            </a:r>
            <a:r>
              <a:rPr lang="es-ES" sz="1200" spc="-55" dirty="0">
                <a:solidFill>
                  <a:srgbClr val="6D6E71"/>
                </a:solidFill>
                <a:latin typeface="+mj-lt"/>
                <a:cs typeface="Arial"/>
              </a:rPr>
              <a:t>sus  </a:t>
            </a:r>
            <a:r>
              <a:rPr lang="es-ES" sz="1200" spc="-35" dirty="0">
                <a:solidFill>
                  <a:srgbClr val="6D6E71"/>
                </a:solidFill>
                <a:latin typeface="+mj-lt"/>
                <a:cs typeface="Arial"/>
              </a:rPr>
              <a:t>estrategias </a:t>
            </a:r>
            <a:r>
              <a:rPr lang="es-ES" sz="1200" spc="-20" dirty="0">
                <a:solidFill>
                  <a:srgbClr val="6D6E71"/>
                </a:solidFill>
                <a:latin typeface="+mj-lt"/>
                <a:cs typeface="Arial"/>
              </a:rPr>
              <a:t>y </a:t>
            </a:r>
            <a:r>
              <a:rPr lang="es-ES" sz="1200" spc="-55" dirty="0">
                <a:solidFill>
                  <a:srgbClr val="6D6E71"/>
                </a:solidFill>
                <a:latin typeface="+mj-lt"/>
                <a:cs typeface="Arial"/>
              </a:rPr>
              <a:t>operaciones con </a:t>
            </a:r>
            <a:r>
              <a:rPr lang="es-ES" sz="1200" spc="-50" dirty="0">
                <a:solidFill>
                  <a:srgbClr val="6D6E71"/>
                </a:solidFill>
                <a:latin typeface="+mj-lt"/>
                <a:cs typeface="Arial"/>
              </a:rPr>
              <a:t>diez </a:t>
            </a:r>
            <a:r>
              <a:rPr lang="es-ES" sz="1200" spc="-40" dirty="0">
                <a:solidFill>
                  <a:srgbClr val="6D6E71"/>
                </a:solidFill>
                <a:latin typeface="+mj-lt"/>
                <a:cs typeface="Arial"/>
              </a:rPr>
              <a:t>principios  </a:t>
            </a:r>
            <a:r>
              <a:rPr lang="es-ES" sz="1200" spc="-35" dirty="0">
                <a:solidFill>
                  <a:srgbClr val="6D6E71"/>
                </a:solidFill>
                <a:latin typeface="+mj-lt"/>
                <a:cs typeface="Arial"/>
              </a:rPr>
              <a:t>universalmente </a:t>
            </a:r>
            <a:r>
              <a:rPr lang="es-ES" sz="1200" spc="-50" dirty="0">
                <a:solidFill>
                  <a:srgbClr val="6D6E71"/>
                </a:solidFill>
                <a:latin typeface="+mj-lt"/>
                <a:cs typeface="Arial"/>
              </a:rPr>
              <a:t>aceptados en </a:t>
            </a:r>
            <a:r>
              <a:rPr lang="es-ES" sz="1200" spc="-30" dirty="0">
                <a:solidFill>
                  <a:srgbClr val="6D6E71"/>
                </a:solidFill>
                <a:latin typeface="+mj-lt"/>
                <a:cs typeface="Arial"/>
              </a:rPr>
              <a:t>cuatro </a:t>
            </a:r>
            <a:r>
              <a:rPr lang="es-ES" sz="1200" spc="-55" dirty="0">
                <a:solidFill>
                  <a:srgbClr val="6D6E71"/>
                </a:solidFill>
                <a:latin typeface="+mj-lt"/>
                <a:cs typeface="Arial"/>
              </a:rPr>
              <a:t>áreas </a:t>
            </a:r>
            <a:r>
              <a:rPr lang="es-ES" sz="1200" spc="-40" dirty="0">
                <a:solidFill>
                  <a:srgbClr val="6D6E71"/>
                </a:solidFill>
                <a:latin typeface="+mj-lt"/>
                <a:cs typeface="Arial"/>
              </a:rPr>
              <a:t>temáticas:  </a:t>
            </a:r>
            <a:r>
              <a:rPr lang="es-ES" sz="1200" spc="-55" dirty="0">
                <a:solidFill>
                  <a:srgbClr val="6D6E71"/>
                </a:solidFill>
                <a:latin typeface="+mj-lt"/>
                <a:cs typeface="Arial"/>
              </a:rPr>
              <a:t>derechos </a:t>
            </a:r>
            <a:r>
              <a:rPr lang="es-ES" sz="1200" spc="-50" dirty="0">
                <a:solidFill>
                  <a:srgbClr val="6D6E71"/>
                </a:solidFill>
                <a:latin typeface="+mj-lt"/>
                <a:cs typeface="Arial"/>
              </a:rPr>
              <a:t>humanos, </a:t>
            </a:r>
            <a:r>
              <a:rPr lang="es-ES" sz="1200" spc="-45" dirty="0">
                <a:solidFill>
                  <a:srgbClr val="6D6E71"/>
                </a:solidFill>
                <a:latin typeface="+mj-lt"/>
                <a:cs typeface="Arial"/>
              </a:rPr>
              <a:t>estándares </a:t>
            </a:r>
            <a:r>
              <a:rPr lang="es-ES" sz="1200" spc="-50" dirty="0">
                <a:solidFill>
                  <a:srgbClr val="6D6E71"/>
                </a:solidFill>
                <a:latin typeface="+mj-lt"/>
                <a:cs typeface="Arial"/>
              </a:rPr>
              <a:t>laborales, </a:t>
            </a:r>
            <a:r>
              <a:rPr lang="es-ES" sz="1200" spc="-40" dirty="0">
                <a:solidFill>
                  <a:srgbClr val="6D6E71"/>
                </a:solidFill>
                <a:latin typeface="+mj-lt"/>
                <a:cs typeface="Arial"/>
              </a:rPr>
              <a:t>medio  </a:t>
            </a:r>
            <a:r>
              <a:rPr lang="es-ES" sz="1200" spc="-35" dirty="0">
                <a:solidFill>
                  <a:srgbClr val="6D6E71"/>
                </a:solidFill>
                <a:latin typeface="+mj-lt"/>
                <a:cs typeface="Arial"/>
              </a:rPr>
              <a:t>ambiente </a:t>
            </a:r>
            <a:r>
              <a:rPr lang="es-ES" sz="1200" spc="-20" dirty="0">
                <a:solidFill>
                  <a:srgbClr val="6D6E71"/>
                </a:solidFill>
                <a:latin typeface="+mj-lt"/>
                <a:cs typeface="Arial"/>
              </a:rPr>
              <a:t>y </a:t>
            </a:r>
            <a:r>
              <a:rPr lang="es-ES" sz="1200" spc="-40" dirty="0">
                <a:solidFill>
                  <a:srgbClr val="6D6E71"/>
                </a:solidFill>
                <a:latin typeface="+mj-lt"/>
                <a:cs typeface="Arial"/>
              </a:rPr>
              <a:t>anticorrupción. </a:t>
            </a:r>
            <a:r>
              <a:rPr lang="es-ES" sz="1200" spc="-70" dirty="0">
                <a:solidFill>
                  <a:srgbClr val="6D6E71"/>
                </a:solidFill>
                <a:latin typeface="+mj-lt"/>
                <a:cs typeface="Arial"/>
              </a:rPr>
              <a:t>El </a:t>
            </a:r>
            <a:r>
              <a:rPr lang="es-ES" sz="1200" spc="-50" dirty="0">
                <a:solidFill>
                  <a:srgbClr val="6D6E71"/>
                </a:solidFill>
                <a:latin typeface="+mj-lt"/>
                <a:cs typeface="Arial"/>
              </a:rPr>
              <a:t>Pacto </a:t>
            </a:r>
            <a:r>
              <a:rPr lang="es-ES" sz="1200" spc="-65" dirty="0">
                <a:solidFill>
                  <a:srgbClr val="6D6E71"/>
                </a:solidFill>
                <a:latin typeface="+mj-lt"/>
                <a:cs typeface="Arial"/>
              </a:rPr>
              <a:t>Global </a:t>
            </a:r>
            <a:r>
              <a:rPr lang="es-ES" sz="1200" spc="-60" dirty="0">
                <a:solidFill>
                  <a:srgbClr val="6D6E71"/>
                </a:solidFill>
                <a:latin typeface="+mj-lt"/>
                <a:cs typeface="Arial"/>
              </a:rPr>
              <a:t>se </a:t>
            </a:r>
            <a:r>
              <a:rPr lang="es-ES" sz="1200" spc="-50" dirty="0">
                <a:solidFill>
                  <a:srgbClr val="6D6E71"/>
                </a:solidFill>
                <a:latin typeface="+mj-lt"/>
                <a:cs typeface="Arial"/>
              </a:rPr>
              <a:t>considera  </a:t>
            </a:r>
            <a:r>
              <a:rPr lang="es-ES" sz="1200" spc="-35" dirty="0">
                <a:solidFill>
                  <a:srgbClr val="6D6E71"/>
                </a:solidFill>
                <a:latin typeface="+mj-lt"/>
                <a:cs typeface="Arial"/>
              </a:rPr>
              <a:t>un </a:t>
            </a:r>
            <a:r>
              <a:rPr lang="es-ES" sz="1200" spc="-45" dirty="0">
                <a:solidFill>
                  <a:srgbClr val="6D6E71"/>
                </a:solidFill>
                <a:latin typeface="+mj-lt"/>
                <a:cs typeface="Arial"/>
              </a:rPr>
              <a:t>marco </a:t>
            </a:r>
            <a:r>
              <a:rPr lang="es-ES" sz="1200" spc="-55" dirty="0">
                <a:solidFill>
                  <a:srgbClr val="6D6E71"/>
                </a:solidFill>
                <a:latin typeface="+mj-lt"/>
                <a:cs typeface="Arial"/>
              </a:rPr>
              <a:t>de </a:t>
            </a:r>
            <a:r>
              <a:rPr lang="es-ES" sz="1200" spc="-60" dirty="0">
                <a:solidFill>
                  <a:srgbClr val="6D6E71"/>
                </a:solidFill>
                <a:latin typeface="+mj-lt"/>
                <a:cs typeface="Arial"/>
              </a:rPr>
              <a:t>acción </a:t>
            </a:r>
            <a:r>
              <a:rPr lang="es-ES" sz="1200" spc="-55" dirty="0">
                <a:solidFill>
                  <a:srgbClr val="6D6E71"/>
                </a:solidFill>
                <a:latin typeface="+mj-lt"/>
                <a:cs typeface="Arial"/>
              </a:rPr>
              <a:t>que </a:t>
            </a:r>
            <a:r>
              <a:rPr lang="es-ES" sz="1200" spc="-20" dirty="0">
                <a:solidFill>
                  <a:srgbClr val="6D6E71"/>
                </a:solidFill>
                <a:latin typeface="+mj-lt"/>
                <a:cs typeface="Arial"/>
              </a:rPr>
              <a:t>facilita </a:t>
            </a:r>
            <a:r>
              <a:rPr lang="es-ES" sz="1200" spc="-35" dirty="0">
                <a:solidFill>
                  <a:srgbClr val="6D6E71"/>
                </a:solidFill>
                <a:latin typeface="+mj-lt"/>
                <a:cs typeface="Arial"/>
              </a:rPr>
              <a:t>la legitimación </a:t>
            </a:r>
            <a:r>
              <a:rPr lang="es-ES" sz="1200" spc="-50" dirty="0">
                <a:solidFill>
                  <a:srgbClr val="6D6E71"/>
                </a:solidFill>
                <a:latin typeface="+mj-lt"/>
                <a:cs typeface="Arial"/>
              </a:rPr>
              <a:t>social </a:t>
            </a:r>
            <a:r>
              <a:rPr lang="es-ES" sz="1200" spc="-60" dirty="0">
                <a:solidFill>
                  <a:srgbClr val="6D6E71"/>
                </a:solidFill>
                <a:latin typeface="+mj-lt"/>
                <a:cs typeface="Arial"/>
              </a:rPr>
              <a:t>de  </a:t>
            </a:r>
            <a:r>
              <a:rPr lang="es-ES" sz="1200" spc="-35" dirty="0">
                <a:solidFill>
                  <a:srgbClr val="6D6E71"/>
                </a:solidFill>
                <a:latin typeface="+mj-lt"/>
                <a:cs typeface="Arial"/>
              </a:rPr>
              <a:t>los </a:t>
            </a:r>
            <a:r>
              <a:rPr lang="es-ES" sz="1200" spc="-55" dirty="0">
                <a:solidFill>
                  <a:srgbClr val="6D6E71"/>
                </a:solidFill>
                <a:latin typeface="+mj-lt"/>
                <a:cs typeface="Arial"/>
              </a:rPr>
              <a:t>negocios </a:t>
            </a:r>
            <a:r>
              <a:rPr lang="es-ES" sz="1200" spc="-20" dirty="0">
                <a:solidFill>
                  <a:srgbClr val="6D6E71"/>
                </a:solidFill>
                <a:latin typeface="+mj-lt"/>
                <a:cs typeface="Arial"/>
              </a:rPr>
              <a:t>y </a:t>
            </a:r>
            <a:r>
              <a:rPr lang="es-ES" sz="1200" spc="-35" dirty="0">
                <a:solidFill>
                  <a:srgbClr val="6D6E71"/>
                </a:solidFill>
                <a:latin typeface="+mj-lt"/>
                <a:cs typeface="Arial"/>
              </a:rPr>
              <a:t>los </a:t>
            </a:r>
            <a:r>
              <a:rPr lang="es-ES" sz="1200" spc="-55" dirty="0">
                <a:solidFill>
                  <a:srgbClr val="6D6E71"/>
                </a:solidFill>
                <a:latin typeface="+mj-lt"/>
                <a:cs typeface="Arial"/>
              </a:rPr>
              <a:t>mercados. </a:t>
            </a:r>
            <a:r>
              <a:rPr lang="es-ES" sz="1200" spc="-75" dirty="0">
                <a:solidFill>
                  <a:srgbClr val="6D6E71"/>
                </a:solidFill>
                <a:latin typeface="+mj-lt"/>
                <a:cs typeface="Arial"/>
              </a:rPr>
              <a:t>Las </a:t>
            </a:r>
            <a:r>
              <a:rPr lang="es-ES" sz="1200" spc="-50" dirty="0">
                <a:solidFill>
                  <a:srgbClr val="6D6E71"/>
                </a:solidFill>
                <a:latin typeface="+mj-lt"/>
                <a:cs typeface="Arial"/>
              </a:rPr>
              <a:t>organizaciones </a:t>
            </a:r>
            <a:r>
              <a:rPr lang="es-ES" sz="1200" spc="-55" dirty="0">
                <a:solidFill>
                  <a:srgbClr val="6D6E71"/>
                </a:solidFill>
                <a:latin typeface="+mj-lt"/>
                <a:cs typeface="Arial"/>
              </a:rPr>
              <a:t>que</a:t>
            </a:r>
            <a:r>
              <a:rPr lang="es-ES" sz="1200" spc="-245" dirty="0">
                <a:solidFill>
                  <a:srgbClr val="6D6E71"/>
                </a:solidFill>
                <a:latin typeface="+mj-lt"/>
                <a:cs typeface="Arial"/>
              </a:rPr>
              <a:t> </a:t>
            </a:r>
            <a:r>
              <a:rPr lang="es-ES" sz="1200" spc="-65" dirty="0">
                <a:solidFill>
                  <a:srgbClr val="6D6E71"/>
                </a:solidFill>
                <a:latin typeface="+mj-lt"/>
                <a:cs typeface="Arial"/>
              </a:rPr>
              <a:t>se  </a:t>
            </a:r>
            <a:r>
              <a:rPr lang="es-ES" sz="1200" spc="-45" dirty="0">
                <a:solidFill>
                  <a:srgbClr val="6D6E71"/>
                </a:solidFill>
                <a:latin typeface="+mj-lt"/>
                <a:cs typeface="Arial"/>
              </a:rPr>
              <a:t>adhieren </a:t>
            </a:r>
            <a:r>
              <a:rPr lang="es-ES" sz="1200" spc="-35" dirty="0">
                <a:solidFill>
                  <a:srgbClr val="6D6E71"/>
                </a:solidFill>
                <a:latin typeface="+mj-lt"/>
                <a:cs typeface="Arial"/>
              </a:rPr>
              <a:t>comparten la </a:t>
            </a:r>
            <a:r>
              <a:rPr lang="es-ES" sz="1200" spc="-50" dirty="0">
                <a:solidFill>
                  <a:srgbClr val="6D6E71"/>
                </a:solidFill>
                <a:latin typeface="+mj-lt"/>
                <a:cs typeface="Arial"/>
              </a:rPr>
              <a:t>convicción </a:t>
            </a:r>
            <a:r>
              <a:rPr lang="es-ES" sz="1200" spc="-55" dirty="0">
                <a:solidFill>
                  <a:srgbClr val="6D6E71"/>
                </a:solidFill>
                <a:latin typeface="+mj-lt"/>
                <a:cs typeface="Arial"/>
              </a:rPr>
              <a:t>de que </a:t>
            </a:r>
            <a:r>
              <a:rPr lang="es-ES" sz="1200" spc="-45" dirty="0">
                <a:solidFill>
                  <a:srgbClr val="6D6E71"/>
                </a:solidFill>
                <a:latin typeface="+mj-lt"/>
                <a:cs typeface="Arial"/>
              </a:rPr>
              <a:t>las prácticas  </a:t>
            </a:r>
            <a:r>
              <a:rPr lang="es-ES" sz="1200" spc="-50" dirty="0">
                <a:solidFill>
                  <a:srgbClr val="6D6E71"/>
                </a:solidFill>
                <a:latin typeface="+mj-lt"/>
                <a:cs typeface="Arial"/>
              </a:rPr>
              <a:t>empresariales, </a:t>
            </a:r>
            <a:r>
              <a:rPr lang="es-ES" sz="1200" spc="-65" dirty="0">
                <a:solidFill>
                  <a:srgbClr val="6D6E71"/>
                </a:solidFill>
                <a:latin typeface="+mj-lt"/>
                <a:cs typeface="Arial"/>
              </a:rPr>
              <a:t>basadas </a:t>
            </a:r>
            <a:r>
              <a:rPr lang="es-ES" sz="1200" spc="-50" dirty="0">
                <a:solidFill>
                  <a:srgbClr val="6D6E71"/>
                </a:solidFill>
                <a:latin typeface="+mj-lt"/>
                <a:cs typeface="Arial"/>
              </a:rPr>
              <a:t>en </a:t>
            </a:r>
            <a:r>
              <a:rPr lang="es-ES" sz="1200" spc="-40" dirty="0">
                <a:solidFill>
                  <a:srgbClr val="6D6E71"/>
                </a:solidFill>
                <a:latin typeface="+mj-lt"/>
                <a:cs typeface="Arial"/>
              </a:rPr>
              <a:t>principios </a:t>
            </a:r>
            <a:r>
              <a:rPr lang="es-ES" sz="1200" spc="-50" dirty="0">
                <a:solidFill>
                  <a:srgbClr val="6D6E71"/>
                </a:solidFill>
                <a:latin typeface="+mj-lt"/>
                <a:cs typeface="Arial"/>
              </a:rPr>
              <a:t>universales,  </a:t>
            </a:r>
            <a:r>
              <a:rPr lang="es-ES" sz="1200" spc="-35" dirty="0">
                <a:solidFill>
                  <a:srgbClr val="6D6E71"/>
                </a:solidFill>
                <a:latin typeface="+mj-lt"/>
                <a:cs typeface="Arial"/>
              </a:rPr>
              <a:t>contribuyen</a:t>
            </a:r>
            <a:r>
              <a:rPr lang="es-ES" sz="1200" spc="-90" dirty="0">
                <a:solidFill>
                  <a:srgbClr val="6D6E71"/>
                </a:solidFill>
                <a:latin typeface="+mj-lt"/>
                <a:cs typeface="Arial"/>
              </a:rPr>
              <a:t> </a:t>
            </a:r>
            <a:r>
              <a:rPr lang="es-ES" sz="1200" spc="-65" dirty="0">
                <a:solidFill>
                  <a:srgbClr val="6D6E71"/>
                </a:solidFill>
                <a:latin typeface="+mj-lt"/>
                <a:cs typeface="Arial"/>
              </a:rPr>
              <a:t>a</a:t>
            </a:r>
            <a:r>
              <a:rPr lang="es-ES" sz="1200" spc="-85" dirty="0">
                <a:solidFill>
                  <a:srgbClr val="6D6E71"/>
                </a:solidFill>
                <a:latin typeface="+mj-lt"/>
                <a:cs typeface="Arial"/>
              </a:rPr>
              <a:t> </a:t>
            </a:r>
            <a:r>
              <a:rPr lang="es-ES" sz="1200" spc="-35" dirty="0">
                <a:solidFill>
                  <a:srgbClr val="6D6E71"/>
                </a:solidFill>
                <a:latin typeface="+mj-lt"/>
                <a:cs typeface="Arial"/>
              </a:rPr>
              <a:t>la</a:t>
            </a:r>
            <a:r>
              <a:rPr lang="es-ES" sz="1200" spc="-90" dirty="0">
                <a:solidFill>
                  <a:srgbClr val="6D6E71"/>
                </a:solidFill>
                <a:latin typeface="+mj-lt"/>
                <a:cs typeface="Arial"/>
              </a:rPr>
              <a:t> </a:t>
            </a:r>
            <a:r>
              <a:rPr lang="es-ES" sz="1200" spc="-55" dirty="0">
                <a:solidFill>
                  <a:srgbClr val="6D6E71"/>
                </a:solidFill>
                <a:latin typeface="+mj-lt"/>
                <a:cs typeface="Arial"/>
              </a:rPr>
              <a:t>generación</a:t>
            </a:r>
            <a:r>
              <a:rPr lang="es-ES" sz="1200" spc="-85" dirty="0">
                <a:solidFill>
                  <a:srgbClr val="6D6E71"/>
                </a:solidFill>
                <a:latin typeface="+mj-lt"/>
                <a:cs typeface="Arial"/>
              </a:rPr>
              <a:t> </a:t>
            </a:r>
            <a:r>
              <a:rPr lang="es-ES" sz="1200" spc="-55" dirty="0">
                <a:solidFill>
                  <a:srgbClr val="6D6E71"/>
                </a:solidFill>
                <a:latin typeface="+mj-lt"/>
                <a:cs typeface="Arial"/>
              </a:rPr>
              <a:t>de</a:t>
            </a:r>
            <a:r>
              <a:rPr lang="es-ES" sz="1200" spc="-90" dirty="0">
                <a:solidFill>
                  <a:srgbClr val="6D6E71"/>
                </a:solidFill>
                <a:latin typeface="+mj-lt"/>
                <a:cs typeface="Arial"/>
              </a:rPr>
              <a:t> </a:t>
            </a:r>
            <a:r>
              <a:rPr lang="es-ES" sz="1200" spc="-35" dirty="0">
                <a:solidFill>
                  <a:srgbClr val="6D6E71"/>
                </a:solidFill>
                <a:latin typeface="+mj-lt"/>
                <a:cs typeface="Arial"/>
              </a:rPr>
              <a:t>un</a:t>
            </a:r>
            <a:r>
              <a:rPr lang="es-ES" sz="1200" spc="-85" dirty="0">
                <a:solidFill>
                  <a:srgbClr val="6D6E71"/>
                </a:solidFill>
                <a:latin typeface="+mj-lt"/>
                <a:cs typeface="Arial"/>
              </a:rPr>
              <a:t> </a:t>
            </a:r>
            <a:r>
              <a:rPr lang="es-ES" sz="1200" spc="-50" dirty="0">
                <a:solidFill>
                  <a:srgbClr val="6D6E71"/>
                </a:solidFill>
                <a:latin typeface="+mj-lt"/>
                <a:cs typeface="Arial"/>
              </a:rPr>
              <a:t>mercado</a:t>
            </a:r>
            <a:r>
              <a:rPr lang="es-ES" sz="1200" spc="-90" dirty="0">
                <a:solidFill>
                  <a:srgbClr val="6D6E71"/>
                </a:solidFill>
                <a:latin typeface="+mj-lt"/>
                <a:cs typeface="Arial"/>
              </a:rPr>
              <a:t> </a:t>
            </a:r>
            <a:r>
              <a:rPr lang="es-ES" sz="1200" spc="-40" dirty="0">
                <a:solidFill>
                  <a:srgbClr val="6D6E71"/>
                </a:solidFill>
                <a:latin typeface="+mj-lt"/>
                <a:cs typeface="Arial"/>
              </a:rPr>
              <a:t>global</a:t>
            </a:r>
            <a:r>
              <a:rPr lang="es-ES" sz="1200" spc="-85" dirty="0">
                <a:solidFill>
                  <a:srgbClr val="6D6E71"/>
                </a:solidFill>
                <a:latin typeface="+mj-lt"/>
                <a:cs typeface="Arial"/>
              </a:rPr>
              <a:t> </a:t>
            </a:r>
            <a:r>
              <a:rPr lang="es-ES" sz="1200" spc="-50" dirty="0">
                <a:solidFill>
                  <a:srgbClr val="6D6E71"/>
                </a:solidFill>
                <a:latin typeface="+mj-lt"/>
                <a:cs typeface="Arial"/>
              </a:rPr>
              <a:t>más </a:t>
            </a:r>
            <a:r>
              <a:rPr lang="es-ES" sz="1200" spc="-70" dirty="0">
                <a:solidFill>
                  <a:srgbClr val="6D6E71"/>
                </a:solidFill>
                <a:latin typeface="+mj-lt"/>
                <a:cs typeface="Arial"/>
              </a:rPr>
              <a:t>estable</a:t>
            </a:r>
            <a:r>
              <a:rPr lang="es-ES" sz="1200" spc="-20" dirty="0">
                <a:solidFill>
                  <a:srgbClr val="6D6E71"/>
                </a:solidFill>
                <a:latin typeface="+mj-lt"/>
                <a:cs typeface="Arial"/>
              </a:rPr>
              <a:t>,</a:t>
            </a:r>
            <a:r>
              <a:rPr lang="es-ES" sz="1200" dirty="0">
                <a:solidFill>
                  <a:srgbClr val="6D6E71"/>
                </a:solidFill>
                <a:latin typeface="+mj-lt"/>
                <a:cs typeface="Arial"/>
              </a:rPr>
              <a:t>	</a:t>
            </a:r>
            <a:r>
              <a:rPr lang="es-ES" sz="1200" spc="-50" dirty="0">
                <a:solidFill>
                  <a:srgbClr val="6D6E71"/>
                </a:solidFill>
                <a:latin typeface="+mj-lt"/>
                <a:cs typeface="Arial"/>
              </a:rPr>
              <a:t>equitativo</a:t>
            </a:r>
            <a:r>
              <a:rPr lang="es-ES" sz="1200" spc="-10" dirty="0">
                <a:solidFill>
                  <a:srgbClr val="6D6E71"/>
                </a:solidFill>
                <a:latin typeface="+mj-lt"/>
                <a:cs typeface="Arial"/>
              </a:rPr>
              <a:t>,</a:t>
            </a:r>
            <a:r>
              <a:rPr lang="es-ES" sz="1200" dirty="0">
                <a:solidFill>
                  <a:srgbClr val="6D6E71"/>
                </a:solidFill>
                <a:latin typeface="+mj-lt"/>
                <a:cs typeface="Arial"/>
              </a:rPr>
              <a:t>	</a:t>
            </a:r>
            <a:r>
              <a:rPr lang="es-ES" sz="1200" spc="-55" dirty="0">
                <a:solidFill>
                  <a:srgbClr val="6D6E71"/>
                </a:solidFill>
                <a:latin typeface="+mj-lt"/>
                <a:cs typeface="Arial"/>
              </a:rPr>
              <a:t>incluyent</a:t>
            </a:r>
            <a:r>
              <a:rPr lang="es-ES" sz="1200" spc="-25" dirty="0">
                <a:solidFill>
                  <a:srgbClr val="6D6E71"/>
                </a:solidFill>
                <a:latin typeface="+mj-lt"/>
                <a:cs typeface="Arial"/>
              </a:rPr>
              <a:t>e</a:t>
            </a:r>
            <a:r>
              <a:rPr lang="es-ES" sz="1200" dirty="0">
                <a:solidFill>
                  <a:srgbClr val="6D6E71"/>
                </a:solidFill>
                <a:latin typeface="+mj-lt"/>
                <a:cs typeface="Arial"/>
              </a:rPr>
              <a:t>	</a:t>
            </a:r>
            <a:r>
              <a:rPr lang="es-ES" sz="1200" spc="-25" dirty="0">
                <a:solidFill>
                  <a:srgbClr val="6D6E71"/>
                </a:solidFill>
                <a:latin typeface="+mj-lt"/>
                <a:cs typeface="Arial"/>
              </a:rPr>
              <a:t>y </a:t>
            </a:r>
            <a:r>
              <a:rPr lang="es-ES" sz="1200" spc="-80" dirty="0">
                <a:solidFill>
                  <a:srgbClr val="6D6E71"/>
                </a:solidFill>
                <a:latin typeface="+mj-lt"/>
                <a:cs typeface="Arial"/>
              </a:rPr>
              <a:t>qu</a:t>
            </a:r>
            <a:r>
              <a:rPr lang="es-ES" sz="1200" spc="-45" dirty="0">
                <a:solidFill>
                  <a:srgbClr val="6D6E71"/>
                </a:solidFill>
                <a:latin typeface="+mj-lt"/>
                <a:cs typeface="Arial"/>
              </a:rPr>
              <a:t>e </a:t>
            </a:r>
            <a:r>
              <a:rPr lang="es-ES" sz="1200" spc="-60" dirty="0">
                <a:solidFill>
                  <a:srgbClr val="6D6E71"/>
                </a:solidFill>
                <a:latin typeface="+mj-lt"/>
                <a:cs typeface="Arial"/>
              </a:rPr>
              <a:t>fomenta  sociedades más prósperas.</a:t>
            </a:r>
          </a:p>
          <a:p>
            <a:pPr marL="107314" marR="5080" algn="just">
              <a:lnSpc>
                <a:spcPts val="1400"/>
              </a:lnSpc>
              <a:spcBef>
                <a:spcPts val="180"/>
              </a:spcBef>
            </a:pPr>
            <a:endParaRPr lang="es-ES" sz="1200" spc="-60" dirty="0">
              <a:solidFill>
                <a:srgbClr val="6D6E71"/>
              </a:solidFill>
              <a:latin typeface="+mj-lt"/>
              <a:cs typeface="Arial"/>
            </a:endParaRPr>
          </a:p>
          <a:p>
            <a:pPr marL="107314" marR="5080" algn="just">
              <a:lnSpc>
                <a:spcPts val="1400"/>
              </a:lnSpc>
              <a:spcBef>
                <a:spcPts val="180"/>
              </a:spcBef>
            </a:pPr>
            <a:r>
              <a:rPr lang="es-ES" sz="1200" spc="-60" dirty="0">
                <a:solidFill>
                  <a:srgbClr val="6D6E71"/>
                </a:solidFill>
                <a:latin typeface="+mj-lt"/>
                <a:cs typeface="Arial"/>
              </a:rPr>
              <a:t>Estos principios y normativas reflejan el compromiso  de prevenir y, cuando sea necesario, mitigar y remediar los  impactos negativos que genere la operación sobre los  derechos humanos. Igualmente, aseguran la  identificación efectiva de los riesgos asociados a  derechos humanos en las operaciones con el propósito  de mejorar continuamente los procesos. Para ello, se  deben realizar las acciones de debida diligencia,  involucrarnos con nuestros grupos de interés y  comunicar nuestras expectativas a los socios  comerciales.</a:t>
            </a:r>
          </a:p>
          <a:p>
            <a:pPr marL="107314" marR="5080" algn="just">
              <a:lnSpc>
                <a:spcPts val="1400"/>
              </a:lnSpc>
              <a:spcBef>
                <a:spcPts val="180"/>
              </a:spcBef>
            </a:pPr>
            <a:endParaRPr lang="es-ES" sz="1200" dirty="0">
              <a:latin typeface="+mj-lt"/>
              <a:cs typeface="Arial"/>
            </a:endParaRPr>
          </a:p>
          <a:p>
            <a:pPr marL="107314" marR="5080" algn="just">
              <a:lnSpc>
                <a:spcPts val="1400"/>
              </a:lnSpc>
              <a:spcBef>
                <a:spcPts val="180"/>
              </a:spcBef>
            </a:pPr>
            <a:endParaRPr lang="es-ES" sz="2200" b="1" spc="-75" dirty="0">
              <a:solidFill>
                <a:srgbClr val="801327"/>
              </a:solidFill>
              <a:latin typeface="+mj-lt"/>
            </a:endParaRPr>
          </a:p>
          <a:p>
            <a:pPr marL="107314" marR="5080" algn="just">
              <a:lnSpc>
                <a:spcPts val="1400"/>
              </a:lnSpc>
              <a:spcBef>
                <a:spcPts val="180"/>
              </a:spcBef>
            </a:pPr>
            <a:r>
              <a:rPr lang="es-ES" sz="2200" b="1" spc="-75" dirty="0">
                <a:solidFill>
                  <a:srgbClr val="801327"/>
                </a:solidFill>
                <a:latin typeface="+mj-lt"/>
              </a:rPr>
              <a:t>Política Ambiental</a:t>
            </a:r>
          </a:p>
          <a:p>
            <a:pPr marL="107314" marR="5080" algn="just">
              <a:lnSpc>
                <a:spcPts val="1400"/>
              </a:lnSpc>
              <a:spcBef>
                <a:spcPts val="180"/>
              </a:spcBef>
            </a:pPr>
            <a:endParaRPr lang="es-ES" sz="1200" dirty="0">
              <a:latin typeface="+mj-lt"/>
              <a:cs typeface="Arial"/>
            </a:endParaRPr>
          </a:p>
          <a:p>
            <a:pPr marL="107314" marR="5080" algn="just">
              <a:lnSpc>
                <a:spcPts val="1400"/>
              </a:lnSpc>
              <a:spcBef>
                <a:spcPts val="180"/>
              </a:spcBef>
            </a:pPr>
            <a:r>
              <a:rPr lang="es-ES" sz="1200" dirty="0">
                <a:latin typeface="+mj-lt"/>
                <a:cs typeface="Arial"/>
              </a:rPr>
              <a:t>Esenttia está comprometido con el medio ambiente, con el uso eficiente de la energía y los recursos naturales, y realiza acciones encaminadas a la disminución de las emisiones de gases efecto invernadero y al manejo de residuos, siguiendo las políticas ambientales, normas, procedimientos, leyes y reglamentos aplicables. </a:t>
            </a:r>
          </a:p>
        </p:txBody>
      </p:sp>
      <p:sp>
        <p:nvSpPr>
          <p:cNvPr id="8" name="CuadroTexto 7">
            <a:extLst>
              <a:ext uri="{FF2B5EF4-FFF2-40B4-BE49-F238E27FC236}">
                <a16:creationId xmlns:a16="http://schemas.microsoft.com/office/drawing/2014/main" id="{FB079FD6-C917-4610-A2E3-1A9423B4CB72}"/>
              </a:ext>
            </a:extLst>
          </p:cNvPr>
          <p:cNvSpPr txBox="1"/>
          <p:nvPr/>
        </p:nvSpPr>
        <p:spPr>
          <a:xfrm>
            <a:off x="4016420" y="7789761"/>
            <a:ext cx="389850" cy="307777"/>
          </a:xfrm>
          <a:prstGeom prst="rect">
            <a:avLst/>
          </a:prstGeom>
          <a:noFill/>
        </p:spPr>
        <p:txBody>
          <a:bodyPr wrap="none" rtlCol="0">
            <a:spAutoFit/>
          </a:bodyPr>
          <a:lstStyle/>
          <a:p>
            <a:r>
              <a:rPr lang="es-CO" sz="1400" b="1" dirty="0">
                <a:solidFill>
                  <a:srgbClr val="801327"/>
                </a:solidFill>
              </a:rPr>
              <a:t>18</a:t>
            </a:r>
          </a:p>
        </p:txBody>
      </p:sp>
    </p:spTree>
    <p:extLst>
      <p:ext uri="{BB962C8B-B14F-4D97-AF65-F5344CB8AC3E}">
        <p14:creationId xmlns:p14="http://schemas.microsoft.com/office/powerpoint/2010/main" val="265504921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object 3"/>
          <p:cNvSpPr txBox="1"/>
          <p:nvPr/>
        </p:nvSpPr>
        <p:spPr>
          <a:xfrm>
            <a:off x="4455924" y="696001"/>
            <a:ext cx="3339465" cy="6117059"/>
          </a:xfrm>
          <a:prstGeom prst="rect">
            <a:avLst/>
          </a:prstGeom>
        </p:spPr>
        <p:txBody>
          <a:bodyPr vert="horz" wrap="square" lIns="0" tIns="12700" rIns="0" bIns="0" rtlCol="0">
            <a:spAutoFit/>
          </a:bodyPr>
          <a:lstStyle/>
          <a:p>
            <a:pPr marL="310515" marR="5080" indent="-171450" algn="just">
              <a:lnSpc>
                <a:spcPts val="1400"/>
              </a:lnSpc>
              <a:spcBef>
                <a:spcPts val="1400"/>
              </a:spcBef>
              <a:buFont typeface="Arial" panose="020B0604020202020204" pitchFamily="34" charset="0"/>
              <a:buChar char="•"/>
            </a:pPr>
            <a:r>
              <a:rPr lang="es-ES" sz="1200" spc="-30" dirty="0">
                <a:cs typeface="Arial" panose="020B0604020202020204" pitchFamily="34" charset="0"/>
              </a:rPr>
              <a:t>Estar </a:t>
            </a:r>
            <a:r>
              <a:rPr lang="es-ES" sz="1200" spc="-25" dirty="0">
                <a:cs typeface="Arial" panose="020B0604020202020204" pitchFamily="34" charset="0"/>
              </a:rPr>
              <a:t>dispuesto </a:t>
            </a:r>
            <a:r>
              <a:rPr lang="es-ES" sz="1200" spc="-70" dirty="0">
                <a:cs typeface="Arial" panose="020B0604020202020204" pitchFamily="34" charset="0"/>
              </a:rPr>
              <a:t>a </a:t>
            </a:r>
            <a:r>
              <a:rPr lang="es-ES" sz="1200" spc="-35" dirty="0">
                <a:cs typeface="Arial" panose="020B0604020202020204" pitchFamily="34" charset="0"/>
              </a:rPr>
              <a:t>colaborar </a:t>
            </a:r>
            <a:r>
              <a:rPr lang="es-ES" sz="1200" spc="-45" dirty="0">
                <a:cs typeface="Arial" panose="020B0604020202020204" pitchFamily="34" charset="0"/>
              </a:rPr>
              <a:t>con </a:t>
            </a:r>
            <a:r>
              <a:rPr lang="es-ES" sz="1200" spc="-30" dirty="0">
                <a:cs typeface="Arial" panose="020B0604020202020204" pitchFamily="34" charset="0"/>
              </a:rPr>
              <a:t>la </a:t>
            </a:r>
            <a:r>
              <a:rPr lang="es-ES" sz="1200" spc="-20" dirty="0">
                <a:cs typeface="Arial" panose="020B0604020202020204" pitchFamily="34" charset="0"/>
              </a:rPr>
              <a:t>gestión </a:t>
            </a:r>
            <a:r>
              <a:rPr lang="es-ES" sz="1200" spc="-50" dirty="0">
                <a:cs typeface="Arial" panose="020B0604020202020204" pitchFamily="34" charset="0"/>
              </a:rPr>
              <a:t>de </a:t>
            </a:r>
            <a:r>
              <a:rPr lang="es-ES" sz="1200" spc="-25" dirty="0">
                <a:cs typeface="Arial" panose="020B0604020202020204" pitchFamily="34" charset="0"/>
              </a:rPr>
              <a:t>los  asuntos </a:t>
            </a:r>
            <a:r>
              <a:rPr lang="es-ES" sz="1200" spc="-45" dirty="0">
                <a:cs typeface="Arial" panose="020B0604020202020204" pitchFamily="34" charset="0"/>
              </a:rPr>
              <a:t>denunciados, </a:t>
            </a:r>
            <a:r>
              <a:rPr lang="es-ES" sz="1200" spc="-35" dirty="0">
                <a:cs typeface="Arial" panose="020B0604020202020204" pitchFamily="34" charset="0"/>
              </a:rPr>
              <a:t>respondiendo las  </a:t>
            </a:r>
            <a:r>
              <a:rPr lang="es-ES" sz="1200" spc="-25" dirty="0">
                <a:cs typeface="Arial" panose="020B0604020202020204" pitchFamily="34" charset="0"/>
              </a:rPr>
              <a:t>solicitudes </a:t>
            </a:r>
            <a:r>
              <a:rPr lang="es-ES" sz="1200" spc="-50" dirty="0">
                <a:cs typeface="Arial" panose="020B0604020202020204" pitchFamily="34" charset="0"/>
              </a:rPr>
              <a:t>de </a:t>
            </a:r>
            <a:r>
              <a:rPr lang="es-ES" sz="1200" spc="-30" dirty="0">
                <a:cs typeface="Arial" panose="020B0604020202020204" pitchFamily="34" charset="0"/>
              </a:rPr>
              <a:t>ampliación </a:t>
            </a:r>
            <a:r>
              <a:rPr lang="es-ES" sz="1200" spc="-50" dirty="0">
                <a:cs typeface="Arial" panose="020B0604020202020204" pitchFamily="34" charset="0"/>
              </a:rPr>
              <a:t>de </a:t>
            </a:r>
            <a:r>
              <a:rPr lang="es-ES" sz="1200" spc="-20" dirty="0">
                <a:cs typeface="Arial" panose="020B0604020202020204" pitchFamily="34" charset="0"/>
              </a:rPr>
              <a:t>información </a:t>
            </a:r>
            <a:r>
              <a:rPr lang="es-ES" sz="1200" spc="-45" dirty="0">
                <a:cs typeface="Arial" panose="020B0604020202020204" pitchFamily="34" charset="0"/>
              </a:rPr>
              <a:t>que </a:t>
            </a:r>
            <a:r>
              <a:rPr lang="es-ES" sz="1200" spc="-55" dirty="0">
                <a:cs typeface="Arial" panose="020B0604020202020204" pitchFamily="34" charset="0"/>
              </a:rPr>
              <a:t>se  </a:t>
            </a:r>
            <a:r>
              <a:rPr lang="es-ES" sz="1200" spc="-25" dirty="0">
                <a:cs typeface="Arial" panose="020B0604020202020204" pitchFamily="34" charset="0"/>
              </a:rPr>
              <a:t>efectúen </a:t>
            </a:r>
            <a:r>
              <a:rPr lang="es-ES" sz="1200" spc="-70" dirty="0">
                <a:cs typeface="Arial" panose="020B0604020202020204" pitchFamily="34" charset="0"/>
              </a:rPr>
              <a:t>a </a:t>
            </a:r>
            <a:r>
              <a:rPr lang="es-ES" sz="1200" spc="-15" dirty="0">
                <a:cs typeface="Arial" panose="020B0604020202020204" pitchFamily="34" charset="0"/>
              </a:rPr>
              <a:t>través </a:t>
            </a:r>
            <a:r>
              <a:rPr lang="es-ES" sz="1200" spc="-50" dirty="0">
                <a:cs typeface="Arial" panose="020B0604020202020204" pitchFamily="34" charset="0"/>
              </a:rPr>
              <a:t>de </a:t>
            </a:r>
            <a:r>
              <a:rPr lang="es-ES" sz="1200" spc="-30" dirty="0">
                <a:cs typeface="Arial" panose="020B0604020202020204" pitchFamily="34" charset="0"/>
              </a:rPr>
              <a:t>la </a:t>
            </a:r>
            <a:r>
              <a:rPr lang="es-ES" sz="1200" spc="-20" dirty="0">
                <a:cs typeface="Arial" panose="020B0604020202020204" pitchFamily="34" charset="0"/>
              </a:rPr>
              <a:t>herramienta </a:t>
            </a:r>
            <a:r>
              <a:rPr lang="es-ES" sz="1200" spc="-35" dirty="0">
                <a:cs typeface="Arial" panose="020B0604020202020204" pitchFamily="34" charset="0"/>
              </a:rPr>
              <a:t>o </a:t>
            </a:r>
            <a:r>
              <a:rPr lang="es-ES" sz="1200" spc="-30" dirty="0">
                <a:cs typeface="Arial" panose="020B0604020202020204" pitchFamily="34" charset="0"/>
              </a:rPr>
              <a:t>medios </a:t>
            </a:r>
            <a:r>
              <a:rPr lang="es-ES" sz="1200" spc="-50" dirty="0">
                <a:cs typeface="Arial" panose="020B0604020202020204" pitchFamily="34" charset="0"/>
              </a:rPr>
              <a:t>de  </a:t>
            </a:r>
            <a:r>
              <a:rPr lang="es-ES" sz="1200" spc="-20" dirty="0">
                <a:cs typeface="Arial" panose="020B0604020202020204" pitchFamily="34" charset="0"/>
              </a:rPr>
              <a:t>contacto suministrados por </a:t>
            </a:r>
            <a:r>
              <a:rPr lang="es-ES" sz="1200" spc="-30" dirty="0">
                <a:cs typeface="Arial" panose="020B0604020202020204" pitchFamily="34" charset="0"/>
              </a:rPr>
              <a:t>el denunciante </a:t>
            </a:r>
            <a:r>
              <a:rPr lang="es-ES" sz="1200" spc="-25" dirty="0">
                <a:cs typeface="Arial" panose="020B0604020202020204" pitchFamily="34" charset="0"/>
              </a:rPr>
              <a:t>y  </a:t>
            </a:r>
            <a:r>
              <a:rPr lang="es-ES" sz="1200" spc="-15" dirty="0">
                <a:cs typeface="Arial" panose="020B0604020202020204" pitchFamily="34" charset="0"/>
              </a:rPr>
              <a:t>remitiendo </a:t>
            </a:r>
            <a:r>
              <a:rPr lang="es-ES" sz="1200" spc="-35" dirty="0">
                <a:cs typeface="Arial" panose="020B0604020202020204" pitchFamily="34" charset="0"/>
              </a:rPr>
              <a:t>las </a:t>
            </a:r>
            <a:r>
              <a:rPr lang="es-ES" sz="1200" spc="-40" dirty="0">
                <a:cs typeface="Arial" panose="020B0604020202020204" pitchFamily="34" charset="0"/>
              </a:rPr>
              <a:t>evidencias</a:t>
            </a:r>
            <a:r>
              <a:rPr lang="es-ES" sz="1200" spc="-165" dirty="0">
                <a:cs typeface="Arial" panose="020B0604020202020204" pitchFamily="34" charset="0"/>
              </a:rPr>
              <a:t> </a:t>
            </a:r>
            <a:r>
              <a:rPr lang="es-ES" sz="1200" spc="-30" dirty="0">
                <a:cs typeface="Arial" panose="020B0604020202020204" pitchFamily="34" charset="0"/>
              </a:rPr>
              <a:t>correspondientes.</a:t>
            </a:r>
            <a:endParaRPr lang="es-ES" sz="1200" dirty="0">
              <a:cs typeface="Arial" panose="020B0604020202020204" pitchFamily="34" charset="0"/>
            </a:endParaRPr>
          </a:p>
          <a:p>
            <a:pPr marL="310515" marR="5080" indent="-171450" algn="just">
              <a:lnSpc>
                <a:spcPts val="1400"/>
              </a:lnSpc>
              <a:spcBef>
                <a:spcPts val="1400"/>
              </a:spcBef>
              <a:buFont typeface="Arial" panose="020B0604020202020204" pitchFamily="34" charset="0"/>
              <a:buChar char="•"/>
            </a:pPr>
            <a:r>
              <a:rPr lang="es-CO" sz="1200" spc="-110" dirty="0">
                <a:solidFill>
                  <a:srgbClr val="6D6E71"/>
                </a:solidFill>
                <a:latin typeface="+mj-lt"/>
                <a:cs typeface="Arial"/>
              </a:rPr>
              <a:t>Se</a:t>
            </a:r>
            <a:r>
              <a:rPr lang="es-CO" sz="1200" spc="-70" dirty="0">
                <a:solidFill>
                  <a:srgbClr val="6D6E71"/>
                </a:solidFill>
                <a:latin typeface="+mj-lt"/>
                <a:cs typeface="Arial"/>
              </a:rPr>
              <a:t> </a:t>
            </a:r>
            <a:r>
              <a:rPr lang="es-CO" sz="1200" spc="-30" dirty="0">
                <a:solidFill>
                  <a:srgbClr val="6D6E71"/>
                </a:solidFill>
                <a:latin typeface="+mj-lt"/>
                <a:cs typeface="Arial"/>
              </a:rPr>
              <a:t>requiere</a:t>
            </a:r>
            <a:r>
              <a:rPr lang="es-CO" sz="1200" spc="-70" dirty="0">
                <a:solidFill>
                  <a:srgbClr val="6D6E71"/>
                </a:solidFill>
                <a:latin typeface="+mj-lt"/>
                <a:cs typeface="Arial"/>
              </a:rPr>
              <a:t> </a:t>
            </a:r>
            <a:r>
              <a:rPr lang="es-CO" sz="1200" spc="-20" dirty="0">
                <a:solidFill>
                  <a:srgbClr val="6D6E71"/>
                </a:solidFill>
                <a:latin typeface="+mj-lt"/>
                <a:cs typeface="Arial"/>
              </a:rPr>
              <a:t>respetar</a:t>
            </a:r>
            <a:r>
              <a:rPr lang="es-CO" sz="1200" spc="-70" dirty="0">
                <a:solidFill>
                  <a:srgbClr val="6D6E71"/>
                </a:solidFill>
                <a:latin typeface="+mj-lt"/>
                <a:cs typeface="Arial"/>
              </a:rPr>
              <a:t> </a:t>
            </a:r>
            <a:r>
              <a:rPr lang="es-CO" sz="1200" spc="-30" dirty="0">
                <a:solidFill>
                  <a:srgbClr val="6D6E71"/>
                </a:solidFill>
                <a:latin typeface="+mj-lt"/>
                <a:cs typeface="Arial"/>
              </a:rPr>
              <a:t>la</a:t>
            </a:r>
            <a:r>
              <a:rPr lang="es-CO" sz="1200" spc="-70" dirty="0">
                <a:solidFill>
                  <a:srgbClr val="6D6E71"/>
                </a:solidFill>
                <a:latin typeface="+mj-lt"/>
                <a:cs typeface="Arial"/>
              </a:rPr>
              <a:t> </a:t>
            </a:r>
            <a:r>
              <a:rPr lang="es-CO" sz="1200" spc="-35" dirty="0">
                <a:solidFill>
                  <a:srgbClr val="6D6E71"/>
                </a:solidFill>
                <a:latin typeface="+mj-lt"/>
                <a:cs typeface="Arial"/>
              </a:rPr>
              <a:t>dignidad</a:t>
            </a:r>
            <a:r>
              <a:rPr lang="es-CO" sz="1200" spc="-70" dirty="0">
                <a:solidFill>
                  <a:srgbClr val="6D6E71"/>
                </a:solidFill>
                <a:latin typeface="+mj-lt"/>
                <a:cs typeface="Arial"/>
              </a:rPr>
              <a:t> </a:t>
            </a:r>
            <a:r>
              <a:rPr lang="es-CO" sz="1200" spc="-35" dirty="0">
                <a:solidFill>
                  <a:srgbClr val="6D6E71"/>
                </a:solidFill>
                <a:latin typeface="+mj-lt"/>
                <a:cs typeface="Arial"/>
              </a:rPr>
              <a:t>humana</a:t>
            </a:r>
            <a:r>
              <a:rPr lang="es-CO" sz="1200" spc="-70" dirty="0">
                <a:solidFill>
                  <a:srgbClr val="6D6E71"/>
                </a:solidFill>
                <a:latin typeface="+mj-lt"/>
                <a:cs typeface="Arial"/>
              </a:rPr>
              <a:t> </a:t>
            </a:r>
            <a:r>
              <a:rPr lang="es-CO" sz="1200" spc="-25" dirty="0">
                <a:solidFill>
                  <a:srgbClr val="6D6E71"/>
                </a:solidFill>
                <a:latin typeface="+mj-lt"/>
                <a:cs typeface="Arial"/>
              </a:rPr>
              <a:t>y</a:t>
            </a:r>
            <a:r>
              <a:rPr lang="es-CO" sz="1200" spc="-65" dirty="0">
                <a:solidFill>
                  <a:srgbClr val="6D6E71"/>
                </a:solidFill>
                <a:latin typeface="+mj-lt"/>
                <a:cs typeface="Arial"/>
              </a:rPr>
              <a:t> </a:t>
            </a:r>
            <a:r>
              <a:rPr lang="es-CO" sz="1200" spc="-30" dirty="0">
                <a:solidFill>
                  <a:srgbClr val="6D6E71"/>
                </a:solidFill>
                <a:latin typeface="+mj-lt"/>
                <a:cs typeface="Arial"/>
              </a:rPr>
              <a:t>el</a:t>
            </a:r>
            <a:r>
              <a:rPr lang="es-CO" sz="1200" spc="-70" dirty="0">
                <a:solidFill>
                  <a:srgbClr val="6D6E71"/>
                </a:solidFill>
                <a:latin typeface="+mj-lt"/>
                <a:cs typeface="Arial"/>
              </a:rPr>
              <a:t> </a:t>
            </a:r>
            <a:r>
              <a:rPr lang="es-CO" sz="1200" spc="-40" dirty="0">
                <a:solidFill>
                  <a:srgbClr val="6D6E71"/>
                </a:solidFill>
                <a:latin typeface="+mj-lt"/>
                <a:cs typeface="Arial"/>
              </a:rPr>
              <a:t>buen  </a:t>
            </a:r>
            <a:r>
              <a:rPr lang="es-CO" sz="1200" spc="-25" dirty="0">
                <a:solidFill>
                  <a:srgbClr val="6D6E71"/>
                </a:solidFill>
                <a:latin typeface="+mj-lt"/>
                <a:cs typeface="Arial"/>
              </a:rPr>
              <a:t>nombre </a:t>
            </a:r>
            <a:r>
              <a:rPr lang="es-CO" sz="1200" spc="-60" dirty="0">
                <a:solidFill>
                  <a:srgbClr val="6D6E71"/>
                </a:solidFill>
                <a:latin typeface="+mj-lt"/>
                <a:cs typeface="Arial"/>
              </a:rPr>
              <a:t>de </a:t>
            </a:r>
            <a:r>
              <a:rPr lang="es-CO" sz="1200" spc="-40" dirty="0">
                <a:solidFill>
                  <a:srgbClr val="6D6E71"/>
                </a:solidFill>
                <a:latin typeface="+mj-lt"/>
                <a:cs typeface="Arial"/>
              </a:rPr>
              <a:t>los </a:t>
            </a:r>
            <a:r>
              <a:rPr lang="es-CO" sz="1200" spc="-65" dirty="0">
                <a:solidFill>
                  <a:srgbClr val="6D6E71"/>
                </a:solidFill>
                <a:latin typeface="+mj-lt"/>
                <a:cs typeface="Arial"/>
              </a:rPr>
              <a:t>denunciados, </a:t>
            </a:r>
            <a:r>
              <a:rPr lang="es-CO" sz="1200" spc="-35" dirty="0">
                <a:solidFill>
                  <a:srgbClr val="6D6E71"/>
                </a:solidFill>
                <a:latin typeface="+mj-lt"/>
                <a:cs typeface="Arial"/>
              </a:rPr>
              <a:t>por </a:t>
            </a:r>
            <a:r>
              <a:rPr lang="es-CO" sz="1200" spc="-10" dirty="0">
                <a:solidFill>
                  <a:srgbClr val="6D6E71"/>
                </a:solidFill>
                <a:latin typeface="+mj-lt"/>
                <a:cs typeface="Arial"/>
              </a:rPr>
              <a:t>tanto </a:t>
            </a:r>
            <a:r>
              <a:rPr lang="es-CO" sz="1200" spc="-45" dirty="0">
                <a:solidFill>
                  <a:srgbClr val="6D6E71"/>
                </a:solidFill>
                <a:latin typeface="+mj-lt"/>
                <a:cs typeface="Arial"/>
              </a:rPr>
              <a:t>no </a:t>
            </a:r>
            <a:r>
              <a:rPr lang="es-CO" sz="1200" spc="-70" dirty="0">
                <a:solidFill>
                  <a:srgbClr val="6D6E71"/>
                </a:solidFill>
                <a:latin typeface="+mj-lt"/>
                <a:cs typeface="Arial"/>
              </a:rPr>
              <a:t>pueden  hacerse </a:t>
            </a:r>
            <a:r>
              <a:rPr lang="es-CO" sz="1200" spc="-75" dirty="0">
                <a:solidFill>
                  <a:srgbClr val="6D6E71"/>
                </a:solidFill>
                <a:latin typeface="+mj-lt"/>
                <a:cs typeface="Arial"/>
              </a:rPr>
              <a:t>acusaciones </a:t>
            </a:r>
            <a:r>
              <a:rPr lang="es-CO" sz="1200" spc="-45" dirty="0">
                <a:solidFill>
                  <a:srgbClr val="6D6E71"/>
                </a:solidFill>
                <a:latin typeface="+mj-lt"/>
                <a:cs typeface="Arial"/>
              </a:rPr>
              <a:t>que </a:t>
            </a:r>
            <a:r>
              <a:rPr lang="es-CO" sz="1200" dirty="0">
                <a:solidFill>
                  <a:srgbClr val="6D6E71"/>
                </a:solidFill>
                <a:latin typeface="+mj-lt"/>
                <a:cs typeface="Arial"/>
              </a:rPr>
              <a:t>falten </a:t>
            </a:r>
            <a:r>
              <a:rPr lang="es-CO" sz="1200" spc="-70" dirty="0">
                <a:solidFill>
                  <a:srgbClr val="6D6E71"/>
                </a:solidFill>
                <a:latin typeface="+mj-lt"/>
                <a:cs typeface="Arial"/>
              </a:rPr>
              <a:t>a </a:t>
            </a:r>
            <a:r>
              <a:rPr lang="es-CO" sz="1200" spc="-30" dirty="0">
                <a:solidFill>
                  <a:srgbClr val="6D6E71"/>
                </a:solidFill>
                <a:latin typeface="+mj-lt"/>
                <a:cs typeface="Arial"/>
              </a:rPr>
              <a:t>la </a:t>
            </a:r>
            <a:r>
              <a:rPr lang="es-CO" sz="1200" spc="-35" dirty="0">
                <a:solidFill>
                  <a:srgbClr val="6D6E71"/>
                </a:solidFill>
                <a:latin typeface="+mj-lt"/>
                <a:cs typeface="Arial"/>
              </a:rPr>
              <a:t>verdad o </a:t>
            </a:r>
            <a:r>
              <a:rPr lang="es-CO" sz="1200" spc="-45" dirty="0">
                <a:solidFill>
                  <a:srgbClr val="6D6E71"/>
                </a:solidFill>
                <a:latin typeface="+mj-lt"/>
                <a:cs typeface="Arial"/>
              </a:rPr>
              <a:t>con </a:t>
            </a:r>
            <a:r>
              <a:rPr lang="es-CO" sz="1200" spc="240" dirty="0">
                <a:solidFill>
                  <a:srgbClr val="6D6E71"/>
                </a:solidFill>
                <a:latin typeface="+mj-lt"/>
                <a:cs typeface="Arial"/>
              </a:rPr>
              <a:t> </a:t>
            </a:r>
            <a:r>
              <a:rPr lang="es-CO" sz="1200" spc="-35" dirty="0">
                <a:solidFill>
                  <a:srgbClr val="6D6E71"/>
                </a:solidFill>
                <a:latin typeface="+mj-lt"/>
                <a:cs typeface="Arial"/>
              </a:rPr>
              <a:t>fines </a:t>
            </a:r>
            <a:r>
              <a:rPr lang="es-CO" sz="1200" spc="-60" dirty="0">
                <a:solidFill>
                  <a:srgbClr val="6D6E71"/>
                </a:solidFill>
                <a:latin typeface="+mj-lt"/>
                <a:cs typeface="Arial"/>
              </a:rPr>
              <a:t>de </a:t>
            </a:r>
            <a:r>
              <a:rPr lang="es-CO" sz="1200" spc="-70" dirty="0">
                <a:solidFill>
                  <a:srgbClr val="6D6E71"/>
                </a:solidFill>
                <a:latin typeface="+mj-lt"/>
                <a:cs typeface="Arial"/>
              </a:rPr>
              <a:t>venganza </a:t>
            </a:r>
            <a:r>
              <a:rPr lang="es-CO" sz="1200" spc="-35" dirty="0">
                <a:solidFill>
                  <a:srgbClr val="6D6E71"/>
                </a:solidFill>
                <a:latin typeface="+mj-lt"/>
                <a:cs typeface="Arial"/>
              </a:rPr>
              <a:t>o </a:t>
            </a:r>
            <a:r>
              <a:rPr lang="es-CO" sz="1200" spc="-50" dirty="0">
                <a:solidFill>
                  <a:srgbClr val="6D6E71"/>
                </a:solidFill>
                <a:latin typeface="+mj-lt"/>
                <a:cs typeface="Arial"/>
              </a:rPr>
              <a:t>retaliación. </a:t>
            </a:r>
            <a:r>
              <a:rPr lang="es-CO" sz="1200" spc="-80" dirty="0">
                <a:solidFill>
                  <a:srgbClr val="6D6E71"/>
                </a:solidFill>
                <a:latin typeface="+mj-lt"/>
                <a:cs typeface="Arial"/>
              </a:rPr>
              <a:t>Recuerde </a:t>
            </a:r>
            <a:r>
              <a:rPr lang="es-CO" sz="1200" spc="-60" dirty="0">
                <a:solidFill>
                  <a:srgbClr val="6D6E71"/>
                </a:solidFill>
                <a:latin typeface="+mj-lt"/>
                <a:cs typeface="Arial"/>
              </a:rPr>
              <a:t>que </a:t>
            </a:r>
            <a:r>
              <a:rPr lang="es-CO" sz="1200" spc="-80" dirty="0">
                <a:solidFill>
                  <a:srgbClr val="6D6E71"/>
                </a:solidFill>
                <a:latin typeface="+mj-lt"/>
                <a:cs typeface="Arial"/>
              </a:rPr>
              <a:t>hacer  </a:t>
            </a:r>
            <a:r>
              <a:rPr lang="es-CO" sz="1200" spc="-70" dirty="0">
                <a:solidFill>
                  <a:srgbClr val="6D6E71"/>
                </a:solidFill>
                <a:latin typeface="+mj-lt"/>
                <a:cs typeface="Arial"/>
              </a:rPr>
              <a:t>una </a:t>
            </a:r>
            <a:r>
              <a:rPr lang="es-CO" sz="1200" spc="-80" dirty="0">
                <a:solidFill>
                  <a:srgbClr val="6D6E71"/>
                </a:solidFill>
                <a:latin typeface="+mj-lt"/>
                <a:cs typeface="Arial"/>
              </a:rPr>
              <a:t>denuncia </a:t>
            </a:r>
            <a:r>
              <a:rPr lang="es-CO" sz="1200" spc="-75" dirty="0">
                <a:solidFill>
                  <a:srgbClr val="6D6E71"/>
                </a:solidFill>
                <a:latin typeface="+mj-lt"/>
                <a:cs typeface="Arial"/>
              </a:rPr>
              <a:t>con </a:t>
            </a:r>
            <a:r>
              <a:rPr lang="es-CO" sz="1200" spc="-65" dirty="0">
                <a:solidFill>
                  <a:srgbClr val="6D6E71"/>
                </a:solidFill>
                <a:latin typeface="+mj-lt"/>
                <a:cs typeface="Arial"/>
              </a:rPr>
              <a:t>conocimiento </a:t>
            </a:r>
            <a:r>
              <a:rPr lang="es-CO" sz="1200" spc="-70" dirty="0">
                <a:solidFill>
                  <a:srgbClr val="6D6E71"/>
                </a:solidFill>
                <a:latin typeface="+mj-lt"/>
                <a:cs typeface="Arial"/>
              </a:rPr>
              <a:t>de </a:t>
            </a:r>
            <a:r>
              <a:rPr lang="es-CO" sz="1200" spc="-75" dirty="0">
                <a:solidFill>
                  <a:srgbClr val="6D6E71"/>
                </a:solidFill>
                <a:latin typeface="+mj-lt"/>
                <a:cs typeface="Arial"/>
              </a:rPr>
              <a:t>que no  corresponde </a:t>
            </a:r>
            <a:r>
              <a:rPr lang="es-CO" sz="1200" spc="-55" dirty="0">
                <a:solidFill>
                  <a:srgbClr val="6D6E71"/>
                </a:solidFill>
                <a:latin typeface="+mj-lt"/>
                <a:cs typeface="Arial"/>
              </a:rPr>
              <a:t>con </a:t>
            </a:r>
            <a:r>
              <a:rPr lang="es-CO" sz="1200" spc="-35" dirty="0">
                <a:solidFill>
                  <a:srgbClr val="6D6E71"/>
                </a:solidFill>
                <a:latin typeface="+mj-lt"/>
                <a:cs typeface="Arial"/>
              </a:rPr>
              <a:t>la </a:t>
            </a:r>
            <a:r>
              <a:rPr lang="es-CO" sz="1200" spc="-40" dirty="0">
                <a:solidFill>
                  <a:srgbClr val="6D6E71"/>
                </a:solidFill>
                <a:latin typeface="+mj-lt"/>
                <a:cs typeface="Arial"/>
              </a:rPr>
              <a:t>realidad </a:t>
            </a:r>
            <a:r>
              <a:rPr lang="es-CO" sz="1200" spc="-55" dirty="0">
                <a:solidFill>
                  <a:srgbClr val="6D6E71"/>
                </a:solidFill>
                <a:latin typeface="+mj-lt"/>
                <a:cs typeface="Arial"/>
              </a:rPr>
              <a:t>constituye </a:t>
            </a:r>
            <a:r>
              <a:rPr lang="es-CO" sz="1200" spc="-85" dirty="0">
                <a:solidFill>
                  <a:srgbClr val="6D6E71"/>
                </a:solidFill>
                <a:latin typeface="+mj-lt"/>
                <a:cs typeface="Arial"/>
              </a:rPr>
              <a:t>una  </a:t>
            </a:r>
            <a:r>
              <a:rPr lang="es-CO" sz="1200" spc="-70" dirty="0">
                <a:solidFill>
                  <a:srgbClr val="6D6E71"/>
                </a:solidFill>
                <a:latin typeface="+mj-lt"/>
                <a:cs typeface="Arial"/>
              </a:rPr>
              <a:t>vulneración a </a:t>
            </a:r>
            <a:r>
              <a:rPr lang="es-CO" sz="1200" spc="-55" dirty="0">
                <a:solidFill>
                  <a:srgbClr val="6D6E71"/>
                </a:solidFill>
                <a:latin typeface="+mj-lt"/>
                <a:cs typeface="Arial"/>
              </a:rPr>
              <a:t>los </a:t>
            </a:r>
            <a:r>
              <a:rPr lang="es-CO" sz="1200" spc="-65" dirty="0">
                <a:solidFill>
                  <a:srgbClr val="6D6E71"/>
                </a:solidFill>
                <a:latin typeface="+mj-lt"/>
                <a:cs typeface="Arial"/>
              </a:rPr>
              <a:t>principios </a:t>
            </a:r>
            <a:r>
              <a:rPr lang="es-CO" sz="1200" spc="-70" dirty="0">
                <a:solidFill>
                  <a:srgbClr val="6D6E71"/>
                </a:solidFill>
                <a:latin typeface="+mj-lt"/>
                <a:cs typeface="Arial"/>
              </a:rPr>
              <a:t>de </a:t>
            </a:r>
            <a:r>
              <a:rPr lang="es-CO" sz="1200" spc="-60" dirty="0">
                <a:solidFill>
                  <a:srgbClr val="6D6E71"/>
                </a:solidFill>
                <a:latin typeface="+mj-lt"/>
                <a:cs typeface="Arial"/>
              </a:rPr>
              <a:t>integridad </a:t>
            </a:r>
            <a:r>
              <a:rPr lang="es-CO" sz="1200" spc="-25" dirty="0">
                <a:solidFill>
                  <a:srgbClr val="6D6E71"/>
                </a:solidFill>
                <a:latin typeface="+mj-lt"/>
                <a:cs typeface="Arial"/>
              </a:rPr>
              <a:t>y  </a:t>
            </a:r>
            <a:r>
              <a:rPr lang="es-CO" sz="1200" spc="-35" dirty="0">
                <a:solidFill>
                  <a:srgbClr val="6D6E71"/>
                </a:solidFill>
                <a:latin typeface="+mj-lt"/>
                <a:cs typeface="Arial"/>
              </a:rPr>
              <a:t>responsabilidad. Tratándose </a:t>
            </a:r>
            <a:r>
              <a:rPr lang="es-CO" sz="1200" spc="-50" dirty="0">
                <a:solidFill>
                  <a:srgbClr val="6D6E71"/>
                </a:solidFill>
                <a:latin typeface="+mj-lt"/>
                <a:cs typeface="Arial"/>
              </a:rPr>
              <a:t>de </a:t>
            </a:r>
            <a:r>
              <a:rPr lang="es-CO" sz="1200" spc="-15" dirty="0">
                <a:solidFill>
                  <a:srgbClr val="6D6E71"/>
                </a:solidFill>
                <a:latin typeface="+mj-lt"/>
                <a:cs typeface="Arial"/>
              </a:rPr>
              <a:t>contratistas, </a:t>
            </a:r>
            <a:r>
              <a:rPr lang="es-CO" sz="1200" spc="-30" dirty="0">
                <a:solidFill>
                  <a:srgbClr val="6D6E71"/>
                </a:solidFill>
                <a:latin typeface="+mj-lt"/>
                <a:cs typeface="Arial"/>
              </a:rPr>
              <a:t>la  </a:t>
            </a:r>
            <a:r>
              <a:rPr lang="es-CO" sz="1200" spc="-40" dirty="0">
                <a:solidFill>
                  <a:srgbClr val="6D6E71"/>
                </a:solidFill>
                <a:latin typeface="+mj-lt"/>
                <a:cs typeface="Arial"/>
              </a:rPr>
              <a:t>denuncia </a:t>
            </a:r>
            <a:r>
              <a:rPr lang="es-CO" sz="1200" spc="-15" dirty="0">
                <a:solidFill>
                  <a:srgbClr val="6D6E71"/>
                </a:solidFill>
                <a:latin typeface="+mj-lt"/>
                <a:cs typeface="Arial"/>
              </a:rPr>
              <a:t>irreal constituye </a:t>
            </a:r>
            <a:r>
              <a:rPr lang="es-CO" sz="1200" spc="-40" dirty="0">
                <a:solidFill>
                  <a:srgbClr val="6D6E71"/>
                </a:solidFill>
                <a:latin typeface="+mj-lt"/>
                <a:cs typeface="Arial"/>
              </a:rPr>
              <a:t>una </a:t>
            </a:r>
            <a:r>
              <a:rPr lang="es-CO" sz="1200" spc="-30" dirty="0">
                <a:solidFill>
                  <a:srgbClr val="6D6E71"/>
                </a:solidFill>
                <a:latin typeface="+mj-lt"/>
                <a:cs typeface="Arial"/>
              </a:rPr>
              <a:t>vulneración </a:t>
            </a:r>
            <a:r>
              <a:rPr lang="es-CO" sz="1200" spc="-70" dirty="0">
                <a:solidFill>
                  <a:srgbClr val="6D6E71"/>
                </a:solidFill>
                <a:latin typeface="+mj-lt"/>
                <a:cs typeface="Arial"/>
              </a:rPr>
              <a:t>a </a:t>
            </a:r>
            <a:r>
              <a:rPr lang="es-CO" sz="1200" spc="-20" dirty="0">
                <a:solidFill>
                  <a:srgbClr val="6D6E71"/>
                </a:solidFill>
                <a:latin typeface="+mj-lt"/>
                <a:cs typeface="Arial"/>
              </a:rPr>
              <a:t>este  </a:t>
            </a:r>
            <a:r>
              <a:rPr lang="es-CO" sz="1200" spc="-65" dirty="0">
                <a:solidFill>
                  <a:srgbClr val="6D6E71"/>
                </a:solidFill>
                <a:latin typeface="+mj-lt"/>
                <a:cs typeface="Arial"/>
              </a:rPr>
              <a:t>Código </a:t>
            </a:r>
            <a:r>
              <a:rPr lang="es-CO" sz="1200" spc="-25" dirty="0">
                <a:solidFill>
                  <a:srgbClr val="6D6E71"/>
                </a:solidFill>
                <a:latin typeface="+mj-lt"/>
                <a:cs typeface="Arial"/>
              </a:rPr>
              <a:t>y </a:t>
            </a:r>
            <a:r>
              <a:rPr lang="es-CO" sz="1200" spc="-70" dirty="0">
                <a:solidFill>
                  <a:srgbClr val="6D6E71"/>
                </a:solidFill>
                <a:latin typeface="+mj-lt"/>
                <a:cs typeface="Arial"/>
              </a:rPr>
              <a:t>a </a:t>
            </a:r>
            <a:r>
              <a:rPr lang="es-CO" sz="1200" spc="-30" dirty="0">
                <a:solidFill>
                  <a:srgbClr val="6D6E71"/>
                </a:solidFill>
                <a:latin typeface="+mj-lt"/>
                <a:cs typeface="Arial"/>
              </a:rPr>
              <a:t>la </a:t>
            </a:r>
            <a:r>
              <a:rPr lang="es-CO" sz="1200" spc="-40" dirty="0">
                <a:solidFill>
                  <a:srgbClr val="6D6E71"/>
                </a:solidFill>
                <a:latin typeface="+mj-lt"/>
                <a:cs typeface="Arial"/>
              </a:rPr>
              <a:t>cláusula </a:t>
            </a:r>
            <a:r>
              <a:rPr lang="es-CO" sz="1200" spc="-50" dirty="0">
                <a:solidFill>
                  <a:srgbClr val="6D6E71"/>
                </a:solidFill>
                <a:latin typeface="+mj-lt"/>
                <a:cs typeface="Arial"/>
              </a:rPr>
              <a:t>de </a:t>
            </a:r>
            <a:r>
              <a:rPr lang="es-CO" sz="1200" spc="-20" dirty="0">
                <a:solidFill>
                  <a:srgbClr val="6D6E71"/>
                </a:solidFill>
                <a:latin typeface="+mj-lt"/>
                <a:cs typeface="Arial"/>
              </a:rPr>
              <a:t>integridad</a:t>
            </a:r>
            <a:r>
              <a:rPr lang="es-CO" sz="1200" spc="-180" dirty="0">
                <a:solidFill>
                  <a:srgbClr val="6D6E71"/>
                </a:solidFill>
                <a:latin typeface="+mj-lt"/>
                <a:cs typeface="Arial"/>
              </a:rPr>
              <a:t> </a:t>
            </a:r>
            <a:r>
              <a:rPr lang="es-CO" sz="1200" spc="-25" dirty="0">
                <a:solidFill>
                  <a:srgbClr val="6D6E71"/>
                </a:solidFill>
                <a:latin typeface="+mj-lt"/>
                <a:cs typeface="Arial"/>
              </a:rPr>
              <a:t>contractual.</a:t>
            </a:r>
          </a:p>
          <a:p>
            <a:pPr marL="310515" marR="5080" indent="-171450" algn="just">
              <a:lnSpc>
                <a:spcPts val="1400"/>
              </a:lnSpc>
              <a:spcBef>
                <a:spcPts val="1400"/>
              </a:spcBef>
              <a:buFont typeface="Arial" panose="020B0604020202020204" pitchFamily="34" charset="0"/>
              <a:buChar char="•"/>
            </a:pPr>
            <a:r>
              <a:rPr lang="es-ES" sz="1200" spc="-80" dirty="0">
                <a:solidFill>
                  <a:srgbClr val="6D6E71"/>
                </a:solidFill>
                <a:latin typeface="+mj-lt"/>
                <a:cs typeface="Arial"/>
              </a:rPr>
              <a:t>En </a:t>
            </a:r>
            <a:r>
              <a:rPr lang="es-ES" sz="1200" spc="-30" dirty="0">
                <a:solidFill>
                  <a:srgbClr val="6D6E71"/>
                </a:solidFill>
                <a:latin typeface="+mj-lt"/>
                <a:cs typeface="Arial"/>
              </a:rPr>
              <a:t>el </a:t>
            </a:r>
            <a:r>
              <a:rPr lang="es-ES" sz="1200" spc="5" dirty="0">
                <a:solidFill>
                  <a:srgbClr val="6D6E71"/>
                </a:solidFill>
                <a:latin typeface="+mj-lt"/>
                <a:cs typeface="Arial"/>
              </a:rPr>
              <a:t>trámite </a:t>
            </a:r>
            <a:r>
              <a:rPr lang="es-ES" sz="1200" spc="-50" dirty="0">
                <a:solidFill>
                  <a:srgbClr val="6D6E71"/>
                </a:solidFill>
                <a:latin typeface="+mj-lt"/>
                <a:cs typeface="Arial"/>
              </a:rPr>
              <a:t>de </a:t>
            </a:r>
            <a:r>
              <a:rPr lang="es-ES" sz="1200" spc="-40" dirty="0">
                <a:solidFill>
                  <a:srgbClr val="6D6E71"/>
                </a:solidFill>
                <a:latin typeface="+mj-lt"/>
                <a:cs typeface="Arial"/>
              </a:rPr>
              <a:t>una </a:t>
            </a:r>
            <a:r>
              <a:rPr lang="es-ES" sz="1200" spc="-30" dirty="0">
                <a:solidFill>
                  <a:srgbClr val="6D6E71"/>
                </a:solidFill>
                <a:latin typeface="+mj-lt"/>
                <a:cs typeface="Arial"/>
              </a:rPr>
              <a:t>verificación, </a:t>
            </a:r>
            <a:r>
              <a:rPr lang="es-ES" sz="1200" spc="-55" dirty="0">
                <a:solidFill>
                  <a:srgbClr val="6D6E71"/>
                </a:solidFill>
                <a:latin typeface="+mj-lt"/>
                <a:cs typeface="Arial"/>
              </a:rPr>
              <a:t>es </a:t>
            </a:r>
            <a:r>
              <a:rPr lang="es-ES" sz="1200" spc="-30" dirty="0">
                <a:solidFill>
                  <a:srgbClr val="6D6E71"/>
                </a:solidFill>
                <a:latin typeface="+mj-lt"/>
                <a:cs typeface="Arial"/>
              </a:rPr>
              <a:t>un </a:t>
            </a:r>
            <a:r>
              <a:rPr lang="es-ES" sz="1200" spc="-40" dirty="0">
                <a:solidFill>
                  <a:srgbClr val="6D6E71"/>
                </a:solidFill>
                <a:latin typeface="+mj-lt"/>
                <a:cs typeface="Arial"/>
              </a:rPr>
              <a:t>deber  </a:t>
            </a:r>
            <a:r>
              <a:rPr lang="es-ES" sz="1200" spc="-30" dirty="0">
                <a:solidFill>
                  <a:srgbClr val="6D6E71"/>
                </a:solidFill>
                <a:latin typeface="+mj-lt"/>
                <a:cs typeface="Arial"/>
              </a:rPr>
              <a:t>hablar siempre </a:t>
            </a:r>
            <a:r>
              <a:rPr lang="es-ES" sz="1200" spc="-45" dirty="0">
                <a:solidFill>
                  <a:srgbClr val="6D6E71"/>
                </a:solidFill>
                <a:latin typeface="+mj-lt"/>
                <a:cs typeface="Arial"/>
              </a:rPr>
              <a:t>con </a:t>
            </a:r>
            <a:r>
              <a:rPr lang="es-ES" sz="1200" spc="-30" dirty="0">
                <a:solidFill>
                  <a:srgbClr val="6D6E71"/>
                </a:solidFill>
                <a:latin typeface="+mj-lt"/>
                <a:cs typeface="Arial"/>
              </a:rPr>
              <a:t>la </a:t>
            </a:r>
            <a:r>
              <a:rPr lang="es-ES" sz="1200" spc="-35" dirty="0">
                <a:solidFill>
                  <a:srgbClr val="6D6E71"/>
                </a:solidFill>
                <a:latin typeface="+mj-lt"/>
                <a:cs typeface="Arial"/>
              </a:rPr>
              <a:t>verdad </a:t>
            </a:r>
            <a:r>
              <a:rPr lang="es-ES" sz="1200" spc="-25" dirty="0">
                <a:solidFill>
                  <a:srgbClr val="6D6E71"/>
                </a:solidFill>
                <a:latin typeface="+mj-lt"/>
                <a:cs typeface="Arial"/>
              </a:rPr>
              <a:t>y sin intenciones  particulares </a:t>
            </a:r>
            <a:r>
              <a:rPr lang="es-ES" sz="1200" spc="-35" dirty="0">
                <a:solidFill>
                  <a:srgbClr val="6D6E71"/>
                </a:solidFill>
                <a:latin typeface="+mj-lt"/>
                <a:cs typeface="Arial"/>
              </a:rPr>
              <a:t>o </a:t>
            </a:r>
            <a:r>
              <a:rPr lang="es-ES" sz="1200" spc="-30" dirty="0">
                <a:solidFill>
                  <a:srgbClr val="6D6E71"/>
                </a:solidFill>
                <a:latin typeface="+mj-lt"/>
                <a:cs typeface="Arial"/>
              </a:rPr>
              <a:t>subjetivas, </a:t>
            </a:r>
            <a:r>
              <a:rPr lang="es-ES" sz="1200" spc="-45" dirty="0">
                <a:solidFill>
                  <a:srgbClr val="6D6E71"/>
                </a:solidFill>
                <a:latin typeface="+mj-lt"/>
                <a:cs typeface="Arial"/>
              </a:rPr>
              <a:t>que </a:t>
            </a:r>
            <a:r>
              <a:rPr lang="es-ES" sz="1200" spc="-25" dirty="0">
                <a:solidFill>
                  <a:srgbClr val="6D6E71"/>
                </a:solidFill>
                <a:latin typeface="+mj-lt"/>
                <a:cs typeface="Arial"/>
              </a:rPr>
              <a:t>tengan </a:t>
            </a:r>
            <a:r>
              <a:rPr lang="es-ES" sz="1200" spc="-20" dirty="0">
                <a:solidFill>
                  <a:srgbClr val="6D6E71"/>
                </a:solidFill>
                <a:latin typeface="+mj-lt"/>
                <a:cs typeface="Arial"/>
              </a:rPr>
              <a:t>por </a:t>
            </a:r>
            <a:r>
              <a:rPr lang="es-ES" sz="1200" spc="-15" dirty="0">
                <a:solidFill>
                  <a:srgbClr val="6D6E71"/>
                </a:solidFill>
                <a:latin typeface="+mj-lt"/>
                <a:cs typeface="Arial"/>
              </a:rPr>
              <a:t>objeto  </a:t>
            </a:r>
            <a:r>
              <a:rPr lang="es-ES" sz="1200" spc="-45" dirty="0">
                <a:solidFill>
                  <a:srgbClr val="6D6E71"/>
                </a:solidFill>
                <a:latin typeface="+mj-lt"/>
                <a:cs typeface="Arial"/>
              </a:rPr>
              <a:t>causar </a:t>
            </a:r>
            <a:r>
              <a:rPr lang="es-ES" sz="1200" spc="-40" dirty="0">
                <a:solidFill>
                  <a:srgbClr val="6D6E71"/>
                </a:solidFill>
                <a:latin typeface="+mj-lt"/>
                <a:cs typeface="Arial"/>
              </a:rPr>
              <a:t>daño </a:t>
            </a:r>
            <a:r>
              <a:rPr lang="es-ES" sz="1200" spc="-35" dirty="0">
                <a:solidFill>
                  <a:srgbClr val="6D6E71"/>
                </a:solidFill>
                <a:latin typeface="+mj-lt"/>
                <a:cs typeface="Arial"/>
              </a:rPr>
              <a:t>o </a:t>
            </a:r>
            <a:r>
              <a:rPr lang="es-ES" sz="1200" spc="-15" dirty="0">
                <a:solidFill>
                  <a:srgbClr val="6D6E71"/>
                </a:solidFill>
                <a:latin typeface="+mj-lt"/>
                <a:cs typeface="Arial"/>
              </a:rPr>
              <a:t>afectar </a:t>
            </a:r>
            <a:r>
              <a:rPr lang="es-ES" sz="1200" spc="-70" dirty="0">
                <a:solidFill>
                  <a:srgbClr val="6D6E71"/>
                </a:solidFill>
                <a:latin typeface="+mj-lt"/>
                <a:cs typeface="Arial"/>
              </a:rPr>
              <a:t>a </a:t>
            </a:r>
            <a:r>
              <a:rPr lang="es-ES" sz="1200" spc="-40" dirty="0">
                <a:solidFill>
                  <a:srgbClr val="6D6E71"/>
                </a:solidFill>
                <a:latin typeface="+mj-lt"/>
                <a:cs typeface="Arial"/>
              </a:rPr>
              <a:t>alguna</a:t>
            </a:r>
            <a:r>
              <a:rPr lang="es-ES" sz="1200" spc="-235" dirty="0">
                <a:solidFill>
                  <a:srgbClr val="6D6E71"/>
                </a:solidFill>
                <a:latin typeface="+mj-lt"/>
                <a:cs typeface="Arial"/>
              </a:rPr>
              <a:t> </a:t>
            </a:r>
            <a:r>
              <a:rPr lang="es-ES" sz="1200" spc="-40" dirty="0">
                <a:solidFill>
                  <a:srgbClr val="6D6E71"/>
                </a:solidFill>
                <a:latin typeface="+mj-lt"/>
                <a:cs typeface="Arial"/>
              </a:rPr>
              <a:t>persona.</a:t>
            </a:r>
          </a:p>
          <a:p>
            <a:pPr marL="310515" marR="5080" indent="-171450" algn="just">
              <a:lnSpc>
                <a:spcPts val="1400"/>
              </a:lnSpc>
              <a:spcBef>
                <a:spcPts val="1400"/>
              </a:spcBef>
              <a:buFont typeface="Arial" panose="020B0604020202020204" pitchFamily="34" charset="0"/>
              <a:buChar char="•"/>
            </a:pPr>
            <a:r>
              <a:rPr lang="es-ES" sz="1200" spc="-25" dirty="0">
                <a:solidFill>
                  <a:srgbClr val="6D6E71"/>
                </a:solidFill>
                <a:latin typeface="+mj-lt"/>
                <a:cs typeface="Arial"/>
              </a:rPr>
              <a:t>Presentar </a:t>
            </a:r>
            <a:r>
              <a:rPr lang="es-ES" sz="1200" spc="-40" dirty="0">
                <a:solidFill>
                  <a:srgbClr val="6D6E71"/>
                </a:solidFill>
                <a:latin typeface="+mj-lt"/>
                <a:cs typeface="Arial"/>
              </a:rPr>
              <a:t>una denuncia </a:t>
            </a:r>
            <a:r>
              <a:rPr lang="es-ES" sz="1200" spc="-35" dirty="0">
                <a:solidFill>
                  <a:srgbClr val="6D6E71"/>
                </a:solidFill>
                <a:latin typeface="+mj-lt"/>
                <a:cs typeface="Arial"/>
              </a:rPr>
              <a:t>o </a:t>
            </a:r>
            <a:r>
              <a:rPr lang="es-ES" sz="1200" spc="-20" dirty="0">
                <a:solidFill>
                  <a:srgbClr val="6D6E71"/>
                </a:solidFill>
                <a:latin typeface="+mj-lt"/>
                <a:cs typeface="Arial"/>
              </a:rPr>
              <a:t>participar </a:t>
            </a:r>
            <a:r>
              <a:rPr lang="es-ES" sz="1200" spc="-45" dirty="0">
                <a:solidFill>
                  <a:srgbClr val="6D6E71"/>
                </a:solidFill>
                <a:latin typeface="+mj-lt"/>
                <a:cs typeface="Arial"/>
              </a:rPr>
              <a:t>en  </a:t>
            </a:r>
            <a:r>
              <a:rPr lang="es-ES" sz="1200" spc="-40" dirty="0">
                <a:solidFill>
                  <a:srgbClr val="6D6E71"/>
                </a:solidFill>
                <a:latin typeface="+mj-lt"/>
                <a:cs typeface="Arial"/>
              </a:rPr>
              <a:t>una  </a:t>
            </a:r>
            <a:r>
              <a:rPr lang="es-ES" sz="1200" spc="-25" dirty="0">
                <a:solidFill>
                  <a:srgbClr val="6D6E71"/>
                </a:solidFill>
                <a:latin typeface="+mj-lt"/>
                <a:cs typeface="Arial"/>
              </a:rPr>
              <a:t>verificación </a:t>
            </a:r>
            <a:r>
              <a:rPr lang="es-ES" sz="1200" spc="-30" dirty="0">
                <a:solidFill>
                  <a:srgbClr val="6D6E71"/>
                </a:solidFill>
                <a:latin typeface="+mj-lt"/>
                <a:cs typeface="Arial"/>
              </a:rPr>
              <a:t>no </a:t>
            </a:r>
            <a:r>
              <a:rPr lang="es-ES" sz="1200" spc="-45" dirty="0">
                <a:solidFill>
                  <a:srgbClr val="6D6E71"/>
                </a:solidFill>
                <a:latin typeface="+mj-lt"/>
                <a:cs typeface="Arial"/>
              </a:rPr>
              <a:t>puede </a:t>
            </a:r>
            <a:r>
              <a:rPr lang="es-ES" sz="1200" spc="-30" dirty="0">
                <a:solidFill>
                  <a:srgbClr val="6D6E71"/>
                </a:solidFill>
                <a:latin typeface="+mj-lt"/>
                <a:cs typeface="Arial"/>
              </a:rPr>
              <a:t>ser la </a:t>
            </a:r>
            <a:r>
              <a:rPr lang="es-ES" sz="1200" spc="-55" dirty="0">
                <a:solidFill>
                  <a:srgbClr val="6D6E71"/>
                </a:solidFill>
                <a:latin typeface="+mj-lt"/>
                <a:cs typeface="Arial"/>
              </a:rPr>
              <a:t>base </a:t>
            </a:r>
            <a:r>
              <a:rPr lang="es-ES" sz="1200" spc="-40" dirty="0">
                <a:solidFill>
                  <a:srgbClr val="6D6E71"/>
                </a:solidFill>
                <a:latin typeface="+mj-lt"/>
                <a:cs typeface="Arial"/>
              </a:rPr>
              <a:t>para</a:t>
            </a:r>
            <a:r>
              <a:rPr lang="es-ES" sz="1200" spc="-114" dirty="0">
                <a:solidFill>
                  <a:srgbClr val="6D6E71"/>
                </a:solidFill>
                <a:latin typeface="+mj-lt"/>
                <a:cs typeface="Arial"/>
              </a:rPr>
              <a:t> </a:t>
            </a:r>
            <a:r>
              <a:rPr lang="es-ES" sz="1200" spc="-35" dirty="0">
                <a:solidFill>
                  <a:srgbClr val="6D6E71"/>
                </a:solidFill>
                <a:latin typeface="+mj-lt"/>
                <a:cs typeface="Arial"/>
              </a:rPr>
              <a:t>represalias.  </a:t>
            </a:r>
            <a:r>
              <a:rPr lang="es-ES" sz="1200" spc="-80" dirty="0">
                <a:solidFill>
                  <a:srgbClr val="6D6E71"/>
                </a:solidFill>
                <a:latin typeface="+mj-lt"/>
                <a:cs typeface="Arial"/>
              </a:rPr>
              <a:t>Si </a:t>
            </a:r>
            <a:r>
              <a:rPr lang="es-ES" sz="1200" spc="-50" dirty="0">
                <a:solidFill>
                  <a:srgbClr val="6D6E71"/>
                </a:solidFill>
                <a:latin typeface="+mj-lt"/>
                <a:cs typeface="Arial"/>
              </a:rPr>
              <a:t>cree </a:t>
            </a:r>
            <a:r>
              <a:rPr lang="es-ES" sz="1200" spc="-45" dirty="0">
                <a:solidFill>
                  <a:srgbClr val="6D6E71"/>
                </a:solidFill>
                <a:latin typeface="+mj-lt"/>
                <a:cs typeface="Arial"/>
              </a:rPr>
              <a:t>que</a:t>
            </a:r>
            <a:r>
              <a:rPr lang="es-ES" sz="1200" spc="240" dirty="0">
                <a:solidFill>
                  <a:srgbClr val="6D6E71"/>
                </a:solidFill>
                <a:latin typeface="+mj-lt"/>
                <a:cs typeface="Arial"/>
              </a:rPr>
              <a:t> </a:t>
            </a:r>
            <a:r>
              <a:rPr lang="es-ES" sz="1200" spc="-35" dirty="0">
                <a:solidFill>
                  <a:srgbClr val="6D6E71"/>
                </a:solidFill>
                <a:latin typeface="+mj-lt"/>
                <a:cs typeface="Arial"/>
              </a:rPr>
              <a:t>alguien </a:t>
            </a:r>
            <a:r>
              <a:rPr lang="es-ES" sz="1200" spc="-45" dirty="0">
                <a:solidFill>
                  <a:srgbClr val="6D6E71"/>
                </a:solidFill>
                <a:latin typeface="+mj-lt"/>
                <a:cs typeface="Arial"/>
              </a:rPr>
              <a:t>ha  </a:t>
            </a:r>
            <a:r>
              <a:rPr lang="es-ES" sz="1200" spc="-30" dirty="0">
                <a:solidFill>
                  <a:srgbClr val="6D6E71"/>
                </a:solidFill>
                <a:latin typeface="+mj-lt"/>
                <a:cs typeface="Arial"/>
              </a:rPr>
              <a:t>vulnerado </a:t>
            </a:r>
            <a:r>
              <a:rPr lang="es-ES" sz="1200" spc="-25" dirty="0">
                <a:solidFill>
                  <a:srgbClr val="6D6E71"/>
                </a:solidFill>
                <a:latin typeface="+mj-lt"/>
                <a:cs typeface="Arial"/>
              </a:rPr>
              <a:t>esta </a:t>
            </a:r>
            <a:r>
              <a:rPr lang="es-ES" sz="1200" spc="-40" dirty="0">
                <a:solidFill>
                  <a:srgbClr val="6D6E71"/>
                </a:solidFill>
                <a:latin typeface="+mj-lt"/>
                <a:cs typeface="Arial"/>
              </a:rPr>
              <a:t>regla,  </a:t>
            </a:r>
            <a:r>
              <a:rPr lang="es-ES" sz="1200" spc="-35" dirty="0">
                <a:solidFill>
                  <a:srgbClr val="6D6E71"/>
                </a:solidFill>
                <a:latin typeface="+mj-lt"/>
                <a:cs typeface="Arial"/>
              </a:rPr>
              <a:t>denúncielo</a:t>
            </a:r>
            <a:r>
              <a:rPr lang="es-ES" sz="1200" spc="-75" dirty="0">
                <a:solidFill>
                  <a:srgbClr val="6D6E71"/>
                </a:solidFill>
                <a:latin typeface="+mj-lt"/>
                <a:cs typeface="Arial"/>
              </a:rPr>
              <a:t> </a:t>
            </a:r>
            <a:r>
              <a:rPr lang="es-ES" sz="1200" spc="-20" dirty="0">
                <a:solidFill>
                  <a:srgbClr val="6D6E71"/>
                </a:solidFill>
                <a:latin typeface="+mj-lt"/>
                <a:cs typeface="Arial"/>
              </a:rPr>
              <a:t>inmediatamente.</a:t>
            </a:r>
          </a:p>
          <a:p>
            <a:pPr marL="310515" marR="5080" indent="-171450" algn="just">
              <a:lnSpc>
                <a:spcPts val="1400"/>
              </a:lnSpc>
              <a:spcBef>
                <a:spcPts val="1400"/>
              </a:spcBef>
              <a:buFont typeface="Arial" panose="020B0604020202020204" pitchFamily="34" charset="0"/>
              <a:buChar char="•"/>
            </a:pPr>
            <a:r>
              <a:rPr lang="es-ES" sz="1200" spc="-55" dirty="0">
                <a:solidFill>
                  <a:srgbClr val="6D6E71"/>
                </a:solidFill>
                <a:latin typeface="+mj-lt"/>
                <a:cs typeface="Arial"/>
              </a:rPr>
              <a:t>Recuerde </a:t>
            </a:r>
            <a:r>
              <a:rPr lang="es-ES" sz="1200" spc="-45" dirty="0">
                <a:solidFill>
                  <a:srgbClr val="6D6E71"/>
                </a:solidFill>
                <a:latin typeface="+mj-lt"/>
                <a:cs typeface="Arial"/>
              </a:rPr>
              <a:t>que </a:t>
            </a:r>
            <a:r>
              <a:rPr lang="es-ES" sz="1200" spc="-15" dirty="0">
                <a:solidFill>
                  <a:srgbClr val="6D6E71"/>
                </a:solidFill>
                <a:latin typeface="+mj-lt"/>
                <a:cs typeface="Arial"/>
              </a:rPr>
              <a:t>también </a:t>
            </a:r>
            <a:r>
              <a:rPr lang="es-ES" sz="1200" spc="-45" dirty="0">
                <a:solidFill>
                  <a:srgbClr val="6D6E71"/>
                </a:solidFill>
                <a:latin typeface="+mj-lt"/>
                <a:cs typeface="Arial"/>
              </a:rPr>
              <a:t>puede </a:t>
            </a:r>
            <a:r>
              <a:rPr lang="es-ES" sz="1200" spc="-20" dirty="0">
                <a:solidFill>
                  <a:srgbClr val="6D6E71"/>
                </a:solidFill>
                <a:latin typeface="+mj-lt"/>
                <a:cs typeface="Arial"/>
              </a:rPr>
              <a:t>consultar </a:t>
            </a:r>
            <a:r>
              <a:rPr lang="es-ES" sz="1200" spc="-35" dirty="0">
                <a:solidFill>
                  <a:srgbClr val="6D6E71"/>
                </a:solidFill>
                <a:latin typeface="+mj-lt"/>
                <a:cs typeface="Arial"/>
              </a:rPr>
              <a:t>o</a:t>
            </a:r>
            <a:r>
              <a:rPr lang="es-ES" sz="1200" spc="-254" dirty="0">
                <a:solidFill>
                  <a:srgbClr val="6D6E71"/>
                </a:solidFill>
                <a:latin typeface="+mj-lt"/>
                <a:cs typeface="Arial"/>
              </a:rPr>
              <a:t> </a:t>
            </a:r>
            <a:r>
              <a:rPr lang="es-ES" sz="1200" spc="-20" dirty="0">
                <a:solidFill>
                  <a:srgbClr val="6D6E71"/>
                </a:solidFill>
                <a:latin typeface="+mj-lt"/>
                <a:cs typeface="Arial"/>
              </a:rPr>
              <a:t>plantear  </a:t>
            </a:r>
            <a:r>
              <a:rPr lang="es-ES" sz="1200" spc="-35" dirty="0">
                <a:solidFill>
                  <a:srgbClr val="6D6E71"/>
                </a:solidFill>
                <a:latin typeface="+mj-lt"/>
                <a:cs typeface="Arial"/>
              </a:rPr>
              <a:t>dilemas.</a:t>
            </a:r>
            <a:endParaRPr lang="es-ES" sz="1200" dirty="0">
              <a:latin typeface="+mj-lt"/>
              <a:cs typeface="Arial"/>
            </a:endParaRPr>
          </a:p>
          <a:p>
            <a:pPr marL="310515" marR="5080" indent="-171450" algn="just">
              <a:lnSpc>
                <a:spcPts val="1400"/>
              </a:lnSpc>
              <a:spcBef>
                <a:spcPts val="1400"/>
              </a:spcBef>
              <a:buFont typeface="Arial" panose="020B0604020202020204" pitchFamily="34" charset="0"/>
              <a:buChar char="•"/>
            </a:pPr>
            <a:endParaRPr lang="es-CO" sz="1200" dirty="0">
              <a:latin typeface="+mj-lt"/>
              <a:cs typeface="Arial"/>
            </a:endParaRPr>
          </a:p>
        </p:txBody>
      </p:sp>
      <p:sp>
        <p:nvSpPr>
          <p:cNvPr id="4" name="object 4"/>
          <p:cNvSpPr txBox="1"/>
          <p:nvPr/>
        </p:nvSpPr>
        <p:spPr>
          <a:xfrm>
            <a:off x="497711" y="686476"/>
            <a:ext cx="3511262" cy="6265818"/>
          </a:xfrm>
          <a:prstGeom prst="rect">
            <a:avLst/>
          </a:prstGeom>
        </p:spPr>
        <p:txBody>
          <a:bodyPr vert="horz" wrap="square" lIns="0" tIns="22860" rIns="0" bIns="0" rtlCol="0">
            <a:spAutoFit/>
          </a:bodyPr>
          <a:lstStyle/>
          <a:p>
            <a:pPr marL="12700" marR="182880">
              <a:lnSpc>
                <a:spcPts val="2220"/>
              </a:lnSpc>
              <a:spcBef>
                <a:spcPts val="1320"/>
              </a:spcBef>
            </a:pPr>
            <a:r>
              <a:rPr lang="es-CO" sz="2200" b="1" spc="-75" dirty="0">
                <a:solidFill>
                  <a:srgbClr val="801327"/>
                </a:solidFill>
                <a:latin typeface="+mj-lt"/>
                <a:cs typeface="Lato-Black"/>
              </a:rPr>
              <a:t>¡Reporte </a:t>
            </a:r>
            <a:r>
              <a:rPr lang="es-CO" sz="2200" b="1" spc="-50" dirty="0">
                <a:solidFill>
                  <a:srgbClr val="801327"/>
                </a:solidFill>
                <a:latin typeface="+mj-lt"/>
                <a:cs typeface="Lato-Black"/>
              </a:rPr>
              <a:t>los </a:t>
            </a:r>
            <a:r>
              <a:rPr lang="es-CO" sz="2200" b="1" spc="-60" dirty="0">
                <a:solidFill>
                  <a:srgbClr val="801327"/>
                </a:solidFill>
                <a:latin typeface="+mj-lt"/>
                <a:cs typeface="Lato-Black"/>
              </a:rPr>
              <a:t>hechos </a:t>
            </a:r>
            <a:r>
              <a:rPr lang="es-CO" sz="2200" b="1" spc="-70" dirty="0">
                <a:solidFill>
                  <a:srgbClr val="801327"/>
                </a:solidFill>
                <a:latin typeface="+mj-lt"/>
                <a:cs typeface="Lato-Black"/>
              </a:rPr>
              <a:t>que  </a:t>
            </a:r>
            <a:r>
              <a:rPr lang="es-CO" sz="2200" b="1" spc="-5" dirty="0">
                <a:solidFill>
                  <a:srgbClr val="C01F3C"/>
                </a:solidFill>
                <a:latin typeface="+mj-lt"/>
                <a:cs typeface="Lato-Black"/>
              </a:rPr>
              <a:t>transgreden este</a:t>
            </a:r>
            <a:r>
              <a:rPr lang="es-CO" sz="2200" b="1" spc="-70" dirty="0">
                <a:solidFill>
                  <a:srgbClr val="C01F3C"/>
                </a:solidFill>
                <a:latin typeface="+mj-lt"/>
                <a:cs typeface="Lato-Black"/>
              </a:rPr>
              <a:t> </a:t>
            </a:r>
            <a:r>
              <a:rPr lang="es-CO" sz="2200" b="1" spc="-10" dirty="0">
                <a:solidFill>
                  <a:srgbClr val="C01F3C"/>
                </a:solidFill>
                <a:latin typeface="+mj-lt"/>
                <a:cs typeface="Lato-Black"/>
              </a:rPr>
              <a:t>Código!</a:t>
            </a:r>
            <a:endParaRPr lang="es-CO" sz="2200" dirty="0">
              <a:latin typeface="+mj-lt"/>
              <a:cs typeface="Lato-Black"/>
            </a:endParaRPr>
          </a:p>
          <a:p>
            <a:pPr marL="12700" marR="5080" algn="just">
              <a:lnSpc>
                <a:spcPts val="1300"/>
              </a:lnSpc>
              <a:spcBef>
                <a:spcPts val="1120"/>
              </a:spcBef>
            </a:pPr>
            <a:r>
              <a:rPr lang="es-CO" sz="1200" spc="-80" dirty="0">
                <a:solidFill>
                  <a:srgbClr val="6D6E71"/>
                </a:solidFill>
                <a:latin typeface="+mj-lt"/>
                <a:cs typeface="Arial"/>
              </a:rPr>
              <a:t>Si </a:t>
            </a:r>
            <a:r>
              <a:rPr lang="es-CO" sz="1200" spc="-20" dirty="0">
                <a:solidFill>
                  <a:srgbClr val="6D6E71"/>
                </a:solidFill>
                <a:latin typeface="+mj-lt"/>
                <a:cs typeface="Arial"/>
              </a:rPr>
              <a:t>usted </a:t>
            </a:r>
            <a:r>
              <a:rPr lang="es-CO" sz="1200" spc="-55" dirty="0">
                <a:solidFill>
                  <a:srgbClr val="6D6E71"/>
                </a:solidFill>
                <a:latin typeface="+mj-lt"/>
                <a:cs typeface="Arial"/>
              </a:rPr>
              <a:t>conoce </a:t>
            </a:r>
            <a:r>
              <a:rPr lang="es-CO" sz="1200" spc="-35" dirty="0">
                <a:solidFill>
                  <a:srgbClr val="6D6E71"/>
                </a:solidFill>
                <a:latin typeface="+mj-lt"/>
                <a:cs typeface="Arial"/>
              </a:rPr>
              <a:t>o </a:t>
            </a:r>
            <a:r>
              <a:rPr lang="es-CO" sz="1200" spc="-50" dirty="0">
                <a:solidFill>
                  <a:srgbClr val="6D6E71"/>
                </a:solidFill>
                <a:latin typeface="+mj-lt"/>
                <a:cs typeface="Arial"/>
              </a:rPr>
              <a:t>sospecha de </a:t>
            </a:r>
            <a:r>
              <a:rPr lang="es-CO" sz="1200" spc="-40" dirty="0">
                <a:solidFill>
                  <a:srgbClr val="6D6E71"/>
                </a:solidFill>
                <a:latin typeface="+mj-lt"/>
                <a:cs typeface="Arial"/>
              </a:rPr>
              <a:t>una </a:t>
            </a:r>
            <a:r>
              <a:rPr lang="es-CO" sz="1200" spc="-25" dirty="0">
                <a:solidFill>
                  <a:srgbClr val="6D6E71"/>
                </a:solidFill>
                <a:latin typeface="+mj-lt"/>
                <a:cs typeface="Arial"/>
              </a:rPr>
              <a:t>situación </a:t>
            </a:r>
            <a:r>
              <a:rPr lang="es-CO" sz="1200" spc="-45" dirty="0">
                <a:solidFill>
                  <a:srgbClr val="6D6E71"/>
                </a:solidFill>
                <a:latin typeface="+mj-lt"/>
                <a:cs typeface="Arial"/>
              </a:rPr>
              <a:t>que  </a:t>
            </a:r>
            <a:r>
              <a:rPr lang="es-CO" sz="1200" spc="-30" dirty="0">
                <a:solidFill>
                  <a:srgbClr val="6D6E71"/>
                </a:solidFill>
                <a:latin typeface="+mj-lt"/>
                <a:cs typeface="Arial"/>
              </a:rPr>
              <a:t>involucra </a:t>
            </a:r>
            <a:r>
              <a:rPr lang="es-CO" sz="1200" spc="-70" dirty="0">
                <a:solidFill>
                  <a:srgbClr val="6D6E71"/>
                </a:solidFill>
                <a:latin typeface="+mj-lt"/>
                <a:cs typeface="Arial"/>
              </a:rPr>
              <a:t>a </a:t>
            </a:r>
            <a:r>
              <a:rPr lang="es-CO" sz="1200" spc="-40" dirty="0">
                <a:solidFill>
                  <a:srgbClr val="6D6E71"/>
                </a:solidFill>
                <a:latin typeface="+mj-lt"/>
                <a:cs typeface="Arial"/>
              </a:rPr>
              <a:t>algún </a:t>
            </a:r>
            <a:r>
              <a:rPr lang="es-CO" sz="1200" spc="-25" dirty="0">
                <a:solidFill>
                  <a:srgbClr val="6D6E71"/>
                </a:solidFill>
                <a:latin typeface="+mj-lt"/>
                <a:cs typeface="Arial"/>
              </a:rPr>
              <a:t>trabajador </a:t>
            </a:r>
            <a:r>
              <a:rPr lang="es-CO" sz="1200" spc="-35" dirty="0">
                <a:solidFill>
                  <a:srgbClr val="6D6E71"/>
                </a:solidFill>
                <a:latin typeface="+mj-lt"/>
                <a:cs typeface="Arial"/>
              </a:rPr>
              <a:t>o </a:t>
            </a:r>
            <a:r>
              <a:rPr lang="es-CO" sz="1200" spc="-20" dirty="0">
                <a:solidFill>
                  <a:srgbClr val="6D6E71"/>
                </a:solidFill>
                <a:latin typeface="+mj-lt"/>
                <a:cs typeface="Arial"/>
              </a:rPr>
              <a:t>destinatario </a:t>
            </a:r>
            <a:r>
              <a:rPr lang="es-CO" sz="1200" spc="-50" dirty="0">
                <a:solidFill>
                  <a:srgbClr val="6D6E71"/>
                </a:solidFill>
                <a:latin typeface="+mj-lt"/>
                <a:cs typeface="Arial"/>
              </a:rPr>
              <a:t>de </a:t>
            </a:r>
            <a:r>
              <a:rPr lang="es-CO" sz="1200" spc="-25" dirty="0">
                <a:solidFill>
                  <a:srgbClr val="6D6E71"/>
                </a:solidFill>
                <a:latin typeface="+mj-lt"/>
                <a:cs typeface="Arial"/>
              </a:rPr>
              <a:t>este  </a:t>
            </a:r>
            <a:r>
              <a:rPr lang="es-CO" sz="1200" spc="-70" dirty="0">
                <a:solidFill>
                  <a:srgbClr val="6D6E71"/>
                </a:solidFill>
                <a:latin typeface="+mj-lt"/>
                <a:cs typeface="Arial"/>
              </a:rPr>
              <a:t>Código </a:t>
            </a:r>
            <a:r>
              <a:rPr lang="es-CO" sz="1200" spc="-25" dirty="0">
                <a:solidFill>
                  <a:srgbClr val="6D6E71"/>
                </a:solidFill>
                <a:latin typeface="+mj-lt"/>
                <a:cs typeface="Arial"/>
              </a:rPr>
              <a:t>y </a:t>
            </a:r>
            <a:r>
              <a:rPr lang="es-CO" sz="1200" spc="-50" dirty="0">
                <a:solidFill>
                  <a:srgbClr val="6D6E71"/>
                </a:solidFill>
                <a:latin typeface="+mj-lt"/>
                <a:cs typeface="Arial"/>
              </a:rPr>
              <a:t>que </a:t>
            </a:r>
            <a:r>
              <a:rPr lang="es-CO" sz="1200" spc="-40" dirty="0">
                <a:solidFill>
                  <a:srgbClr val="6D6E71"/>
                </a:solidFill>
                <a:latin typeface="+mj-lt"/>
                <a:cs typeface="Arial"/>
              </a:rPr>
              <a:t>conlleva </a:t>
            </a:r>
            <a:r>
              <a:rPr lang="es-CO" sz="1200" spc="-70" dirty="0">
                <a:solidFill>
                  <a:srgbClr val="6D6E71"/>
                </a:solidFill>
                <a:latin typeface="+mj-lt"/>
                <a:cs typeface="Arial"/>
              </a:rPr>
              <a:t>a </a:t>
            </a:r>
            <a:r>
              <a:rPr lang="es-CO" sz="1200" spc="-40" dirty="0">
                <a:solidFill>
                  <a:srgbClr val="6D6E71"/>
                </a:solidFill>
                <a:latin typeface="+mj-lt"/>
                <a:cs typeface="Arial"/>
              </a:rPr>
              <a:t>su </a:t>
            </a:r>
            <a:r>
              <a:rPr lang="es-CO" sz="1200" spc="-35" dirty="0">
                <a:solidFill>
                  <a:srgbClr val="6D6E71"/>
                </a:solidFill>
                <a:latin typeface="+mj-lt"/>
                <a:cs typeface="Arial"/>
              </a:rPr>
              <a:t>violación, </a:t>
            </a:r>
            <a:r>
              <a:rPr lang="es-CO" sz="1200" spc="-25" dirty="0">
                <a:solidFill>
                  <a:srgbClr val="6D6E71"/>
                </a:solidFill>
                <a:latin typeface="+mj-lt"/>
                <a:cs typeface="Arial"/>
              </a:rPr>
              <a:t>está </a:t>
            </a:r>
            <a:r>
              <a:rPr lang="es-CO" sz="1200" spc="-35" dirty="0">
                <a:solidFill>
                  <a:srgbClr val="6D6E71"/>
                </a:solidFill>
                <a:latin typeface="+mj-lt"/>
                <a:cs typeface="Arial"/>
              </a:rPr>
              <a:t>obligado </a:t>
            </a:r>
            <a:r>
              <a:rPr lang="es-CO" sz="1200" spc="-70" dirty="0">
                <a:solidFill>
                  <a:srgbClr val="6D6E71"/>
                </a:solidFill>
                <a:latin typeface="+mj-lt"/>
                <a:cs typeface="Arial"/>
              </a:rPr>
              <a:t>a  </a:t>
            </a:r>
            <a:r>
              <a:rPr lang="es-CO" sz="1200" spc="-10" dirty="0">
                <a:solidFill>
                  <a:srgbClr val="6D6E71"/>
                </a:solidFill>
                <a:latin typeface="+mj-lt"/>
                <a:cs typeface="Arial"/>
              </a:rPr>
              <a:t>reportar</a:t>
            </a:r>
            <a:r>
              <a:rPr lang="es-CO" sz="1200" spc="-254" dirty="0">
                <a:solidFill>
                  <a:srgbClr val="6D6E71"/>
                </a:solidFill>
                <a:latin typeface="+mj-lt"/>
                <a:cs typeface="Arial"/>
              </a:rPr>
              <a:t> </a:t>
            </a:r>
            <a:r>
              <a:rPr lang="es-CO" sz="1200" spc="-30" dirty="0">
                <a:solidFill>
                  <a:srgbClr val="6D6E71"/>
                </a:solidFill>
                <a:latin typeface="+mj-lt"/>
                <a:cs typeface="Arial"/>
              </a:rPr>
              <a:t>el </a:t>
            </a:r>
            <a:r>
              <a:rPr lang="es-CO" sz="1200" spc="-20" dirty="0">
                <a:solidFill>
                  <a:srgbClr val="6D6E71"/>
                </a:solidFill>
                <a:latin typeface="+mj-lt"/>
                <a:cs typeface="Arial"/>
              </a:rPr>
              <a:t>asunto </a:t>
            </a:r>
            <a:r>
              <a:rPr lang="es-CO" sz="1200" spc="-45" dirty="0">
                <a:solidFill>
                  <a:srgbClr val="6D6E71"/>
                </a:solidFill>
                <a:latin typeface="+mj-lt"/>
                <a:cs typeface="Arial"/>
              </a:rPr>
              <a:t>en </a:t>
            </a:r>
            <a:r>
              <a:rPr lang="es-CO" sz="1200" spc="-30" dirty="0">
                <a:solidFill>
                  <a:srgbClr val="6D6E71"/>
                </a:solidFill>
                <a:latin typeface="+mj-lt"/>
                <a:cs typeface="Arial"/>
              </a:rPr>
              <a:t>la </a:t>
            </a:r>
            <a:r>
              <a:rPr lang="es-CO" sz="1200" spc="-45" dirty="0">
                <a:solidFill>
                  <a:srgbClr val="6D6E71"/>
                </a:solidFill>
                <a:latin typeface="+mj-lt"/>
                <a:cs typeface="Arial"/>
              </a:rPr>
              <a:t>línea </a:t>
            </a:r>
            <a:r>
              <a:rPr lang="es-CO" sz="1200" spc="-35" dirty="0">
                <a:solidFill>
                  <a:srgbClr val="6D6E71"/>
                </a:solidFill>
                <a:latin typeface="+mj-lt"/>
                <a:cs typeface="Arial"/>
              </a:rPr>
              <a:t>ética:</a:t>
            </a:r>
            <a:endParaRPr lang="es-CO" sz="1200" dirty="0">
              <a:latin typeface="+mj-lt"/>
              <a:cs typeface="Arial"/>
            </a:endParaRPr>
          </a:p>
          <a:p>
            <a:pPr marL="12700" algn="ctr">
              <a:lnSpc>
                <a:spcPct val="100000"/>
              </a:lnSpc>
              <a:spcBef>
                <a:spcPts val="225"/>
              </a:spcBef>
            </a:pPr>
            <a:r>
              <a:rPr sz="1500" b="1" dirty="0">
                <a:solidFill>
                  <a:srgbClr val="C01F3C"/>
                </a:solidFill>
                <a:latin typeface="+mj-lt"/>
                <a:cs typeface="Lato-Black"/>
              </a:rPr>
              <a:t>http//lineaetica.ecopetrol.com.co</a:t>
            </a:r>
            <a:endParaRPr lang="es-CO" sz="1500" b="1" dirty="0">
              <a:solidFill>
                <a:srgbClr val="C01F3C"/>
              </a:solidFill>
              <a:latin typeface="+mj-lt"/>
              <a:cs typeface="Lato-Black"/>
            </a:endParaRPr>
          </a:p>
          <a:p>
            <a:pPr marL="12700" algn="just">
              <a:lnSpc>
                <a:spcPct val="100000"/>
              </a:lnSpc>
              <a:spcBef>
                <a:spcPts val="225"/>
              </a:spcBef>
            </a:pPr>
            <a:endParaRPr lang="es-CO" sz="1500" b="1" dirty="0">
              <a:solidFill>
                <a:srgbClr val="939598"/>
              </a:solidFill>
              <a:latin typeface="+mj-lt"/>
              <a:cs typeface="Lato-Black"/>
            </a:endParaRPr>
          </a:p>
          <a:p>
            <a:pPr marL="12700" algn="just">
              <a:lnSpc>
                <a:spcPts val="1639"/>
              </a:lnSpc>
              <a:spcBef>
                <a:spcPts val="100"/>
              </a:spcBef>
            </a:pPr>
            <a:r>
              <a:rPr lang="es-ES" sz="1400" b="1" i="1" spc="-5" dirty="0">
                <a:solidFill>
                  <a:srgbClr val="C01F3C"/>
                </a:solidFill>
                <a:latin typeface="+mj-lt"/>
                <a:cs typeface="Lato-HeavyItalic"/>
              </a:rPr>
              <a:t>¿CÓMO DEBE</a:t>
            </a:r>
            <a:r>
              <a:rPr lang="es-ES" sz="1400" b="1" i="1" spc="-15" dirty="0">
                <a:solidFill>
                  <a:srgbClr val="C01F3C"/>
                </a:solidFill>
                <a:latin typeface="+mj-lt"/>
                <a:cs typeface="Lato-HeavyItalic"/>
              </a:rPr>
              <a:t> </a:t>
            </a:r>
            <a:r>
              <a:rPr lang="es-ES" sz="1400" b="1" i="1" spc="-5" dirty="0">
                <a:solidFill>
                  <a:srgbClr val="C01F3C"/>
                </a:solidFill>
                <a:latin typeface="+mj-lt"/>
                <a:cs typeface="Lato-HeavyItalic"/>
              </a:rPr>
              <a:t>DENUNCIAR?</a:t>
            </a:r>
            <a:endParaRPr lang="es-ES" sz="1400" dirty="0">
              <a:latin typeface="+mj-lt"/>
              <a:cs typeface="Lato-HeavyItalic"/>
            </a:endParaRPr>
          </a:p>
          <a:p>
            <a:pPr marL="12700" marR="5080" algn="just">
              <a:lnSpc>
                <a:spcPts val="1400"/>
              </a:lnSpc>
              <a:spcBef>
                <a:spcPts val="40"/>
              </a:spcBef>
            </a:pPr>
            <a:endParaRPr lang="es-ES" sz="1200" spc="-80" dirty="0">
              <a:latin typeface="+mj-lt"/>
              <a:cs typeface="Arial" panose="020B0604020202020204" pitchFamily="34" charset="0"/>
            </a:endParaRPr>
          </a:p>
          <a:p>
            <a:pPr marL="12700" marR="5080" algn="just">
              <a:lnSpc>
                <a:spcPts val="1400"/>
              </a:lnSpc>
              <a:spcBef>
                <a:spcPts val="40"/>
              </a:spcBef>
            </a:pPr>
            <a:r>
              <a:rPr lang="es-ES" sz="1200" spc="-80" dirty="0">
                <a:latin typeface="+mj-lt"/>
                <a:cs typeface="Arial" panose="020B0604020202020204" pitchFamily="34" charset="0"/>
              </a:rPr>
              <a:t>Toda </a:t>
            </a:r>
            <a:r>
              <a:rPr lang="es-ES" sz="1200" spc="-65" dirty="0">
                <a:latin typeface="+mj-lt"/>
                <a:cs typeface="Arial" panose="020B0604020202020204" pitchFamily="34" charset="0"/>
              </a:rPr>
              <a:t>denuncia se </a:t>
            </a:r>
            <a:r>
              <a:rPr lang="es-ES" sz="1200" spc="-70" dirty="0">
                <a:latin typeface="+mj-lt"/>
                <a:cs typeface="Arial" panose="020B0604020202020204" pitchFamily="34" charset="0"/>
              </a:rPr>
              <a:t>debe </a:t>
            </a:r>
            <a:r>
              <a:rPr lang="es-ES" sz="1200" spc="-45" dirty="0">
                <a:latin typeface="+mj-lt"/>
                <a:cs typeface="Arial" panose="020B0604020202020204" pitchFamily="34" charset="0"/>
              </a:rPr>
              <a:t>presentar  </a:t>
            </a:r>
            <a:r>
              <a:rPr lang="es-ES" sz="1200" spc="-60" dirty="0">
                <a:latin typeface="+mj-lt"/>
                <a:cs typeface="Arial" panose="020B0604020202020204" pitchFamily="34" charset="0"/>
              </a:rPr>
              <a:t>de manera  </a:t>
            </a:r>
            <a:r>
              <a:rPr lang="es-ES" sz="1200" spc="-50" dirty="0">
                <a:latin typeface="+mj-lt"/>
                <a:cs typeface="Arial" panose="020B0604020202020204" pitchFamily="34" charset="0"/>
              </a:rPr>
              <a:t>inmediata,</a:t>
            </a:r>
            <a:r>
              <a:rPr lang="es-ES" sz="1200" spc="-90" dirty="0">
                <a:latin typeface="+mj-lt"/>
                <a:cs typeface="Arial" panose="020B0604020202020204" pitchFamily="34" charset="0"/>
              </a:rPr>
              <a:t> </a:t>
            </a:r>
            <a:r>
              <a:rPr lang="es-ES" sz="1200" spc="-45" dirty="0">
                <a:latin typeface="+mj-lt"/>
                <a:cs typeface="Arial" panose="020B0604020202020204" pitchFamily="34" charset="0"/>
              </a:rPr>
              <a:t>con</a:t>
            </a:r>
            <a:r>
              <a:rPr lang="es-ES" sz="1200" spc="-65" dirty="0">
                <a:latin typeface="+mj-lt"/>
                <a:cs typeface="Arial" panose="020B0604020202020204" pitchFamily="34" charset="0"/>
              </a:rPr>
              <a:t> </a:t>
            </a:r>
            <a:r>
              <a:rPr lang="es-ES" sz="1200" spc="-45" dirty="0">
                <a:latin typeface="+mj-lt"/>
                <a:cs typeface="Arial" panose="020B0604020202020204" pitchFamily="34" charset="0"/>
              </a:rPr>
              <a:t>buena</a:t>
            </a:r>
            <a:r>
              <a:rPr lang="es-ES" sz="1200" spc="-65" dirty="0">
                <a:latin typeface="+mj-lt"/>
                <a:cs typeface="Arial" panose="020B0604020202020204" pitchFamily="34" charset="0"/>
              </a:rPr>
              <a:t> </a:t>
            </a:r>
            <a:r>
              <a:rPr lang="es-ES" sz="1200" dirty="0">
                <a:latin typeface="+mj-lt"/>
                <a:cs typeface="Arial" panose="020B0604020202020204" pitchFamily="34" charset="0"/>
              </a:rPr>
              <a:t>fe</a:t>
            </a:r>
            <a:r>
              <a:rPr lang="es-ES" sz="1200" spc="-65" dirty="0">
                <a:latin typeface="+mj-lt"/>
                <a:cs typeface="Arial" panose="020B0604020202020204" pitchFamily="34" charset="0"/>
              </a:rPr>
              <a:t> </a:t>
            </a:r>
            <a:r>
              <a:rPr lang="es-ES" sz="1200" spc="-25" dirty="0">
                <a:latin typeface="+mj-lt"/>
                <a:cs typeface="Arial" panose="020B0604020202020204" pitchFamily="34" charset="0"/>
              </a:rPr>
              <a:t>y</a:t>
            </a:r>
            <a:r>
              <a:rPr lang="es-ES" sz="1200" spc="-65" dirty="0">
                <a:latin typeface="+mj-lt"/>
                <a:cs typeface="Arial" panose="020B0604020202020204" pitchFamily="34" charset="0"/>
              </a:rPr>
              <a:t> </a:t>
            </a:r>
            <a:r>
              <a:rPr lang="es-ES" sz="1200" spc="-45" dirty="0">
                <a:latin typeface="+mj-lt"/>
                <a:cs typeface="Arial" panose="020B0604020202020204" pitchFamily="34" charset="0"/>
              </a:rPr>
              <a:t>con</a:t>
            </a:r>
            <a:r>
              <a:rPr lang="es-ES" sz="1200" spc="-65" dirty="0">
                <a:latin typeface="+mj-lt"/>
                <a:cs typeface="Arial" panose="020B0604020202020204" pitchFamily="34" charset="0"/>
              </a:rPr>
              <a:t> </a:t>
            </a:r>
            <a:r>
              <a:rPr lang="es-ES" sz="1200" spc="-20" dirty="0">
                <a:latin typeface="+mj-lt"/>
                <a:cs typeface="Arial" panose="020B0604020202020204" pitchFamily="34" charset="0"/>
              </a:rPr>
              <a:t>suficiente</a:t>
            </a:r>
            <a:r>
              <a:rPr lang="es-ES" sz="1200" spc="-65" dirty="0">
                <a:latin typeface="+mj-lt"/>
                <a:cs typeface="Arial" panose="020B0604020202020204" pitchFamily="34" charset="0"/>
              </a:rPr>
              <a:t> </a:t>
            </a:r>
            <a:r>
              <a:rPr lang="es-ES" sz="1200" spc="-20" dirty="0">
                <a:latin typeface="+mj-lt"/>
                <a:cs typeface="Arial" panose="020B0604020202020204" pitchFamily="34" charset="0"/>
              </a:rPr>
              <a:t>detalle</a:t>
            </a:r>
            <a:r>
              <a:rPr lang="es-ES" sz="1200" spc="-60" dirty="0">
                <a:latin typeface="+mj-lt"/>
                <a:cs typeface="Arial" panose="020B0604020202020204" pitchFamily="34" charset="0"/>
              </a:rPr>
              <a:t> </a:t>
            </a:r>
            <a:r>
              <a:rPr lang="es-ES" sz="1200" spc="-40" dirty="0">
                <a:latin typeface="+mj-lt"/>
                <a:cs typeface="Arial" panose="020B0604020202020204" pitchFamily="34" charset="0"/>
              </a:rPr>
              <a:t>para  </a:t>
            </a:r>
            <a:r>
              <a:rPr lang="es-ES" sz="1200" dirty="0">
                <a:latin typeface="+mj-lt"/>
                <a:cs typeface="Arial" panose="020B0604020202020204" pitchFamily="34" charset="0"/>
              </a:rPr>
              <a:t>permitir </a:t>
            </a:r>
            <a:r>
              <a:rPr lang="es-ES" sz="1200" spc="-70" dirty="0">
                <a:latin typeface="+mj-lt"/>
                <a:cs typeface="Arial" panose="020B0604020202020204" pitchFamily="34" charset="0"/>
              </a:rPr>
              <a:t>a </a:t>
            </a:r>
            <a:r>
              <a:rPr lang="es-ES" sz="1200" spc="-45" dirty="0">
                <a:latin typeface="+mj-lt"/>
                <a:cs typeface="Arial" panose="020B0604020202020204" pitchFamily="34" charset="0"/>
              </a:rPr>
              <a:t>la </a:t>
            </a:r>
            <a:r>
              <a:rPr lang="es-ES" sz="1200" spc="-60" dirty="0">
                <a:latin typeface="+mj-lt"/>
                <a:cs typeface="Arial" panose="020B0604020202020204" pitchFamily="34" charset="0"/>
              </a:rPr>
              <a:t>empresa </a:t>
            </a:r>
            <a:r>
              <a:rPr lang="es-ES" sz="1200" spc="-50" dirty="0">
                <a:latin typeface="+mj-lt"/>
                <a:cs typeface="Arial" panose="020B0604020202020204" pitchFamily="34" charset="0"/>
              </a:rPr>
              <a:t>realizar </a:t>
            </a:r>
            <a:r>
              <a:rPr lang="es-ES" sz="1200" spc="-60" dirty="0">
                <a:latin typeface="+mj-lt"/>
                <a:cs typeface="Arial" panose="020B0604020202020204" pitchFamily="34" charset="0"/>
              </a:rPr>
              <a:t>una </a:t>
            </a:r>
            <a:r>
              <a:rPr lang="es-ES" sz="1200" spc="-50" dirty="0">
                <a:latin typeface="+mj-lt"/>
                <a:cs typeface="Arial" panose="020B0604020202020204" pitchFamily="34" charset="0"/>
              </a:rPr>
              <a:t>verificación </a:t>
            </a:r>
            <a:r>
              <a:rPr lang="es-ES" sz="1200" spc="-25" dirty="0">
                <a:latin typeface="+mj-lt"/>
                <a:cs typeface="Arial" panose="020B0604020202020204" pitchFamily="34" charset="0"/>
              </a:rPr>
              <a:t>y </a:t>
            </a:r>
            <a:r>
              <a:rPr lang="es-ES" sz="1200" spc="-55" dirty="0">
                <a:latin typeface="+mj-lt"/>
                <a:cs typeface="Arial" panose="020B0604020202020204" pitchFamily="34" charset="0"/>
              </a:rPr>
              <a:t>dar  </a:t>
            </a:r>
            <a:r>
              <a:rPr lang="es-ES" sz="1200" spc="-60" dirty="0">
                <a:latin typeface="+mj-lt"/>
                <a:cs typeface="Arial" panose="020B0604020202020204" pitchFamily="34" charset="0"/>
              </a:rPr>
              <a:t>una </a:t>
            </a:r>
            <a:r>
              <a:rPr lang="es-ES" sz="1200" spc="-50" dirty="0">
                <a:latin typeface="+mj-lt"/>
                <a:cs typeface="Arial" panose="020B0604020202020204" pitchFamily="34" charset="0"/>
              </a:rPr>
              <a:t>respuesta </a:t>
            </a:r>
            <a:r>
              <a:rPr lang="es-ES" sz="1200" spc="-25" dirty="0">
                <a:latin typeface="+mj-lt"/>
                <a:cs typeface="Arial" panose="020B0604020202020204" pitchFamily="34" charset="0"/>
              </a:rPr>
              <a:t>efectiva. </a:t>
            </a:r>
            <a:r>
              <a:rPr lang="es-ES" sz="1200" spc="-40" dirty="0">
                <a:latin typeface="+mj-lt"/>
                <a:cs typeface="Arial" panose="020B0604020202020204" pitchFamily="34" charset="0"/>
              </a:rPr>
              <a:t>Por </a:t>
            </a:r>
            <a:r>
              <a:rPr lang="es-ES" sz="1200" spc="-15" dirty="0">
                <a:latin typeface="+mj-lt"/>
                <a:cs typeface="Arial" panose="020B0604020202020204" pitchFamily="34" charset="0"/>
              </a:rPr>
              <a:t>lo anterior, </a:t>
            </a:r>
            <a:r>
              <a:rPr lang="es-ES" sz="1200" spc="-30" dirty="0">
                <a:latin typeface="+mj-lt"/>
                <a:cs typeface="Arial" panose="020B0604020202020204" pitchFamily="34" charset="0"/>
              </a:rPr>
              <a:t>al </a:t>
            </a:r>
            <a:r>
              <a:rPr lang="es-ES" sz="1200" spc="-35" dirty="0">
                <a:latin typeface="+mj-lt"/>
                <a:cs typeface="Arial" panose="020B0604020202020204" pitchFamily="34" charset="0"/>
              </a:rPr>
              <a:t>denunciar  </a:t>
            </a:r>
            <a:r>
              <a:rPr lang="es-ES" sz="1200" spc="-25" dirty="0">
                <a:latin typeface="+mj-lt"/>
                <a:cs typeface="Arial" panose="020B0604020202020204" pitchFamily="34" charset="0"/>
              </a:rPr>
              <a:t>tenga </a:t>
            </a:r>
            <a:r>
              <a:rPr lang="es-ES" sz="1200" spc="-45" dirty="0">
                <a:latin typeface="+mj-lt"/>
                <a:cs typeface="Arial" panose="020B0604020202020204" pitchFamily="34" charset="0"/>
              </a:rPr>
              <a:t>en </a:t>
            </a:r>
            <a:r>
              <a:rPr lang="es-ES" sz="1200" spc="-30" dirty="0">
                <a:latin typeface="+mj-lt"/>
                <a:cs typeface="Arial" panose="020B0604020202020204" pitchFamily="34" charset="0"/>
              </a:rPr>
              <a:t>cuenta </a:t>
            </a:r>
            <a:r>
              <a:rPr lang="es-ES" sz="1200" spc="-15" dirty="0">
                <a:latin typeface="+mj-lt"/>
                <a:cs typeface="Arial" panose="020B0604020202020204" pitchFamily="34" charset="0"/>
              </a:rPr>
              <a:t>lo</a:t>
            </a:r>
            <a:r>
              <a:rPr lang="es-ES" sz="1200" spc="-185" dirty="0">
                <a:latin typeface="+mj-lt"/>
                <a:cs typeface="Arial" panose="020B0604020202020204" pitchFamily="34" charset="0"/>
              </a:rPr>
              <a:t> </a:t>
            </a:r>
            <a:r>
              <a:rPr lang="es-ES" sz="1200" spc="-30" dirty="0">
                <a:latin typeface="+mj-lt"/>
                <a:cs typeface="Arial" panose="020B0604020202020204" pitchFamily="34" charset="0"/>
              </a:rPr>
              <a:t>siguiente:</a:t>
            </a:r>
            <a:endParaRPr lang="es-ES" sz="1200" dirty="0">
              <a:latin typeface="+mj-lt"/>
              <a:cs typeface="Arial" panose="020B0604020202020204" pitchFamily="34" charset="0"/>
            </a:endParaRPr>
          </a:p>
          <a:p>
            <a:pPr marL="311150" marR="5715" indent="-171450" algn="just">
              <a:lnSpc>
                <a:spcPts val="1400"/>
              </a:lnSpc>
              <a:spcBef>
                <a:spcPts val="795"/>
              </a:spcBef>
              <a:buFont typeface="Arial" panose="020B0604020202020204" pitchFamily="34" charset="0"/>
              <a:buChar char="•"/>
            </a:pPr>
            <a:r>
              <a:rPr lang="es-ES" sz="1200" spc="-55" dirty="0">
                <a:latin typeface="+mj-lt"/>
                <a:cs typeface="Arial" panose="020B0604020202020204" pitchFamily="34" charset="0"/>
              </a:rPr>
              <a:t>Puede </a:t>
            </a:r>
            <a:r>
              <a:rPr lang="es-ES" sz="1200" spc="-10" dirty="0">
                <a:latin typeface="+mj-lt"/>
                <a:cs typeface="Arial" panose="020B0604020202020204" pitchFamily="34" charset="0"/>
              </a:rPr>
              <a:t>reportar </a:t>
            </a:r>
            <a:r>
              <a:rPr lang="es-ES" sz="1200" spc="-70" dirty="0">
                <a:latin typeface="+mj-lt"/>
                <a:cs typeface="Arial" panose="020B0604020202020204" pitchFamily="34" charset="0"/>
              </a:rPr>
              <a:t>a </a:t>
            </a:r>
            <a:r>
              <a:rPr lang="es-ES" sz="1200" spc="-30" dirty="0">
                <a:latin typeface="+mj-lt"/>
                <a:cs typeface="Arial" panose="020B0604020202020204" pitchFamily="34" charset="0"/>
              </a:rPr>
              <a:t>la </a:t>
            </a:r>
            <a:r>
              <a:rPr lang="es-ES" sz="1200" spc="-45" dirty="0">
                <a:latin typeface="+mj-lt"/>
                <a:cs typeface="Arial" panose="020B0604020202020204" pitchFamily="34" charset="0"/>
              </a:rPr>
              <a:t>línea </a:t>
            </a:r>
            <a:r>
              <a:rPr lang="es-ES" sz="1200" spc="-25" dirty="0">
                <a:latin typeface="+mj-lt"/>
                <a:cs typeface="Arial" panose="020B0604020202020204" pitchFamily="34" charset="0"/>
              </a:rPr>
              <a:t>ética </a:t>
            </a:r>
            <a:r>
              <a:rPr lang="es-ES" sz="1200" spc="-45" dirty="0">
                <a:latin typeface="+mj-lt"/>
                <a:cs typeface="Arial" panose="020B0604020202020204" pitchFamily="34" charset="0"/>
              </a:rPr>
              <a:t>en </a:t>
            </a:r>
            <a:r>
              <a:rPr lang="es-ES" sz="1200" spc="-5" dirty="0">
                <a:latin typeface="+mj-lt"/>
                <a:cs typeface="Arial" panose="020B0604020202020204" pitchFamily="34" charset="0"/>
              </a:rPr>
              <a:t>forma </a:t>
            </a:r>
            <a:r>
              <a:rPr lang="es-ES" sz="1200" spc="-35" dirty="0">
                <a:latin typeface="+mj-lt"/>
                <a:cs typeface="Arial" panose="020B0604020202020204" pitchFamily="34" charset="0"/>
              </a:rPr>
              <a:t>anónima  </a:t>
            </a:r>
            <a:r>
              <a:rPr lang="es-ES" sz="1200" spc="-30" dirty="0">
                <a:latin typeface="+mj-lt"/>
                <a:cs typeface="Arial" panose="020B0604020202020204" pitchFamily="34" charset="0"/>
              </a:rPr>
              <a:t>la </a:t>
            </a:r>
            <a:r>
              <a:rPr lang="es-ES" sz="1200" spc="-25" dirty="0">
                <a:latin typeface="+mj-lt"/>
                <a:cs typeface="Arial" panose="020B0604020202020204" pitchFamily="34" charset="0"/>
              </a:rPr>
              <a:t>situación y </a:t>
            </a:r>
            <a:r>
              <a:rPr lang="es-ES" sz="1200" spc="-30" dirty="0">
                <a:latin typeface="+mj-lt"/>
                <a:cs typeface="Arial" panose="020B0604020202020204" pitchFamily="34" charset="0"/>
              </a:rPr>
              <a:t>la </a:t>
            </a:r>
            <a:r>
              <a:rPr lang="es-ES" sz="1200" spc="-20" dirty="0">
                <a:latin typeface="+mj-lt"/>
                <a:cs typeface="Arial" panose="020B0604020202020204" pitchFamily="34" charset="0"/>
              </a:rPr>
              <a:t>información </a:t>
            </a:r>
            <a:r>
              <a:rPr lang="es-ES" sz="1200" spc="-50" dirty="0">
                <a:latin typeface="+mj-lt"/>
                <a:cs typeface="Arial" panose="020B0604020202020204" pitchFamily="34" charset="0"/>
              </a:rPr>
              <a:t>de </a:t>
            </a:r>
            <a:r>
              <a:rPr lang="es-ES" sz="1200" spc="-30" dirty="0">
                <a:latin typeface="+mj-lt"/>
                <a:cs typeface="Arial" panose="020B0604020202020204" pitchFamily="34" charset="0"/>
              </a:rPr>
              <a:t>la </a:t>
            </a:r>
            <a:r>
              <a:rPr lang="es-ES" sz="1200" spc="-40" dirty="0">
                <a:latin typeface="+mj-lt"/>
                <a:cs typeface="Arial" panose="020B0604020202020204" pitchFamily="34" charset="0"/>
              </a:rPr>
              <a:t>denuncia será  </a:t>
            </a:r>
            <a:r>
              <a:rPr lang="es-ES" sz="1200" spc="-10" dirty="0">
                <a:latin typeface="+mj-lt"/>
                <a:cs typeface="Arial" panose="020B0604020202020204" pitchFamily="34" charset="0"/>
              </a:rPr>
              <a:t>tratada </a:t>
            </a:r>
            <a:r>
              <a:rPr lang="es-ES" sz="1200" spc="-50" dirty="0">
                <a:latin typeface="+mj-lt"/>
                <a:cs typeface="Arial" panose="020B0604020202020204" pitchFamily="34" charset="0"/>
              </a:rPr>
              <a:t>de </a:t>
            </a:r>
            <a:r>
              <a:rPr lang="es-ES" sz="1200" spc="-35" dirty="0">
                <a:latin typeface="+mj-lt"/>
                <a:cs typeface="Arial" panose="020B0604020202020204" pitchFamily="34" charset="0"/>
              </a:rPr>
              <a:t>manera</a:t>
            </a:r>
            <a:r>
              <a:rPr lang="es-ES" sz="1200" spc="-150" dirty="0">
                <a:latin typeface="+mj-lt"/>
                <a:cs typeface="Arial" panose="020B0604020202020204" pitchFamily="34" charset="0"/>
              </a:rPr>
              <a:t> </a:t>
            </a:r>
            <a:r>
              <a:rPr lang="es-ES" sz="1200" spc="-35" dirty="0">
                <a:latin typeface="+mj-lt"/>
                <a:cs typeface="Arial" panose="020B0604020202020204" pitchFamily="34" charset="0"/>
              </a:rPr>
              <a:t>confidencial.</a:t>
            </a:r>
          </a:p>
          <a:p>
            <a:pPr marL="311150" marR="5715" indent="-171450" algn="just">
              <a:lnSpc>
                <a:spcPts val="1400"/>
              </a:lnSpc>
              <a:spcBef>
                <a:spcPts val="795"/>
              </a:spcBef>
              <a:buFont typeface="Arial" panose="020B0604020202020204" pitchFamily="34" charset="0"/>
              <a:buChar char="•"/>
            </a:pPr>
            <a:r>
              <a:rPr lang="es-ES" sz="1200" spc="-85" dirty="0">
                <a:latin typeface="+mj-lt"/>
                <a:cs typeface="Arial" panose="020B0604020202020204" pitchFamily="34" charset="0"/>
              </a:rPr>
              <a:t>Debe</a:t>
            </a:r>
            <a:r>
              <a:rPr lang="es-ES" sz="1200" spc="-145" dirty="0">
                <a:latin typeface="+mj-lt"/>
                <a:cs typeface="Arial" panose="020B0604020202020204" pitchFamily="34" charset="0"/>
              </a:rPr>
              <a:t> </a:t>
            </a:r>
            <a:r>
              <a:rPr lang="es-ES" sz="1200" spc="-50" dirty="0">
                <a:latin typeface="+mj-lt"/>
                <a:cs typeface="Arial" panose="020B0604020202020204" pitchFamily="34" charset="0"/>
              </a:rPr>
              <a:t>indicar</a:t>
            </a:r>
            <a:r>
              <a:rPr lang="es-ES" sz="1200" spc="-145" dirty="0">
                <a:latin typeface="+mj-lt"/>
                <a:cs typeface="Arial" panose="020B0604020202020204" pitchFamily="34" charset="0"/>
              </a:rPr>
              <a:t> </a:t>
            </a:r>
            <a:r>
              <a:rPr lang="es-ES" sz="1200" spc="-50" dirty="0">
                <a:latin typeface="+mj-lt"/>
                <a:cs typeface="Arial" panose="020B0604020202020204" pitchFamily="34" charset="0"/>
              </a:rPr>
              <a:t>las</a:t>
            </a:r>
            <a:r>
              <a:rPr lang="es-ES" sz="1200" spc="-140" dirty="0">
                <a:latin typeface="+mj-lt"/>
                <a:cs typeface="Arial" panose="020B0604020202020204" pitchFamily="34" charset="0"/>
              </a:rPr>
              <a:t> </a:t>
            </a:r>
            <a:r>
              <a:rPr lang="es-ES" sz="1200" spc="-65" dirty="0">
                <a:latin typeface="+mj-lt"/>
                <a:cs typeface="Arial" panose="020B0604020202020204" pitchFamily="34" charset="0"/>
              </a:rPr>
              <a:t>condiciones</a:t>
            </a:r>
            <a:r>
              <a:rPr lang="es-ES" sz="1200" spc="-145" dirty="0">
                <a:latin typeface="+mj-lt"/>
                <a:cs typeface="Arial" panose="020B0604020202020204" pitchFamily="34" charset="0"/>
              </a:rPr>
              <a:t> </a:t>
            </a:r>
            <a:r>
              <a:rPr lang="es-ES" sz="1200" spc="-60" dirty="0">
                <a:latin typeface="+mj-lt"/>
                <a:cs typeface="Arial" panose="020B0604020202020204" pitchFamily="34" charset="0"/>
              </a:rPr>
              <a:t>de</a:t>
            </a:r>
            <a:r>
              <a:rPr lang="es-ES" sz="1200" spc="-145" dirty="0">
                <a:latin typeface="+mj-lt"/>
                <a:cs typeface="Arial" panose="020B0604020202020204" pitchFamily="34" charset="0"/>
              </a:rPr>
              <a:t> </a:t>
            </a:r>
            <a:r>
              <a:rPr lang="es-ES" sz="1200" spc="-55" dirty="0">
                <a:latin typeface="+mj-lt"/>
                <a:cs typeface="Arial" panose="020B0604020202020204" pitchFamily="34" charset="0"/>
              </a:rPr>
              <a:t>modo,</a:t>
            </a:r>
            <a:r>
              <a:rPr lang="es-ES" sz="1200" spc="-140" dirty="0">
                <a:latin typeface="+mj-lt"/>
                <a:cs typeface="Arial" panose="020B0604020202020204" pitchFamily="34" charset="0"/>
              </a:rPr>
              <a:t> </a:t>
            </a:r>
            <a:r>
              <a:rPr lang="es-ES" sz="1200" spc="-30" dirty="0">
                <a:latin typeface="+mj-lt"/>
                <a:cs typeface="Arial" panose="020B0604020202020204" pitchFamily="34" charset="0"/>
              </a:rPr>
              <a:t>tiempo</a:t>
            </a:r>
            <a:r>
              <a:rPr lang="es-ES" sz="1200" spc="-145" dirty="0">
                <a:latin typeface="+mj-lt"/>
                <a:cs typeface="Arial" panose="020B0604020202020204" pitchFamily="34" charset="0"/>
              </a:rPr>
              <a:t> </a:t>
            </a:r>
            <a:r>
              <a:rPr lang="es-ES" sz="1200" spc="-25" dirty="0">
                <a:latin typeface="+mj-lt"/>
                <a:cs typeface="Arial" panose="020B0604020202020204" pitchFamily="34" charset="0"/>
              </a:rPr>
              <a:t>y</a:t>
            </a:r>
            <a:r>
              <a:rPr lang="es-ES" sz="1200" spc="-145" dirty="0">
                <a:latin typeface="+mj-lt"/>
                <a:cs typeface="Arial" panose="020B0604020202020204" pitchFamily="34" charset="0"/>
              </a:rPr>
              <a:t> </a:t>
            </a:r>
            <a:r>
              <a:rPr lang="es-ES" sz="1200" spc="-50" dirty="0">
                <a:latin typeface="+mj-lt"/>
                <a:cs typeface="Arial" panose="020B0604020202020204" pitchFamily="34" charset="0"/>
              </a:rPr>
              <a:t>lugar  </a:t>
            </a:r>
            <a:r>
              <a:rPr lang="es-ES" sz="1200" spc="-60" dirty="0">
                <a:latin typeface="+mj-lt"/>
                <a:cs typeface="Arial" panose="020B0604020202020204" pitchFamily="34" charset="0"/>
              </a:rPr>
              <a:t>de</a:t>
            </a:r>
            <a:r>
              <a:rPr lang="es-ES" sz="1200" spc="-125" dirty="0">
                <a:latin typeface="+mj-lt"/>
                <a:cs typeface="Arial" panose="020B0604020202020204" pitchFamily="34" charset="0"/>
              </a:rPr>
              <a:t> </a:t>
            </a:r>
            <a:r>
              <a:rPr lang="es-ES" sz="1200" spc="-40" dirty="0">
                <a:latin typeface="+mj-lt"/>
                <a:cs typeface="Arial" panose="020B0604020202020204" pitchFamily="34" charset="0"/>
              </a:rPr>
              <a:t>los</a:t>
            </a:r>
            <a:r>
              <a:rPr lang="es-ES" sz="1200" spc="-120" dirty="0">
                <a:latin typeface="+mj-lt"/>
                <a:cs typeface="Arial" panose="020B0604020202020204" pitchFamily="34" charset="0"/>
              </a:rPr>
              <a:t> </a:t>
            </a:r>
            <a:r>
              <a:rPr lang="es-ES" sz="1200" spc="-65" dirty="0">
                <a:latin typeface="+mj-lt"/>
                <a:cs typeface="Arial" panose="020B0604020202020204" pitchFamily="34" charset="0"/>
              </a:rPr>
              <a:t>hechos</a:t>
            </a:r>
            <a:r>
              <a:rPr lang="es-ES" sz="1200" spc="-120" dirty="0">
                <a:latin typeface="+mj-lt"/>
                <a:cs typeface="Arial" panose="020B0604020202020204" pitchFamily="34" charset="0"/>
              </a:rPr>
              <a:t> </a:t>
            </a:r>
            <a:r>
              <a:rPr lang="es-ES" sz="1200" spc="-35" dirty="0">
                <a:latin typeface="+mj-lt"/>
                <a:cs typeface="Arial" panose="020B0604020202020204" pitchFamily="34" charset="0"/>
              </a:rPr>
              <a:t>o</a:t>
            </a:r>
            <a:r>
              <a:rPr lang="es-ES" sz="1200" spc="-120" dirty="0">
                <a:latin typeface="+mj-lt"/>
                <a:cs typeface="Arial" panose="020B0604020202020204" pitchFamily="34" charset="0"/>
              </a:rPr>
              <a:t> </a:t>
            </a:r>
            <a:r>
              <a:rPr lang="es-ES" sz="1200" spc="-45" dirty="0">
                <a:latin typeface="+mj-lt"/>
                <a:cs typeface="Arial" panose="020B0604020202020204" pitchFamily="34" charset="0"/>
              </a:rPr>
              <a:t>del</a:t>
            </a:r>
            <a:r>
              <a:rPr lang="es-ES" sz="1200" spc="-120" dirty="0">
                <a:latin typeface="+mj-lt"/>
                <a:cs typeface="Arial" panose="020B0604020202020204" pitchFamily="34" charset="0"/>
              </a:rPr>
              <a:t> </a:t>
            </a:r>
            <a:r>
              <a:rPr lang="es-ES" sz="1200" spc="-50" dirty="0">
                <a:latin typeface="+mj-lt"/>
                <a:cs typeface="Arial" panose="020B0604020202020204" pitchFamily="34" charset="0"/>
              </a:rPr>
              <a:t>conocimiento</a:t>
            </a:r>
            <a:r>
              <a:rPr lang="es-ES" sz="1200" spc="-120" dirty="0">
                <a:latin typeface="+mj-lt"/>
                <a:cs typeface="Arial" panose="020B0604020202020204" pitchFamily="34" charset="0"/>
              </a:rPr>
              <a:t> </a:t>
            </a:r>
            <a:r>
              <a:rPr lang="es-ES" sz="1200" spc="-60" dirty="0">
                <a:latin typeface="+mj-lt"/>
                <a:cs typeface="Arial" panose="020B0604020202020204" pitchFamily="34" charset="0"/>
              </a:rPr>
              <a:t>de</a:t>
            </a:r>
            <a:r>
              <a:rPr lang="es-ES" sz="1200" spc="-125" dirty="0">
                <a:latin typeface="+mj-lt"/>
                <a:cs typeface="Arial" panose="020B0604020202020204" pitchFamily="34" charset="0"/>
              </a:rPr>
              <a:t> </a:t>
            </a:r>
            <a:r>
              <a:rPr lang="es-ES" sz="1200" spc="-40" dirty="0">
                <a:latin typeface="+mj-lt"/>
                <a:cs typeface="Arial" panose="020B0604020202020204" pitchFamily="34" charset="0"/>
              </a:rPr>
              <a:t>los</a:t>
            </a:r>
            <a:r>
              <a:rPr lang="es-ES" sz="1200" spc="-120" dirty="0">
                <a:latin typeface="+mj-lt"/>
                <a:cs typeface="Arial" panose="020B0604020202020204" pitchFamily="34" charset="0"/>
              </a:rPr>
              <a:t> </a:t>
            </a:r>
            <a:r>
              <a:rPr lang="es-ES" sz="1200" spc="-55" dirty="0">
                <a:latin typeface="+mj-lt"/>
                <a:cs typeface="Arial" panose="020B0604020202020204" pitchFamily="34" charset="0"/>
              </a:rPr>
              <a:t>mismos.</a:t>
            </a:r>
          </a:p>
          <a:p>
            <a:pPr marL="311150" marR="5715" indent="-171450" algn="just">
              <a:lnSpc>
                <a:spcPts val="1400"/>
              </a:lnSpc>
              <a:spcBef>
                <a:spcPts val="795"/>
              </a:spcBef>
              <a:buFont typeface="Arial" panose="020B0604020202020204" pitchFamily="34" charset="0"/>
              <a:buChar char="•"/>
            </a:pPr>
            <a:r>
              <a:rPr lang="es-ES" sz="1200" spc="-85" dirty="0">
                <a:latin typeface="+mj-lt"/>
                <a:cs typeface="Arial" panose="020B0604020202020204" pitchFamily="34" charset="0"/>
              </a:rPr>
              <a:t>La </a:t>
            </a:r>
            <a:r>
              <a:rPr lang="es-ES" sz="1200" spc="-50" dirty="0">
                <a:latin typeface="+mj-lt"/>
                <a:cs typeface="Arial" panose="020B0604020202020204" pitchFamily="34" charset="0"/>
              </a:rPr>
              <a:t>denuncia, </a:t>
            </a:r>
            <a:r>
              <a:rPr lang="es-ES" sz="1200" spc="-35" dirty="0">
                <a:latin typeface="+mj-lt"/>
                <a:cs typeface="Arial" panose="020B0604020202020204" pitchFamily="34" charset="0"/>
              </a:rPr>
              <a:t>la </a:t>
            </a:r>
            <a:r>
              <a:rPr lang="es-ES" sz="1200" spc="-25" dirty="0">
                <a:latin typeface="+mj-lt"/>
                <a:cs typeface="Arial" panose="020B0604020202020204" pitchFamily="34" charset="0"/>
              </a:rPr>
              <a:t>identificación </a:t>
            </a:r>
            <a:r>
              <a:rPr lang="es-ES" sz="1200" spc="-35" dirty="0">
                <a:latin typeface="+mj-lt"/>
                <a:cs typeface="Arial" panose="020B0604020202020204" pitchFamily="34" charset="0"/>
              </a:rPr>
              <a:t>del </a:t>
            </a:r>
            <a:r>
              <a:rPr lang="es-ES" sz="1200" spc="-40" dirty="0">
                <a:latin typeface="+mj-lt"/>
                <a:cs typeface="Arial" panose="020B0604020202020204" pitchFamily="34" charset="0"/>
              </a:rPr>
              <a:t>denunciante, </a:t>
            </a:r>
            <a:r>
              <a:rPr lang="es-ES" sz="1200" spc="-35" dirty="0">
                <a:latin typeface="+mj-lt"/>
                <a:cs typeface="Arial" panose="020B0604020202020204" pitchFamily="34" charset="0"/>
              </a:rPr>
              <a:t>el  </a:t>
            </a:r>
            <a:r>
              <a:rPr lang="es-ES" sz="1200" spc="-25" dirty="0">
                <a:latin typeface="+mj-lt"/>
                <a:cs typeface="Arial" panose="020B0604020202020204" pitchFamily="34" charset="0"/>
              </a:rPr>
              <a:t>material, elementos y</a:t>
            </a:r>
            <a:r>
              <a:rPr lang="es-ES" sz="1200" spc="-245" dirty="0">
                <a:latin typeface="+mj-lt"/>
                <a:cs typeface="Arial" panose="020B0604020202020204" pitchFamily="34" charset="0"/>
              </a:rPr>
              <a:t> </a:t>
            </a:r>
            <a:r>
              <a:rPr lang="es-ES" sz="1200" spc="-45" dirty="0">
                <a:latin typeface="+mj-lt"/>
                <a:cs typeface="Arial" panose="020B0604020202020204" pitchFamily="34" charset="0"/>
              </a:rPr>
              <a:t>evidencias </a:t>
            </a:r>
            <a:r>
              <a:rPr lang="es-ES" sz="1200" spc="-55" dirty="0">
                <a:latin typeface="+mj-lt"/>
                <a:cs typeface="Arial" panose="020B0604020202020204" pitchFamily="34" charset="0"/>
              </a:rPr>
              <a:t>recaudadas </a:t>
            </a:r>
            <a:r>
              <a:rPr lang="es-ES" sz="1200" spc="-45" dirty="0">
                <a:latin typeface="+mj-lt"/>
                <a:cs typeface="Arial" panose="020B0604020202020204" pitchFamily="34" charset="0"/>
              </a:rPr>
              <a:t>en </a:t>
            </a:r>
            <a:r>
              <a:rPr lang="es-ES" sz="1200" spc="-35" dirty="0">
                <a:latin typeface="+mj-lt"/>
                <a:cs typeface="Arial" panose="020B0604020202020204" pitchFamily="34" charset="0"/>
              </a:rPr>
              <a:t>el  </a:t>
            </a:r>
            <a:r>
              <a:rPr lang="es-ES" sz="1200" dirty="0">
                <a:latin typeface="+mj-lt"/>
                <a:cs typeface="Arial" panose="020B0604020202020204" pitchFamily="34" charset="0"/>
              </a:rPr>
              <a:t>trámite </a:t>
            </a:r>
            <a:r>
              <a:rPr lang="es-ES" sz="1200" spc="-50" dirty="0">
                <a:latin typeface="+mj-lt"/>
                <a:cs typeface="Arial" panose="020B0604020202020204" pitchFamily="34" charset="0"/>
              </a:rPr>
              <a:t>de </a:t>
            </a:r>
            <a:r>
              <a:rPr lang="es-ES" sz="1200" spc="-35" dirty="0">
                <a:latin typeface="+mj-lt"/>
                <a:cs typeface="Arial" panose="020B0604020202020204" pitchFamily="34" charset="0"/>
              </a:rPr>
              <a:t>la </a:t>
            </a:r>
            <a:r>
              <a:rPr lang="es-ES" sz="1200" spc="-25" dirty="0">
                <a:latin typeface="+mj-lt"/>
                <a:cs typeface="Arial" panose="020B0604020202020204" pitchFamily="34" charset="0"/>
              </a:rPr>
              <a:t>misma </a:t>
            </a:r>
            <a:r>
              <a:rPr lang="es-ES" sz="1200" spc="-40" dirty="0">
                <a:latin typeface="+mj-lt"/>
                <a:cs typeface="Arial" panose="020B0604020202020204" pitchFamily="34" charset="0"/>
              </a:rPr>
              <a:t>son confidenciales, </a:t>
            </a:r>
            <a:r>
              <a:rPr lang="es-ES" sz="1200" spc="-35" dirty="0">
                <a:latin typeface="+mj-lt"/>
                <a:cs typeface="Arial" panose="020B0604020202020204" pitchFamily="34" charset="0"/>
              </a:rPr>
              <a:t>salvo </a:t>
            </a:r>
            <a:r>
              <a:rPr lang="es-ES" sz="1200" spc="-50" dirty="0">
                <a:latin typeface="+mj-lt"/>
                <a:cs typeface="Arial" panose="020B0604020202020204" pitchFamily="34" charset="0"/>
              </a:rPr>
              <a:t>que  </a:t>
            </a:r>
            <a:r>
              <a:rPr lang="es-ES" sz="1200" spc="-30" dirty="0">
                <a:latin typeface="+mj-lt"/>
                <a:cs typeface="Arial" panose="020B0604020202020204" pitchFamily="34" charset="0"/>
              </a:rPr>
              <a:t>el </a:t>
            </a:r>
            <a:r>
              <a:rPr lang="es-ES" sz="1200" spc="-25" dirty="0">
                <a:latin typeface="+mj-lt"/>
                <a:cs typeface="Arial" panose="020B0604020202020204" pitchFamily="34" charset="0"/>
              </a:rPr>
              <a:t>asunto </a:t>
            </a:r>
            <a:r>
              <a:rPr lang="es-ES" sz="1200" spc="-55" dirty="0">
                <a:latin typeface="+mj-lt"/>
                <a:cs typeface="Arial" panose="020B0604020202020204" pitchFamily="34" charset="0"/>
              </a:rPr>
              <a:t>deba </a:t>
            </a:r>
            <a:r>
              <a:rPr lang="es-ES" sz="1200" spc="-35" dirty="0">
                <a:latin typeface="+mj-lt"/>
                <a:cs typeface="Arial" panose="020B0604020202020204" pitchFamily="34" charset="0"/>
              </a:rPr>
              <a:t>ser </a:t>
            </a:r>
            <a:r>
              <a:rPr lang="es-ES" sz="1200" spc="-10" dirty="0">
                <a:latin typeface="+mj-lt"/>
                <a:cs typeface="Arial" panose="020B0604020202020204" pitchFamily="34" charset="0"/>
              </a:rPr>
              <a:t>remitido </a:t>
            </a:r>
            <a:r>
              <a:rPr lang="es-ES" sz="1200" spc="-70" dirty="0">
                <a:latin typeface="+mj-lt"/>
                <a:cs typeface="Arial" panose="020B0604020202020204" pitchFamily="34" charset="0"/>
              </a:rPr>
              <a:t>a </a:t>
            </a:r>
            <a:r>
              <a:rPr lang="es-ES" sz="1200" spc="-40" dirty="0">
                <a:latin typeface="+mj-lt"/>
                <a:cs typeface="Arial" panose="020B0604020202020204" pitchFamily="34" charset="0"/>
              </a:rPr>
              <a:t>las </a:t>
            </a:r>
            <a:r>
              <a:rPr lang="es-ES" sz="1200" spc="-30" dirty="0">
                <a:latin typeface="+mj-lt"/>
                <a:cs typeface="Arial" panose="020B0604020202020204" pitchFamily="34" charset="0"/>
              </a:rPr>
              <a:t>autoridades  </a:t>
            </a:r>
            <a:r>
              <a:rPr lang="es-ES" sz="1200" spc="-25" dirty="0">
                <a:latin typeface="+mj-lt"/>
                <a:cs typeface="Arial" panose="020B0604020202020204" pitchFamily="34" charset="0"/>
              </a:rPr>
              <a:t>competentes </a:t>
            </a:r>
            <a:r>
              <a:rPr lang="es-ES" sz="1200" spc="-45" dirty="0">
                <a:latin typeface="+mj-lt"/>
                <a:cs typeface="Arial" panose="020B0604020202020204" pitchFamily="34" charset="0"/>
              </a:rPr>
              <a:t>para </a:t>
            </a:r>
            <a:r>
              <a:rPr lang="es-ES" sz="1200" spc="-35" dirty="0">
                <a:latin typeface="+mj-lt"/>
                <a:cs typeface="Arial" panose="020B0604020202020204" pitchFamily="34" charset="0"/>
              </a:rPr>
              <a:t>la </a:t>
            </a:r>
            <a:r>
              <a:rPr lang="es-ES" sz="1200" spc="-45" dirty="0">
                <a:latin typeface="+mj-lt"/>
                <a:cs typeface="Arial" panose="020B0604020202020204" pitchFamily="34" charset="0"/>
              </a:rPr>
              <a:t>adopción </a:t>
            </a:r>
            <a:r>
              <a:rPr lang="es-ES" sz="1200" spc="-50" dirty="0">
                <a:latin typeface="+mj-lt"/>
                <a:cs typeface="Arial" panose="020B0604020202020204" pitchFamily="34" charset="0"/>
              </a:rPr>
              <a:t>de decisiones, que  </a:t>
            </a:r>
            <a:r>
              <a:rPr lang="es-ES" sz="1200" spc="-30" dirty="0">
                <a:latin typeface="+mj-lt"/>
                <a:cs typeface="Arial" panose="020B0604020202020204" pitchFamily="34" charset="0"/>
              </a:rPr>
              <a:t>exista </a:t>
            </a:r>
            <a:r>
              <a:rPr lang="es-ES" sz="1200" spc="-20" dirty="0">
                <a:latin typeface="+mj-lt"/>
                <a:cs typeface="Arial" panose="020B0604020202020204" pitchFamily="34" charset="0"/>
              </a:rPr>
              <a:t>requerimiento  </a:t>
            </a:r>
            <a:r>
              <a:rPr lang="es-ES" sz="1200" spc="-15" dirty="0">
                <a:latin typeface="+mj-lt"/>
                <a:cs typeface="Arial" panose="020B0604020202020204" pitchFamily="34" charset="0"/>
              </a:rPr>
              <a:t>emitido </a:t>
            </a:r>
            <a:r>
              <a:rPr lang="es-ES" sz="1200" spc="-25" dirty="0">
                <a:latin typeface="+mj-lt"/>
                <a:cs typeface="Arial" panose="020B0604020202020204" pitchFamily="34" charset="0"/>
              </a:rPr>
              <a:t>por autoridad  </a:t>
            </a:r>
            <a:r>
              <a:rPr lang="es-ES" sz="1200" spc="-45" dirty="0">
                <a:latin typeface="+mj-lt"/>
                <a:cs typeface="Arial" panose="020B0604020202020204" pitchFamily="34" charset="0"/>
              </a:rPr>
              <a:t>competente</a:t>
            </a:r>
            <a:r>
              <a:rPr lang="es-ES" sz="1200" spc="-114" dirty="0">
                <a:latin typeface="+mj-lt"/>
                <a:cs typeface="Arial" panose="020B0604020202020204" pitchFamily="34" charset="0"/>
              </a:rPr>
              <a:t> </a:t>
            </a:r>
            <a:r>
              <a:rPr lang="es-ES" sz="1200" spc="-35" dirty="0">
                <a:latin typeface="+mj-lt"/>
                <a:cs typeface="Arial" panose="020B0604020202020204" pitchFamily="34" charset="0"/>
              </a:rPr>
              <a:t>o</a:t>
            </a:r>
            <a:r>
              <a:rPr lang="es-ES" sz="1200" spc="-114" dirty="0">
                <a:latin typeface="+mj-lt"/>
                <a:cs typeface="Arial" panose="020B0604020202020204" pitchFamily="34" charset="0"/>
              </a:rPr>
              <a:t> </a:t>
            </a:r>
            <a:r>
              <a:rPr lang="es-ES" sz="1200" spc="-65" dirty="0">
                <a:latin typeface="+mj-lt"/>
                <a:cs typeface="Arial" panose="020B0604020202020204" pitchFamily="34" charset="0"/>
              </a:rPr>
              <a:t>que</a:t>
            </a:r>
            <a:r>
              <a:rPr lang="es-ES" sz="1200" spc="-114" dirty="0">
                <a:latin typeface="+mj-lt"/>
                <a:cs typeface="Arial" panose="020B0604020202020204" pitchFamily="34" charset="0"/>
              </a:rPr>
              <a:t> </a:t>
            </a:r>
            <a:r>
              <a:rPr lang="es-ES" sz="1200" spc="-80" dirty="0">
                <a:latin typeface="+mj-lt"/>
                <a:cs typeface="Arial" panose="020B0604020202020204" pitchFamily="34" charset="0"/>
              </a:rPr>
              <a:t>sea</a:t>
            </a:r>
            <a:r>
              <a:rPr lang="es-ES" sz="1200" spc="-114" dirty="0">
                <a:latin typeface="+mj-lt"/>
                <a:cs typeface="Arial" panose="020B0604020202020204" pitchFamily="34" charset="0"/>
              </a:rPr>
              <a:t> </a:t>
            </a:r>
            <a:r>
              <a:rPr lang="es-ES" sz="1200" spc="-70" dirty="0">
                <a:latin typeface="+mj-lt"/>
                <a:cs typeface="Arial" panose="020B0604020202020204" pitchFamily="34" charset="0"/>
              </a:rPr>
              <a:t>necesario</a:t>
            </a:r>
            <a:r>
              <a:rPr lang="es-ES" sz="1200" spc="-114" dirty="0">
                <a:latin typeface="+mj-lt"/>
                <a:cs typeface="Arial" panose="020B0604020202020204" pitchFamily="34" charset="0"/>
              </a:rPr>
              <a:t> </a:t>
            </a:r>
            <a:r>
              <a:rPr lang="es-ES" sz="1200" spc="-50" dirty="0">
                <a:latin typeface="+mj-lt"/>
                <a:cs typeface="Arial" panose="020B0604020202020204" pitchFamily="34" charset="0"/>
              </a:rPr>
              <a:t>revelar</a:t>
            </a:r>
            <a:r>
              <a:rPr lang="es-ES" sz="1200" spc="-114" dirty="0">
                <a:latin typeface="+mj-lt"/>
                <a:cs typeface="Arial" panose="020B0604020202020204" pitchFamily="34" charset="0"/>
              </a:rPr>
              <a:t> </a:t>
            </a:r>
            <a:r>
              <a:rPr lang="es-ES" sz="1200" spc="-50" dirty="0">
                <a:latin typeface="+mj-lt"/>
                <a:cs typeface="Arial" panose="020B0604020202020204" pitchFamily="34" charset="0"/>
              </a:rPr>
              <a:t>información  </a:t>
            </a:r>
            <a:r>
              <a:rPr lang="es-ES" sz="1200" spc="-45" dirty="0">
                <a:latin typeface="+mj-lt"/>
                <a:cs typeface="Arial" panose="020B0604020202020204" pitchFamily="34" charset="0"/>
              </a:rPr>
              <a:t>para </a:t>
            </a:r>
            <a:r>
              <a:rPr lang="es-ES" sz="1200" spc="-35" dirty="0">
                <a:latin typeface="+mj-lt"/>
                <a:cs typeface="Arial" panose="020B0604020202020204" pitchFamily="34" charset="0"/>
              </a:rPr>
              <a:t>poder realizar </a:t>
            </a:r>
            <a:r>
              <a:rPr lang="es-ES" sz="1200" spc="-45" dirty="0">
                <a:latin typeface="+mj-lt"/>
                <a:cs typeface="Arial" panose="020B0604020202020204" pitchFamily="34" charset="0"/>
              </a:rPr>
              <a:t>una </a:t>
            </a:r>
            <a:r>
              <a:rPr lang="es-ES" sz="1200" spc="-30" dirty="0">
                <a:latin typeface="+mj-lt"/>
                <a:cs typeface="Arial" panose="020B0604020202020204" pitchFamily="34" charset="0"/>
              </a:rPr>
              <a:t>verificación</a:t>
            </a:r>
            <a:r>
              <a:rPr lang="es-ES" sz="1200" spc="-220" dirty="0">
                <a:latin typeface="+mj-lt"/>
                <a:cs typeface="Arial" panose="020B0604020202020204" pitchFamily="34" charset="0"/>
              </a:rPr>
              <a:t> </a:t>
            </a:r>
            <a:r>
              <a:rPr lang="es-ES" sz="1200" spc="-35" dirty="0">
                <a:latin typeface="+mj-lt"/>
                <a:cs typeface="Arial" panose="020B0604020202020204" pitchFamily="34" charset="0"/>
              </a:rPr>
              <a:t>completa.</a:t>
            </a:r>
          </a:p>
          <a:p>
            <a:pPr marL="12700" algn="just">
              <a:lnSpc>
                <a:spcPct val="100000"/>
              </a:lnSpc>
              <a:spcBef>
                <a:spcPts val="225"/>
              </a:spcBef>
            </a:pPr>
            <a:endParaRPr lang="es-CO" sz="1200" b="1" dirty="0">
              <a:latin typeface="+mj-lt"/>
              <a:cs typeface="Arial" panose="020B0604020202020204" pitchFamily="34" charset="0"/>
            </a:endParaRPr>
          </a:p>
          <a:p>
            <a:pPr marL="12700" algn="ctr">
              <a:lnSpc>
                <a:spcPct val="100000"/>
              </a:lnSpc>
              <a:spcBef>
                <a:spcPts val="225"/>
              </a:spcBef>
            </a:pPr>
            <a:endParaRPr sz="1200" dirty="0">
              <a:latin typeface="+mj-lt"/>
              <a:cs typeface="Arial" panose="020B0604020202020204" pitchFamily="34" charset="0"/>
            </a:endParaRPr>
          </a:p>
        </p:txBody>
      </p:sp>
      <p:sp>
        <p:nvSpPr>
          <p:cNvPr id="7" name="CuadroTexto 6">
            <a:extLst>
              <a:ext uri="{FF2B5EF4-FFF2-40B4-BE49-F238E27FC236}">
                <a16:creationId xmlns:a16="http://schemas.microsoft.com/office/drawing/2014/main" id="{18D19CA7-A39D-45FE-8B99-6E20784EAF3F}"/>
              </a:ext>
            </a:extLst>
          </p:cNvPr>
          <p:cNvSpPr txBox="1"/>
          <p:nvPr/>
        </p:nvSpPr>
        <p:spPr>
          <a:xfrm>
            <a:off x="4016420" y="7789761"/>
            <a:ext cx="389850" cy="307777"/>
          </a:xfrm>
          <a:prstGeom prst="rect">
            <a:avLst/>
          </a:prstGeom>
          <a:noFill/>
        </p:spPr>
        <p:txBody>
          <a:bodyPr wrap="none" rtlCol="0">
            <a:spAutoFit/>
          </a:bodyPr>
          <a:lstStyle/>
          <a:p>
            <a:r>
              <a:rPr lang="es-CO" sz="1400" b="1" dirty="0">
                <a:solidFill>
                  <a:srgbClr val="801327"/>
                </a:solidFill>
              </a:rPr>
              <a:t>19</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p:nvPr/>
        </p:nvSpPr>
        <p:spPr>
          <a:xfrm>
            <a:off x="4401897" y="675078"/>
            <a:ext cx="3244215" cy="6845464"/>
          </a:xfrm>
          <a:prstGeom prst="rect">
            <a:avLst/>
          </a:prstGeom>
        </p:spPr>
        <p:txBody>
          <a:bodyPr vert="horz" wrap="square" lIns="0" tIns="22860" rIns="0" bIns="0" rtlCol="0">
            <a:spAutoFit/>
          </a:bodyPr>
          <a:lstStyle/>
          <a:p>
            <a:pPr marL="184150" marR="5080" indent="-171450" algn="just">
              <a:lnSpc>
                <a:spcPts val="1400"/>
              </a:lnSpc>
              <a:spcBef>
                <a:spcPts val="1400"/>
              </a:spcBef>
              <a:buFont typeface="Arial" panose="020B0604020202020204" pitchFamily="34" charset="0"/>
              <a:buChar char="•"/>
            </a:pPr>
            <a:r>
              <a:rPr lang="es-CO" sz="1200" spc="-55" dirty="0">
                <a:solidFill>
                  <a:srgbClr val="6D6E71"/>
                </a:solidFill>
                <a:latin typeface="+mj-lt"/>
                <a:cs typeface="Arial"/>
              </a:rPr>
              <a:t>No </a:t>
            </a:r>
            <a:r>
              <a:rPr lang="es-CO" sz="1200" spc="-50" dirty="0">
                <a:solidFill>
                  <a:srgbClr val="6D6E71"/>
                </a:solidFill>
                <a:latin typeface="+mj-lt"/>
                <a:cs typeface="Arial"/>
              </a:rPr>
              <a:t>acepto, </a:t>
            </a:r>
            <a:r>
              <a:rPr lang="es-CO" sz="1200" spc="-35" dirty="0">
                <a:solidFill>
                  <a:srgbClr val="6D6E71"/>
                </a:solidFill>
                <a:latin typeface="+mj-lt"/>
                <a:cs typeface="Arial"/>
              </a:rPr>
              <a:t>solicito, </a:t>
            </a:r>
            <a:r>
              <a:rPr lang="es-CO" sz="1200" spc="-45" dirty="0">
                <a:solidFill>
                  <a:srgbClr val="6D6E71"/>
                </a:solidFill>
                <a:latin typeface="+mj-lt"/>
                <a:cs typeface="Arial"/>
              </a:rPr>
              <a:t>ofrezco,</a:t>
            </a:r>
            <a:r>
              <a:rPr lang="es-CO" sz="1200" spc="240" dirty="0">
                <a:solidFill>
                  <a:srgbClr val="6D6E71"/>
                </a:solidFill>
                <a:latin typeface="+mj-lt"/>
                <a:cs typeface="Arial"/>
              </a:rPr>
              <a:t> </a:t>
            </a:r>
            <a:r>
              <a:rPr lang="es-CO" sz="1200" spc="-50" dirty="0">
                <a:solidFill>
                  <a:srgbClr val="6D6E71"/>
                </a:solidFill>
                <a:latin typeface="+mj-lt"/>
                <a:cs typeface="Arial"/>
              </a:rPr>
              <a:t>apruebo </a:t>
            </a:r>
            <a:r>
              <a:rPr lang="es-CO" sz="1200" spc="-35" dirty="0">
                <a:solidFill>
                  <a:srgbClr val="6D6E71"/>
                </a:solidFill>
                <a:latin typeface="+mj-lt"/>
                <a:cs typeface="Arial"/>
              </a:rPr>
              <a:t>o </a:t>
            </a:r>
            <a:r>
              <a:rPr lang="es-CO" sz="1200" spc="-65" dirty="0">
                <a:solidFill>
                  <a:srgbClr val="6D6E71"/>
                </a:solidFill>
                <a:latin typeface="+mj-lt"/>
                <a:cs typeface="Arial"/>
              </a:rPr>
              <a:t>pago  </a:t>
            </a:r>
            <a:r>
              <a:rPr lang="es-CO" sz="1200" spc="-50" dirty="0">
                <a:solidFill>
                  <a:srgbClr val="6D6E71"/>
                </a:solidFill>
                <a:latin typeface="+mj-lt"/>
                <a:cs typeface="Arial"/>
              </a:rPr>
              <a:t>sobornos. </a:t>
            </a:r>
            <a:r>
              <a:rPr lang="es-CO" sz="1200" spc="-55" dirty="0">
                <a:solidFill>
                  <a:srgbClr val="6D6E71"/>
                </a:solidFill>
                <a:latin typeface="+mj-lt"/>
                <a:cs typeface="Arial"/>
              </a:rPr>
              <a:t>No </a:t>
            </a:r>
            <a:r>
              <a:rPr lang="es-CO" sz="1200" spc="-40" dirty="0">
                <a:solidFill>
                  <a:srgbClr val="6D6E71"/>
                </a:solidFill>
                <a:latin typeface="+mj-lt"/>
                <a:cs typeface="Arial"/>
              </a:rPr>
              <a:t>pido </a:t>
            </a:r>
            <a:r>
              <a:rPr lang="es-CO" sz="1200" spc="-35" dirty="0">
                <a:solidFill>
                  <a:srgbClr val="6D6E71"/>
                </a:solidFill>
                <a:latin typeface="+mj-lt"/>
                <a:cs typeface="Arial"/>
              </a:rPr>
              <a:t>favores </a:t>
            </a:r>
            <a:r>
              <a:rPr lang="es-CO" sz="1200" spc="-25" dirty="0">
                <a:solidFill>
                  <a:srgbClr val="6D6E71"/>
                </a:solidFill>
                <a:latin typeface="+mj-lt"/>
                <a:cs typeface="Arial"/>
              </a:rPr>
              <a:t>ni </a:t>
            </a:r>
            <a:r>
              <a:rPr lang="es-CO" sz="1200" spc="-45" dirty="0">
                <a:solidFill>
                  <a:srgbClr val="6D6E71"/>
                </a:solidFill>
                <a:latin typeface="+mj-lt"/>
                <a:cs typeface="Arial"/>
              </a:rPr>
              <a:t>beneficios o atenciones personales </a:t>
            </a:r>
            <a:r>
              <a:rPr lang="es-CO" sz="1200" spc="-70" dirty="0">
                <a:solidFill>
                  <a:srgbClr val="6D6E71"/>
                </a:solidFill>
                <a:latin typeface="+mj-lt"/>
                <a:cs typeface="Arial"/>
              </a:rPr>
              <a:t>a  </a:t>
            </a:r>
            <a:r>
              <a:rPr lang="es-CO" sz="1200" spc="-25" dirty="0">
                <a:solidFill>
                  <a:srgbClr val="6D6E71"/>
                </a:solidFill>
                <a:latin typeface="+mj-lt"/>
                <a:cs typeface="Arial"/>
              </a:rPr>
              <a:t>contratistas, </a:t>
            </a:r>
            <a:r>
              <a:rPr lang="es-CO" sz="1200" spc="-50" dirty="0">
                <a:solidFill>
                  <a:srgbClr val="6D6E71"/>
                </a:solidFill>
                <a:latin typeface="+mj-lt"/>
                <a:cs typeface="Arial"/>
              </a:rPr>
              <a:t>proveedores, </a:t>
            </a:r>
            <a:r>
              <a:rPr lang="es-CO" sz="1200" spc="-35" dirty="0">
                <a:solidFill>
                  <a:srgbClr val="6D6E71"/>
                </a:solidFill>
                <a:latin typeface="+mj-lt"/>
                <a:cs typeface="Arial"/>
              </a:rPr>
              <a:t>clientes </a:t>
            </a:r>
            <a:r>
              <a:rPr lang="es-CO" sz="1200" spc="-25" dirty="0">
                <a:solidFill>
                  <a:srgbClr val="6D6E71"/>
                </a:solidFill>
                <a:latin typeface="+mj-lt"/>
                <a:cs typeface="Arial"/>
              </a:rPr>
              <a:t>y </a:t>
            </a:r>
            <a:r>
              <a:rPr lang="es-CO" sz="1200" spc="-40" dirty="0">
                <a:solidFill>
                  <a:srgbClr val="6D6E71"/>
                </a:solidFill>
                <a:latin typeface="+mj-lt"/>
                <a:cs typeface="Arial"/>
              </a:rPr>
              <a:t>trabajadores  </a:t>
            </a:r>
            <a:r>
              <a:rPr lang="es-CO" sz="1200" spc="-55" dirty="0">
                <a:solidFill>
                  <a:srgbClr val="6D6E71"/>
                </a:solidFill>
                <a:latin typeface="+mj-lt"/>
                <a:cs typeface="Arial"/>
              </a:rPr>
              <a:t>de</a:t>
            </a:r>
            <a:r>
              <a:rPr lang="es-CO" sz="1200" spc="-100" dirty="0">
                <a:solidFill>
                  <a:srgbClr val="6D6E71"/>
                </a:solidFill>
                <a:latin typeface="+mj-lt"/>
                <a:cs typeface="Arial"/>
              </a:rPr>
              <a:t> </a:t>
            </a:r>
            <a:r>
              <a:rPr lang="es-CO" sz="1200" spc="-50" dirty="0">
                <a:solidFill>
                  <a:srgbClr val="6D6E71"/>
                </a:solidFill>
                <a:latin typeface="+mj-lt"/>
                <a:cs typeface="Arial"/>
              </a:rPr>
              <a:t>Esenttia.</a:t>
            </a:r>
          </a:p>
          <a:p>
            <a:pPr marL="184150" marR="5080" indent="-171450" algn="just">
              <a:lnSpc>
                <a:spcPts val="1400"/>
              </a:lnSpc>
              <a:spcBef>
                <a:spcPts val="1400"/>
              </a:spcBef>
              <a:buFont typeface="Arial" panose="020B0604020202020204" pitchFamily="34" charset="0"/>
              <a:buChar char="•"/>
            </a:pPr>
            <a:r>
              <a:rPr lang="es-CO" sz="1200" spc="-55" dirty="0">
                <a:solidFill>
                  <a:srgbClr val="6D6E71"/>
                </a:solidFill>
                <a:latin typeface="+mj-lt"/>
                <a:cs typeface="Arial"/>
              </a:rPr>
              <a:t>No hago </a:t>
            </a:r>
            <a:r>
              <a:rPr lang="es-CO" sz="1200" spc="-5" dirty="0">
                <a:solidFill>
                  <a:srgbClr val="6D6E71"/>
                </a:solidFill>
                <a:latin typeface="+mj-lt"/>
                <a:cs typeface="Arial"/>
              </a:rPr>
              <a:t>tratos </a:t>
            </a:r>
            <a:r>
              <a:rPr lang="es-CO" sz="1200" spc="-35" dirty="0">
                <a:solidFill>
                  <a:srgbClr val="6D6E71"/>
                </a:solidFill>
                <a:latin typeface="+mj-lt"/>
                <a:cs typeface="Arial"/>
              </a:rPr>
              <a:t>u </a:t>
            </a:r>
            <a:r>
              <a:rPr lang="es-CO" sz="1200" spc="-40" dirty="0">
                <a:solidFill>
                  <a:srgbClr val="6D6E71"/>
                </a:solidFill>
                <a:latin typeface="+mj-lt"/>
                <a:cs typeface="Arial"/>
              </a:rPr>
              <a:t>ofrezco </a:t>
            </a:r>
            <a:r>
              <a:rPr lang="es-CO" sz="1200" spc="-35" dirty="0">
                <a:solidFill>
                  <a:srgbClr val="6D6E71"/>
                </a:solidFill>
                <a:latin typeface="+mj-lt"/>
                <a:cs typeface="Arial"/>
              </a:rPr>
              <a:t>o </a:t>
            </a:r>
            <a:r>
              <a:rPr lang="es-CO" sz="1200" spc="-50" dirty="0">
                <a:solidFill>
                  <a:srgbClr val="6D6E71"/>
                </a:solidFill>
                <a:latin typeface="+mj-lt"/>
                <a:cs typeface="Arial"/>
              </a:rPr>
              <a:t>recibo </a:t>
            </a:r>
            <a:r>
              <a:rPr lang="es-CO" sz="1200" spc="-55" dirty="0">
                <a:solidFill>
                  <a:srgbClr val="6D6E71"/>
                </a:solidFill>
                <a:latin typeface="+mj-lt"/>
                <a:cs typeface="Arial"/>
              </a:rPr>
              <a:t>regalos,  </a:t>
            </a:r>
            <a:r>
              <a:rPr lang="es-CO" sz="1200" spc="-45" dirty="0">
                <a:solidFill>
                  <a:srgbClr val="6D6E71"/>
                </a:solidFill>
                <a:latin typeface="+mj-lt"/>
                <a:cs typeface="Arial"/>
              </a:rPr>
              <a:t>atenciones </a:t>
            </a:r>
            <a:r>
              <a:rPr lang="es-CO" sz="1200" spc="-25" dirty="0">
                <a:solidFill>
                  <a:srgbClr val="6D6E71"/>
                </a:solidFill>
                <a:latin typeface="+mj-lt"/>
                <a:cs typeface="Arial"/>
              </a:rPr>
              <a:t>ni </a:t>
            </a:r>
            <a:r>
              <a:rPr lang="es-CO" sz="1200" spc="-40" dirty="0">
                <a:solidFill>
                  <a:srgbClr val="6D6E71"/>
                </a:solidFill>
                <a:latin typeface="+mj-lt"/>
                <a:cs typeface="Arial"/>
              </a:rPr>
              <a:t>hospitalidades </a:t>
            </a:r>
            <a:r>
              <a:rPr lang="es-CO" sz="1200" spc="-55" dirty="0">
                <a:solidFill>
                  <a:srgbClr val="6D6E71"/>
                </a:solidFill>
                <a:latin typeface="+mj-lt"/>
                <a:cs typeface="Arial"/>
              </a:rPr>
              <a:t>de </a:t>
            </a:r>
            <a:r>
              <a:rPr lang="es-CO" sz="1200" spc="-35" dirty="0">
                <a:solidFill>
                  <a:srgbClr val="6D6E71"/>
                </a:solidFill>
                <a:latin typeface="+mj-lt"/>
                <a:cs typeface="Arial"/>
              </a:rPr>
              <a:t>los </a:t>
            </a:r>
            <a:r>
              <a:rPr lang="es-CO" sz="1200" spc="-45" dirty="0">
                <a:solidFill>
                  <a:srgbClr val="6D6E71"/>
                </a:solidFill>
                <a:latin typeface="+mj-lt"/>
                <a:cs typeface="Arial"/>
              </a:rPr>
              <a:t>grupos </a:t>
            </a:r>
            <a:r>
              <a:rPr lang="es-CO" sz="1200" spc="-65" dirty="0">
                <a:solidFill>
                  <a:srgbClr val="6D6E71"/>
                </a:solidFill>
                <a:latin typeface="+mj-lt"/>
                <a:cs typeface="Arial"/>
              </a:rPr>
              <a:t>de  </a:t>
            </a:r>
            <a:r>
              <a:rPr lang="es-CO" sz="1200" spc="-30" dirty="0">
                <a:solidFill>
                  <a:srgbClr val="6D6E71"/>
                </a:solidFill>
                <a:latin typeface="+mj-lt"/>
                <a:cs typeface="Arial"/>
              </a:rPr>
              <a:t>interés </a:t>
            </a:r>
            <a:r>
              <a:rPr lang="es-CO" sz="1200" spc="-55" dirty="0">
                <a:solidFill>
                  <a:srgbClr val="6D6E71"/>
                </a:solidFill>
                <a:latin typeface="+mj-lt"/>
                <a:cs typeface="Arial"/>
              </a:rPr>
              <a:t>que puedan </a:t>
            </a:r>
            <a:r>
              <a:rPr lang="es-CO" sz="1200" spc="-30" dirty="0">
                <a:solidFill>
                  <a:srgbClr val="6D6E71"/>
                </a:solidFill>
                <a:latin typeface="+mj-lt"/>
                <a:cs typeface="Arial"/>
              </a:rPr>
              <a:t>afectar </a:t>
            </a:r>
            <a:r>
              <a:rPr lang="es-CO" sz="1200" spc="-40" dirty="0">
                <a:solidFill>
                  <a:srgbClr val="6D6E71"/>
                </a:solidFill>
                <a:latin typeface="+mj-lt"/>
                <a:cs typeface="Arial"/>
              </a:rPr>
              <a:t>la reputación </a:t>
            </a:r>
            <a:r>
              <a:rPr lang="es-CO" sz="1200" spc="-65" dirty="0">
                <a:solidFill>
                  <a:srgbClr val="6D6E71"/>
                </a:solidFill>
                <a:latin typeface="+mj-lt"/>
                <a:cs typeface="Arial"/>
              </a:rPr>
              <a:t>de  </a:t>
            </a:r>
            <a:r>
              <a:rPr lang="es-CO" sz="1200" spc="-45" dirty="0">
                <a:solidFill>
                  <a:srgbClr val="6D6E71"/>
                </a:solidFill>
                <a:latin typeface="+mj-lt"/>
                <a:cs typeface="Arial"/>
              </a:rPr>
              <a:t>Esenttia</a:t>
            </a:r>
            <a:r>
              <a:rPr lang="es-CO" sz="1200" spc="-100" dirty="0">
                <a:solidFill>
                  <a:srgbClr val="6D6E71"/>
                </a:solidFill>
                <a:latin typeface="+mj-lt"/>
                <a:cs typeface="Arial"/>
              </a:rPr>
              <a:t> </a:t>
            </a:r>
            <a:r>
              <a:rPr lang="es-CO" sz="1200" spc="-35" dirty="0">
                <a:solidFill>
                  <a:srgbClr val="6D6E71"/>
                </a:solidFill>
                <a:latin typeface="+mj-lt"/>
                <a:cs typeface="Arial"/>
              </a:rPr>
              <a:t>o</a:t>
            </a:r>
            <a:r>
              <a:rPr lang="es-CO" sz="1200" spc="-95" dirty="0">
                <a:solidFill>
                  <a:srgbClr val="6D6E71"/>
                </a:solidFill>
                <a:latin typeface="+mj-lt"/>
                <a:cs typeface="Arial"/>
              </a:rPr>
              <a:t> </a:t>
            </a:r>
            <a:r>
              <a:rPr lang="es-CO" sz="1200" spc="-55" dirty="0">
                <a:solidFill>
                  <a:srgbClr val="6D6E71"/>
                </a:solidFill>
                <a:latin typeface="+mj-lt"/>
                <a:cs typeface="Arial"/>
              </a:rPr>
              <a:t>que</a:t>
            </a:r>
            <a:r>
              <a:rPr lang="es-CO" sz="1200" spc="-100" dirty="0">
                <a:solidFill>
                  <a:srgbClr val="6D6E71"/>
                </a:solidFill>
                <a:latin typeface="+mj-lt"/>
                <a:cs typeface="Arial"/>
              </a:rPr>
              <a:t> </a:t>
            </a:r>
            <a:r>
              <a:rPr lang="es-CO" sz="1200" spc="-40" dirty="0">
                <a:solidFill>
                  <a:srgbClr val="6D6E71"/>
                </a:solidFill>
                <a:latin typeface="+mj-lt"/>
                <a:cs typeface="Arial"/>
              </a:rPr>
              <a:t>vulneren</a:t>
            </a:r>
            <a:r>
              <a:rPr lang="es-CO" sz="1200" spc="-95" dirty="0">
                <a:solidFill>
                  <a:srgbClr val="6D6E71"/>
                </a:solidFill>
                <a:latin typeface="+mj-lt"/>
                <a:cs typeface="Arial"/>
              </a:rPr>
              <a:t> </a:t>
            </a:r>
            <a:r>
              <a:rPr lang="es-CO" sz="1200" spc="-40" dirty="0">
                <a:solidFill>
                  <a:srgbClr val="6D6E71"/>
                </a:solidFill>
                <a:latin typeface="+mj-lt"/>
                <a:cs typeface="Arial"/>
              </a:rPr>
              <a:t>la</a:t>
            </a:r>
            <a:r>
              <a:rPr lang="es-CO" sz="1200" spc="-95" dirty="0">
                <a:solidFill>
                  <a:srgbClr val="6D6E71"/>
                </a:solidFill>
                <a:latin typeface="+mj-lt"/>
                <a:cs typeface="Arial"/>
              </a:rPr>
              <a:t> </a:t>
            </a:r>
            <a:r>
              <a:rPr lang="es-CO" sz="1200" spc="-40" dirty="0">
                <a:solidFill>
                  <a:srgbClr val="6D6E71"/>
                </a:solidFill>
                <a:latin typeface="+mj-lt"/>
                <a:cs typeface="Arial"/>
              </a:rPr>
              <a:t>reglamentación</a:t>
            </a:r>
            <a:r>
              <a:rPr lang="es-CO" sz="1200" spc="-100" dirty="0">
                <a:solidFill>
                  <a:srgbClr val="6D6E71"/>
                </a:solidFill>
                <a:latin typeface="+mj-lt"/>
                <a:cs typeface="Arial"/>
              </a:rPr>
              <a:t> </a:t>
            </a:r>
            <a:r>
              <a:rPr lang="es-CO" sz="1200" spc="-35" dirty="0">
                <a:solidFill>
                  <a:srgbClr val="6D6E71"/>
                </a:solidFill>
                <a:latin typeface="+mj-lt"/>
                <a:cs typeface="Arial"/>
              </a:rPr>
              <a:t>interna.</a:t>
            </a:r>
          </a:p>
          <a:p>
            <a:pPr marL="184150" marR="5080" indent="-171450" algn="just">
              <a:lnSpc>
                <a:spcPts val="1400"/>
              </a:lnSpc>
              <a:spcBef>
                <a:spcPts val="1400"/>
              </a:spcBef>
              <a:buFont typeface="Arial" panose="020B0604020202020204" pitchFamily="34" charset="0"/>
              <a:buChar char="•"/>
            </a:pPr>
            <a:r>
              <a:rPr lang="es-CO" sz="1200" spc="-55" dirty="0">
                <a:solidFill>
                  <a:srgbClr val="6D6E71"/>
                </a:solidFill>
                <a:latin typeface="+mj-lt"/>
                <a:cs typeface="Arial"/>
              </a:rPr>
              <a:t>No </a:t>
            </a:r>
            <a:r>
              <a:rPr lang="es-CO" sz="1200" spc="-20" dirty="0">
                <a:solidFill>
                  <a:srgbClr val="6D6E71"/>
                </a:solidFill>
                <a:latin typeface="+mj-lt"/>
                <a:cs typeface="Arial"/>
              </a:rPr>
              <a:t>utilizo  </a:t>
            </a:r>
            <a:r>
              <a:rPr lang="es-CO" sz="1200" spc="-35" dirty="0">
                <a:solidFill>
                  <a:srgbClr val="6D6E71"/>
                </a:solidFill>
                <a:latin typeface="+mj-lt"/>
                <a:cs typeface="Arial"/>
              </a:rPr>
              <a:t>los </a:t>
            </a:r>
            <a:r>
              <a:rPr lang="es-CO" sz="1200" spc="-55" dirty="0">
                <a:solidFill>
                  <a:srgbClr val="6D6E71"/>
                </a:solidFill>
                <a:latin typeface="+mj-lt"/>
                <a:cs typeface="Arial"/>
              </a:rPr>
              <a:t>bienes, </a:t>
            </a:r>
            <a:r>
              <a:rPr lang="es-CO" sz="1200" spc="-50" dirty="0">
                <a:solidFill>
                  <a:srgbClr val="6D6E71"/>
                </a:solidFill>
                <a:latin typeface="+mj-lt"/>
                <a:cs typeface="Arial"/>
              </a:rPr>
              <a:t>recursos, </a:t>
            </a:r>
            <a:r>
              <a:rPr lang="es-CO" sz="1200" spc="-35" dirty="0">
                <a:solidFill>
                  <a:srgbClr val="6D6E71"/>
                </a:solidFill>
                <a:latin typeface="+mj-lt"/>
                <a:cs typeface="Arial"/>
              </a:rPr>
              <a:t>elementos o  materiales </a:t>
            </a:r>
            <a:r>
              <a:rPr lang="es-CO" sz="1200" spc="-55" dirty="0">
                <a:solidFill>
                  <a:srgbClr val="6D6E71"/>
                </a:solidFill>
                <a:latin typeface="+mj-lt"/>
                <a:cs typeface="Arial"/>
              </a:rPr>
              <a:t>que </a:t>
            </a:r>
            <a:r>
              <a:rPr lang="es-CO" sz="1200" spc="-40" dirty="0">
                <a:solidFill>
                  <a:srgbClr val="6D6E71"/>
                </a:solidFill>
                <a:latin typeface="+mj-lt"/>
                <a:cs typeface="Arial"/>
              </a:rPr>
              <a:t>me </a:t>
            </a:r>
            <a:r>
              <a:rPr lang="es-CO" sz="1200" spc="-55" dirty="0">
                <a:solidFill>
                  <a:srgbClr val="6D6E71"/>
                </a:solidFill>
                <a:latin typeface="+mj-lt"/>
                <a:cs typeface="Arial"/>
              </a:rPr>
              <a:t>asignan </a:t>
            </a:r>
            <a:r>
              <a:rPr lang="es-CO" sz="1200" spc="-50" dirty="0">
                <a:solidFill>
                  <a:srgbClr val="6D6E71"/>
                </a:solidFill>
                <a:latin typeface="+mj-lt"/>
                <a:cs typeface="Arial"/>
              </a:rPr>
              <a:t>para </a:t>
            </a:r>
            <a:r>
              <a:rPr lang="es-CO" sz="1200" spc="-30" dirty="0">
                <a:solidFill>
                  <a:srgbClr val="6D6E71"/>
                </a:solidFill>
                <a:latin typeface="+mj-lt"/>
                <a:cs typeface="Arial"/>
              </a:rPr>
              <a:t>temas </a:t>
            </a:r>
            <a:r>
              <a:rPr lang="es-CO" sz="1200" spc="-55" dirty="0">
                <a:solidFill>
                  <a:srgbClr val="6D6E71"/>
                </a:solidFill>
                <a:latin typeface="+mj-lt"/>
                <a:cs typeface="Arial"/>
              </a:rPr>
              <a:t>ajenos </a:t>
            </a:r>
            <a:r>
              <a:rPr lang="es-CO" sz="1200" spc="-70" dirty="0">
                <a:solidFill>
                  <a:srgbClr val="6D6E71"/>
                </a:solidFill>
                <a:latin typeface="+mj-lt"/>
                <a:cs typeface="Arial"/>
              </a:rPr>
              <a:t>a </a:t>
            </a:r>
            <a:r>
              <a:rPr lang="es-CO" sz="1200" spc="-45" dirty="0">
                <a:solidFill>
                  <a:srgbClr val="6D6E71"/>
                </a:solidFill>
                <a:latin typeface="+mj-lt"/>
                <a:cs typeface="Arial"/>
              </a:rPr>
              <a:t>la  </a:t>
            </a:r>
            <a:r>
              <a:rPr lang="es-CO" sz="1200" spc="-35" dirty="0">
                <a:solidFill>
                  <a:srgbClr val="6D6E71"/>
                </a:solidFill>
                <a:latin typeface="+mj-lt"/>
                <a:cs typeface="Arial"/>
              </a:rPr>
              <a:t>labor</a:t>
            </a:r>
            <a:r>
              <a:rPr lang="es-CO" sz="1200" spc="-90" dirty="0">
                <a:solidFill>
                  <a:srgbClr val="6D6E71"/>
                </a:solidFill>
                <a:latin typeface="+mj-lt"/>
                <a:cs typeface="Arial"/>
              </a:rPr>
              <a:t> </a:t>
            </a:r>
            <a:r>
              <a:rPr lang="es-CO" sz="1200" spc="-40" dirty="0">
                <a:solidFill>
                  <a:srgbClr val="6D6E71"/>
                </a:solidFill>
                <a:latin typeface="+mj-lt"/>
                <a:cs typeface="Arial"/>
              </a:rPr>
              <a:t>correspondiente</a:t>
            </a:r>
            <a:r>
              <a:rPr lang="es-CO" sz="1200" spc="-90" dirty="0">
                <a:solidFill>
                  <a:srgbClr val="6D6E71"/>
                </a:solidFill>
                <a:latin typeface="+mj-lt"/>
                <a:cs typeface="Arial"/>
              </a:rPr>
              <a:t> </a:t>
            </a:r>
            <a:r>
              <a:rPr lang="es-CO" sz="1200" spc="-25" dirty="0">
                <a:solidFill>
                  <a:srgbClr val="6D6E71"/>
                </a:solidFill>
                <a:latin typeface="+mj-lt"/>
                <a:cs typeface="Arial"/>
              </a:rPr>
              <a:t>ni</a:t>
            </a:r>
            <a:r>
              <a:rPr lang="es-CO" sz="1200" spc="-85" dirty="0">
                <a:solidFill>
                  <a:srgbClr val="6D6E71"/>
                </a:solidFill>
                <a:latin typeface="+mj-lt"/>
                <a:cs typeface="Arial"/>
              </a:rPr>
              <a:t> </a:t>
            </a:r>
            <a:r>
              <a:rPr lang="es-CO" sz="1200" spc="-50" dirty="0">
                <a:solidFill>
                  <a:srgbClr val="6D6E71"/>
                </a:solidFill>
                <a:latin typeface="+mj-lt"/>
                <a:cs typeface="Arial"/>
              </a:rPr>
              <a:t>para</a:t>
            </a:r>
            <a:r>
              <a:rPr lang="es-CO" sz="1200" spc="-90" dirty="0">
                <a:solidFill>
                  <a:srgbClr val="6D6E71"/>
                </a:solidFill>
                <a:latin typeface="+mj-lt"/>
                <a:cs typeface="Arial"/>
              </a:rPr>
              <a:t> </a:t>
            </a:r>
            <a:r>
              <a:rPr lang="es-CO" sz="1200" spc="-50" dirty="0">
                <a:solidFill>
                  <a:srgbClr val="6D6E71"/>
                </a:solidFill>
                <a:latin typeface="+mj-lt"/>
                <a:cs typeface="Arial"/>
              </a:rPr>
              <a:t>provecho</a:t>
            </a:r>
            <a:r>
              <a:rPr lang="es-CO" sz="1200" spc="-85" dirty="0">
                <a:solidFill>
                  <a:srgbClr val="6D6E71"/>
                </a:solidFill>
                <a:latin typeface="+mj-lt"/>
                <a:cs typeface="Arial"/>
              </a:rPr>
              <a:t> </a:t>
            </a:r>
            <a:r>
              <a:rPr lang="es-CO" sz="1200" spc="-35" dirty="0">
                <a:solidFill>
                  <a:srgbClr val="6D6E71"/>
                </a:solidFill>
                <a:latin typeface="+mj-lt"/>
                <a:cs typeface="Arial"/>
              </a:rPr>
              <a:t>propio</a:t>
            </a:r>
            <a:r>
              <a:rPr lang="es-CO" sz="1200" spc="-90" dirty="0">
                <a:solidFill>
                  <a:srgbClr val="6D6E71"/>
                </a:solidFill>
                <a:latin typeface="+mj-lt"/>
                <a:cs typeface="Arial"/>
              </a:rPr>
              <a:t> </a:t>
            </a:r>
            <a:r>
              <a:rPr lang="es-CO" sz="1200" spc="-35" dirty="0">
                <a:solidFill>
                  <a:srgbClr val="6D6E71"/>
                </a:solidFill>
                <a:latin typeface="+mj-lt"/>
                <a:cs typeface="Arial"/>
              </a:rPr>
              <a:t>o</a:t>
            </a:r>
            <a:r>
              <a:rPr lang="es-CO" sz="1200" spc="-85" dirty="0">
                <a:solidFill>
                  <a:srgbClr val="6D6E71"/>
                </a:solidFill>
                <a:latin typeface="+mj-lt"/>
                <a:cs typeface="Arial"/>
              </a:rPr>
              <a:t> </a:t>
            </a:r>
            <a:r>
              <a:rPr lang="es-CO" sz="1200" spc="-65" dirty="0">
                <a:solidFill>
                  <a:srgbClr val="6D6E71"/>
                </a:solidFill>
                <a:latin typeface="+mj-lt"/>
                <a:cs typeface="Arial"/>
              </a:rPr>
              <a:t>de  </a:t>
            </a:r>
            <a:r>
              <a:rPr lang="es-CO" sz="1200" spc="-35" dirty="0">
                <a:solidFill>
                  <a:srgbClr val="6D6E71"/>
                </a:solidFill>
                <a:latin typeface="+mj-lt"/>
                <a:cs typeface="Arial"/>
              </a:rPr>
              <a:t>un</a:t>
            </a:r>
            <a:r>
              <a:rPr lang="es-CO" sz="1200" spc="-100" dirty="0">
                <a:solidFill>
                  <a:srgbClr val="6D6E71"/>
                </a:solidFill>
                <a:latin typeface="+mj-lt"/>
                <a:cs typeface="Arial"/>
              </a:rPr>
              <a:t> </a:t>
            </a:r>
            <a:r>
              <a:rPr lang="es-CO" sz="1200" spc="-40" dirty="0">
                <a:solidFill>
                  <a:srgbClr val="6D6E71"/>
                </a:solidFill>
                <a:latin typeface="+mj-lt"/>
                <a:cs typeface="Arial"/>
              </a:rPr>
              <a:t>tercero.</a:t>
            </a:r>
          </a:p>
          <a:p>
            <a:pPr marL="184150" marR="5080" indent="-171450" algn="just">
              <a:lnSpc>
                <a:spcPts val="1400"/>
              </a:lnSpc>
              <a:spcBef>
                <a:spcPts val="1400"/>
              </a:spcBef>
              <a:buFont typeface="Arial" panose="020B0604020202020204" pitchFamily="34" charset="0"/>
              <a:buChar char="•"/>
            </a:pPr>
            <a:r>
              <a:rPr lang="es-CO" sz="1200" spc="-45" dirty="0">
                <a:solidFill>
                  <a:srgbClr val="6D6E71"/>
                </a:solidFill>
                <a:latin typeface="+mj-lt"/>
                <a:cs typeface="Arial"/>
              </a:rPr>
              <a:t>Previo</a:t>
            </a:r>
            <a:r>
              <a:rPr lang="es-CO" sz="1200" spc="-125" dirty="0">
                <a:solidFill>
                  <a:srgbClr val="6D6E71"/>
                </a:solidFill>
                <a:latin typeface="+mj-lt"/>
                <a:cs typeface="Arial"/>
              </a:rPr>
              <a:t> </a:t>
            </a:r>
            <a:r>
              <a:rPr lang="es-CO" sz="1200" spc="-70" dirty="0">
                <a:solidFill>
                  <a:srgbClr val="6D6E71"/>
                </a:solidFill>
                <a:latin typeface="+mj-lt"/>
                <a:cs typeface="Arial"/>
              </a:rPr>
              <a:t>a</a:t>
            </a:r>
            <a:r>
              <a:rPr lang="es-CO" sz="1200" spc="-120" dirty="0">
                <a:solidFill>
                  <a:srgbClr val="6D6E71"/>
                </a:solidFill>
                <a:latin typeface="+mj-lt"/>
                <a:cs typeface="Arial"/>
              </a:rPr>
              <a:t> </a:t>
            </a:r>
            <a:r>
              <a:rPr lang="es-CO" sz="1200" spc="-40" dirty="0">
                <a:solidFill>
                  <a:srgbClr val="6D6E71"/>
                </a:solidFill>
                <a:latin typeface="+mj-lt"/>
                <a:cs typeface="Arial"/>
              </a:rPr>
              <a:t>gestionar,</a:t>
            </a:r>
            <a:r>
              <a:rPr lang="es-CO" sz="1200" spc="-120" dirty="0">
                <a:solidFill>
                  <a:srgbClr val="6D6E71"/>
                </a:solidFill>
                <a:latin typeface="+mj-lt"/>
                <a:cs typeface="Arial"/>
              </a:rPr>
              <a:t> </a:t>
            </a:r>
            <a:r>
              <a:rPr lang="es-CO" sz="1200" spc="-45" dirty="0">
                <a:solidFill>
                  <a:srgbClr val="6D6E71"/>
                </a:solidFill>
                <a:latin typeface="+mj-lt"/>
                <a:cs typeface="Arial"/>
              </a:rPr>
              <a:t>realizar,</a:t>
            </a:r>
            <a:r>
              <a:rPr lang="es-CO" sz="1200" spc="-120" dirty="0">
                <a:solidFill>
                  <a:srgbClr val="6D6E71"/>
                </a:solidFill>
                <a:latin typeface="+mj-lt"/>
                <a:cs typeface="Arial"/>
              </a:rPr>
              <a:t> </a:t>
            </a:r>
            <a:r>
              <a:rPr lang="es-CO" sz="1200" spc="-30" dirty="0">
                <a:solidFill>
                  <a:srgbClr val="6D6E71"/>
                </a:solidFill>
                <a:latin typeface="+mj-lt"/>
                <a:cs typeface="Arial"/>
              </a:rPr>
              <a:t>autorizar, gestionar</a:t>
            </a:r>
            <a:r>
              <a:rPr lang="es-CO" sz="1200" spc="-120" dirty="0">
                <a:solidFill>
                  <a:srgbClr val="6D6E71"/>
                </a:solidFill>
                <a:latin typeface="+mj-lt"/>
                <a:cs typeface="Arial"/>
              </a:rPr>
              <a:t> </a:t>
            </a:r>
            <a:r>
              <a:rPr lang="es-CO" sz="1200" spc="-35" dirty="0">
                <a:solidFill>
                  <a:srgbClr val="6D6E71"/>
                </a:solidFill>
                <a:latin typeface="+mj-lt"/>
                <a:cs typeface="Arial"/>
              </a:rPr>
              <a:t>o</a:t>
            </a:r>
            <a:r>
              <a:rPr lang="es-CO" sz="1200" spc="-125" dirty="0">
                <a:solidFill>
                  <a:srgbClr val="6D6E71"/>
                </a:solidFill>
                <a:latin typeface="+mj-lt"/>
                <a:cs typeface="Arial"/>
              </a:rPr>
              <a:t> </a:t>
            </a:r>
            <a:r>
              <a:rPr lang="es-CO" sz="1200" spc="-35" dirty="0">
                <a:solidFill>
                  <a:srgbClr val="6D6E71"/>
                </a:solidFill>
                <a:latin typeface="+mj-lt"/>
                <a:cs typeface="Arial"/>
              </a:rPr>
              <a:t>consentir</a:t>
            </a:r>
            <a:r>
              <a:rPr lang="es-CO" sz="1200" spc="-120" dirty="0">
                <a:solidFill>
                  <a:srgbClr val="6D6E71"/>
                </a:solidFill>
                <a:latin typeface="+mj-lt"/>
                <a:cs typeface="Arial"/>
              </a:rPr>
              <a:t> </a:t>
            </a:r>
            <a:r>
              <a:rPr lang="es-CO" sz="1200" spc="-45" dirty="0">
                <a:solidFill>
                  <a:srgbClr val="6D6E71"/>
                </a:solidFill>
                <a:latin typeface="+mj-lt"/>
                <a:cs typeface="Arial"/>
              </a:rPr>
              <a:t>un  </a:t>
            </a:r>
            <a:r>
              <a:rPr lang="es-CO" sz="1200" spc="-65" dirty="0">
                <a:solidFill>
                  <a:srgbClr val="6D6E71"/>
                </a:solidFill>
                <a:latin typeface="+mj-lt"/>
                <a:cs typeface="Arial"/>
              </a:rPr>
              <a:t>pago, </a:t>
            </a:r>
            <a:r>
              <a:rPr lang="es-CO" sz="1200" spc="-55" dirty="0">
                <a:solidFill>
                  <a:srgbClr val="6D6E71"/>
                </a:solidFill>
                <a:latin typeface="+mj-lt"/>
                <a:cs typeface="Arial"/>
              </a:rPr>
              <a:t>aseguro </a:t>
            </a:r>
            <a:r>
              <a:rPr lang="es-CO" sz="1200" spc="-35" dirty="0">
                <a:solidFill>
                  <a:srgbClr val="6D6E71"/>
                </a:solidFill>
                <a:latin typeface="+mj-lt"/>
                <a:cs typeface="Arial"/>
              </a:rPr>
              <a:t>los controles </a:t>
            </a:r>
            <a:r>
              <a:rPr lang="es-CO" sz="1200" spc="-40" dirty="0">
                <a:solidFill>
                  <a:srgbClr val="6D6E71"/>
                </a:solidFill>
                <a:latin typeface="+mj-lt"/>
                <a:cs typeface="Arial"/>
              </a:rPr>
              <a:t>respectivos </a:t>
            </a:r>
            <a:r>
              <a:rPr lang="es-CO" sz="1200" spc="-25" dirty="0">
                <a:solidFill>
                  <a:srgbClr val="6D6E71"/>
                </a:solidFill>
                <a:latin typeface="+mj-lt"/>
                <a:cs typeface="Arial"/>
              </a:rPr>
              <a:t>y </a:t>
            </a:r>
            <a:r>
              <a:rPr lang="es-CO" sz="1200" spc="-55" dirty="0">
                <a:solidFill>
                  <a:srgbClr val="6D6E71"/>
                </a:solidFill>
                <a:latin typeface="+mj-lt"/>
                <a:cs typeface="Arial"/>
              </a:rPr>
              <a:t>que </a:t>
            </a:r>
            <a:r>
              <a:rPr lang="es-CO" sz="1200" spc="-70" dirty="0">
                <a:solidFill>
                  <a:srgbClr val="6D6E71"/>
                </a:solidFill>
                <a:latin typeface="+mj-lt"/>
                <a:cs typeface="Arial"/>
              </a:rPr>
              <a:t>se  </a:t>
            </a:r>
            <a:r>
              <a:rPr lang="es-CO" sz="1200" spc="-45" dirty="0">
                <a:solidFill>
                  <a:srgbClr val="6D6E71"/>
                </a:solidFill>
                <a:latin typeface="+mj-lt"/>
                <a:cs typeface="Arial"/>
              </a:rPr>
              <a:t>cumplan </a:t>
            </a:r>
            <a:r>
              <a:rPr lang="es-CO" sz="1200" spc="-35" dirty="0">
                <a:solidFill>
                  <a:srgbClr val="6D6E71"/>
                </a:solidFill>
                <a:latin typeface="+mj-lt"/>
                <a:cs typeface="Arial"/>
              </a:rPr>
              <a:t>los </a:t>
            </a:r>
            <a:r>
              <a:rPr lang="es-CO" sz="1200" spc="-30" dirty="0">
                <a:solidFill>
                  <a:srgbClr val="6D6E71"/>
                </a:solidFill>
                <a:latin typeface="+mj-lt"/>
                <a:cs typeface="Arial"/>
              </a:rPr>
              <a:t>requisitos </a:t>
            </a:r>
            <a:r>
              <a:rPr lang="es-CO" sz="1200" spc="-50" dirty="0">
                <a:solidFill>
                  <a:srgbClr val="6D6E71"/>
                </a:solidFill>
                <a:latin typeface="+mj-lt"/>
                <a:cs typeface="Arial"/>
              </a:rPr>
              <a:t>para </a:t>
            </a:r>
            <a:r>
              <a:rPr lang="es-CO" sz="1200" spc="-35" dirty="0">
                <a:solidFill>
                  <a:srgbClr val="6D6E71"/>
                </a:solidFill>
                <a:latin typeface="+mj-lt"/>
                <a:cs typeface="Arial"/>
              </a:rPr>
              <a:t>el </a:t>
            </a:r>
            <a:r>
              <a:rPr lang="es-CO" sz="1200" spc="-40" dirty="0">
                <a:solidFill>
                  <a:srgbClr val="6D6E71"/>
                </a:solidFill>
                <a:latin typeface="+mj-lt"/>
                <a:cs typeface="Arial"/>
              </a:rPr>
              <a:t>mismo, </a:t>
            </a:r>
            <a:r>
              <a:rPr lang="es-CO" sz="1200" spc="-35" dirty="0">
                <a:solidFill>
                  <a:srgbClr val="6D6E71"/>
                </a:solidFill>
                <a:latin typeface="+mj-lt"/>
                <a:cs typeface="Arial"/>
              </a:rPr>
              <a:t>sin </a:t>
            </a:r>
            <a:r>
              <a:rPr lang="es-CO" sz="1200" spc="-45" dirty="0">
                <a:solidFill>
                  <a:srgbClr val="6D6E71"/>
                </a:solidFill>
                <a:latin typeface="+mj-lt"/>
                <a:cs typeface="Arial"/>
              </a:rPr>
              <a:t>realizar  </a:t>
            </a:r>
            <a:r>
              <a:rPr lang="es-CO" sz="1200" spc="-65" dirty="0">
                <a:solidFill>
                  <a:srgbClr val="6D6E71"/>
                </a:solidFill>
                <a:latin typeface="+mj-lt"/>
                <a:cs typeface="Arial"/>
              </a:rPr>
              <a:t>acciones </a:t>
            </a:r>
            <a:r>
              <a:rPr lang="es-CO" sz="1200" spc="-30" dirty="0">
                <a:solidFill>
                  <a:srgbClr val="6D6E71"/>
                </a:solidFill>
                <a:latin typeface="+mj-lt"/>
                <a:cs typeface="Arial"/>
              </a:rPr>
              <a:t>tendientes </a:t>
            </a:r>
            <a:r>
              <a:rPr lang="es-CO" sz="1200" spc="-70" dirty="0">
                <a:solidFill>
                  <a:srgbClr val="6D6E71"/>
                </a:solidFill>
                <a:latin typeface="+mj-lt"/>
                <a:cs typeface="Arial"/>
              </a:rPr>
              <a:t>a </a:t>
            </a:r>
            <a:r>
              <a:rPr lang="es-CO" sz="1200" spc="-40" dirty="0">
                <a:solidFill>
                  <a:srgbClr val="6D6E71"/>
                </a:solidFill>
                <a:latin typeface="+mj-lt"/>
                <a:cs typeface="Arial"/>
              </a:rPr>
              <a:t>favorecer indebidamente </a:t>
            </a:r>
            <a:r>
              <a:rPr lang="es-CO" sz="1200" spc="-70" dirty="0">
                <a:solidFill>
                  <a:srgbClr val="6D6E71"/>
                </a:solidFill>
                <a:latin typeface="+mj-lt"/>
                <a:cs typeface="Arial"/>
              </a:rPr>
              <a:t>a  </a:t>
            </a:r>
            <a:r>
              <a:rPr lang="es-CO" sz="1200" spc="-35" dirty="0">
                <a:solidFill>
                  <a:srgbClr val="6D6E71"/>
                </a:solidFill>
                <a:latin typeface="+mj-lt"/>
                <a:cs typeface="Arial"/>
              </a:rPr>
              <a:t>un</a:t>
            </a:r>
            <a:r>
              <a:rPr lang="es-CO" sz="1200" spc="-100" dirty="0">
                <a:solidFill>
                  <a:srgbClr val="6D6E71"/>
                </a:solidFill>
                <a:latin typeface="+mj-lt"/>
                <a:cs typeface="Arial"/>
              </a:rPr>
              <a:t> </a:t>
            </a:r>
            <a:r>
              <a:rPr lang="es-CO" sz="1200" spc="-30" dirty="0">
                <a:solidFill>
                  <a:srgbClr val="6D6E71"/>
                </a:solidFill>
                <a:latin typeface="+mj-lt"/>
                <a:cs typeface="Arial"/>
              </a:rPr>
              <a:t>tercero</a:t>
            </a:r>
            <a:r>
              <a:rPr lang="es-CO" sz="1200" spc="-95" dirty="0">
                <a:solidFill>
                  <a:srgbClr val="6D6E71"/>
                </a:solidFill>
                <a:latin typeface="+mj-lt"/>
                <a:cs typeface="Arial"/>
              </a:rPr>
              <a:t> </a:t>
            </a:r>
            <a:r>
              <a:rPr lang="es-CO" sz="1200" spc="-35" dirty="0">
                <a:solidFill>
                  <a:srgbClr val="6D6E71"/>
                </a:solidFill>
                <a:latin typeface="+mj-lt"/>
                <a:cs typeface="Arial"/>
              </a:rPr>
              <a:t>o</a:t>
            </a:r>
            <a:r>
              <a:rPr lang="es-CO" sz="1200" spc="-100" dirty="0">
                <a:solidFill>
                  <a:srgbClr val="6D6E71"/>
                </a:solidFill>
                <a:latin typeface="+mj-lt"/>
                <a:cs typeface="Arial"/>
              </a:rPr>
              <a:t> </a:t>
            </a:r>
            <a:r>
              <a:rPr lang="es-CO" sz="1200" spc="-70" dirty="0">
                <a:solidFill>
                  <a:srgbClr val="6D6E71"/>
                </a:solidFill>
                <a:latin typeface="+mj-lt"/>
                <a:cs typeface="Arial"/>
              </a:rPr>
              <a:t>a</a:t>
            </a:r>
            <a:r>
              <a:rPr lang="es-CO" sz="1200" spc="-95" dirty="0">
                <a:solidFill>
                  <a:srgbClr val="6D6E71"/>
                </a:solidFill>
                <a:latin typeface="+mj-lt"/>
                <a:cs typeface="Arial"/>
              </a:rPr>
              <a:t> </a:t>
            </a:r>
            <a:r>
              <a:rPr lang="es-CO" sz="1200" spc="-30" dirty="0">
                <a:solidFill>
                  <a:srgbClr val="6D6E71"/>
                </a:solidFill>
                <a:latin typeface="+mj-lt"/>
                <a:cs typeface="Arial"/>
              </a:rPr>
              <a:t>obtener</a:t>
            </a:r>
            <a:r>
              <a:rPr lang="es-CO" sz="1200" spc="-100" dirty="0">
                <a:solidFill>
                  <a:srgbClr val="6D6E71"/>
                </a:solidFill>
                <a:latin typeface="+mj-lt"/>
                <a:cs typeface="Arial"/>
              </a:rPr>
              <a:t> </a:t>
            </a:r>
            <a:r>
              <a:rPr lang="es-CO" sz="1200" spc="-35" dirty="0">
                <a:solidFill>
                  <a:srgbClr val="6D6E71"/>
                </a:solidFill>
                <a:latin typeface="+mj-lt"/>
                <a:cs typeface="Arial"/>
              </a:rPr>
              <a:t>un</a:t>
            </a:r>
            <a:r>
              <a:rPr lang="es-CO" sz="1200" spc="-95" dirty="0">
                <a:solidFill>
                  <a:srgbClr val="6D6E71"/>
                </a:solidFill>
                <a:latin typeface="+mj-lt"/>
                <a:cs typeface="Arial"/>
              </a:rPr>
              <a:t> </a:t>
            </a:r>
            <a:r>
              <a:rPr lang="es-CO" sz="1200" spc="-40" dirty="0">
                <a:solidFill>
                  <a:srgbClr val="6D6E71"/>
                </a:solidFill>
                <a:latin typeface="+mj-lt"/>
                <a:cs typeface="Arial"/>
              </a:rPr>
              <a:t>beneficio</a:t>
            </a:r>
            <a:r>
              <a:rPr lang="es-CO" sz="1200" spc="-100" dirty="0">
                <a:solidFill>
                  <a:srgbClr val="6D6E71"/>
                </a:solidFill>
                <a:latin typeface="+mj-lt"/>
                <a:cs typeface="Arial"/>
              </a:rPr>
              <a:t> </a:t>
            </a:r>
            <a:r>
              <a:rPr lang="es-CO" sz="1200" spc="-40" dirty="0">
                <a:solidFill>
                  <a:srgbClr val="6D6E71"/>
                </a:solidFill>
                <a:latin typeface="+mj-lt"/>
                <a:cs typeface="Arial"/>
              </a:rPr>
              <a:t>impropio.</a:t>
            </a:r>
          </a:p>
          <a:p>
            <a:pPr marL="184150" marR="5080" indent="-171450" algn="just">
              <a:lnSpc>
                <a:spcPts val="1400"/>
              </a:lnSpc>
              <a:spcBef>
                <a:spcPts val="1400"/>
              </a:spcBef>
              <a:buFont typeface="Arial" panose="020B0604020202020204" pitchFamily="34" charset="0"/>
              <a:buChar char="•"/>
            </a:pPr>
            <a:r>
              <a:rPr lang="es-CO" sz="1200" spc="-55" dirty="0">
                <a:solidFill>
                  <a:srgbClr val="6D6E71"/>
                </a:solidFill>
                <a:latin typeface="+mj-lt"/>
                <a:cs typeface="Arial"/>
              </a:rPr>
              <a:t>No </a:t>
            </a:r>
            <a:r>
              <a:rPr lang="es-CO" sz="1200" spc="-35" dirty="0">
                <a:solidFill>
                  <a:srgbClr val="6D6E71"/>
                </a:solidFill>
                <a:latin typeface="+mj-lt"/>
                <a:cs typeface="Arial"/>
              </a:rPr>
              <a:t>presento </a:t>
            </a:r>
            <a:r>
              <a:rPr lang="es-CO" sz="1200" spc="-55" dirty="0">
                <a:solidFill>
                  <a:srgbClr val="6D6E71"/>
                </a:solidFill>
                <a:latin typeface="+mj-lt"/>
                <a:cs typeface="Arial"/>
              </a:rPr>
              <a:t>denuncias </a:t>
            </a:r>
            <a:r>
              <a:rPr lang="es-CO" sz="1200" spc="-40" dirty="0">
                <a:solidFill>
                  <a:srgbClr val="6D6E71"/>
                </a:solidFill>
                <a:latin typeface="+mj-lt"/>
                <a:cs typeface="Arial"/>
              </a:rPr>
              <a:t>falsas </a:t>
            </a:r>
            <a:r>
              <a:rPr lang="es-CO" sz="1200" spc="-25" dirty="0">
                <a:solidFill>
                  <a:srgbClr val="6D6E71"/>
                </a:solidFill>
                <a:latin typeface="+mj-lt"/>
                <a:cs typeface="Arial"/>
              </a:rPr>
              <a:t>y </a:t>
            </a:r>
            <a:r>
              <a:rPr lang="es-CO" sz="1200" spc="-45" dirty="0">
                <a:solidFill>
                  <a:srgbClr val="6D6E71"/>
                </a:solidFill>
                <a:latin typeface="+mj-lt"/>
                <a:cs typeface="Arial"/>
              </a:rPr>
              <a:t>malintencionadas  </a:t>
            </a:r>
            <a:r>
              <a:rPr lang="es-CO" sz="1200" spc="-55" dirty="0">
                <a:solidFill>
                  <a:srgbClr val="6D6E71"/>
                </a:solidFill>
                <a:latin typeface="+mj-lt"/>
                <a:cs typeface="Arial"/>
              </a:rPr>
              <a:t>con</a:t>
            </a:r>
            <a:r>
              <a:rPr lang="es-CO" sz="1200" spc="-100" dirty="0">
                <a:solidFill>
                  <a:srgbClr val="6D6E71"/>
                </a:solidFill>
                <a:latin typeface="+mj-lt"/>
                <a:cs typeface="Arial"/>
              </a:rPr>
              <a:t> </a:t>
            </a:r>
            <a:r>
              <a:rPr lang="es-CO" sz="1200" spc="-35" dirty="0">
                <a:solidFill>
                  <a:srgbClr val="6D6E71"/>
                </a:solidFill>
                <a:latin typeface="+mj-lt"/>
                <a:cs typeface="Arial"/>
              </a:rPr>
              <a:t>el</a:t>
            </a:r>
            <a:r>
              <a:rPr lang="es-CO" sz="1200" spc="-95" dirty="0">
                <a:solidFill>
                  <a:srgbClr val="6D6E71"/>
                </a:solidFill>
                <a:latin typeface="+mj-lt"/>
                <a:cs typeface="Arial"/>
              </a:rPr>
              <a:t> </a:t>
            </a:r>
            <a:r>
              <a:rPr lang="es-CO" sz="1200" dirty="0">
                <a:solidFill>
                  <a:srgbClr val="6D6E71"/>
                </a:solidFill>
                <a:latin typeface="+mj-lt"/>
                <a:cs typeface="Arial"/>
              </a:rPr>
              <a:t>fin</a:t>
            </a:r>
            <a:r>
              <a:rPr lang="es-CO" sz="1200" spc="-95" dirty="0">
                <a:solidFill>
                  <a:srgbClr val="6D6E71"/>
                </a:solidFill>
                <a:latin typeface="+mj-lt"/>
                <a:cs typeface="Arial"/>
              </a:rPr>
              <a:t> </a:t>
            </a:r>
            <a:r>
              <a:rPr lang="es-CO" sz="1200" spc="-55" dirty="0">
                <a:solidFill>
                  <a:srgbClr val="6D6E71"/>
                </a:solidFill>
                <a:latin typeface="+mj-lt"/>
                <a:cs typeface="Arial"/>
              </a:rPr>
              <a:t>de</a:t>
            </a:r>
            <a:r>
              <a:rPr lang="es-CO" sz="1200" spc="-95" dirty="0">
                <a:solidFill>
                  <a:srgbClr val="6D6E71"/>
                </a:solidFill>
                <a:latin typeface="+mj-lt"/>
                <a:cs typeface="Arial"/>
              </a:rPr>
              <a:t> </a:t>
            </a:r>
            <a:r>
              <a:rPr lang="es-CO" sz="1200" spc="-45" dirty="0">
                <a:solidFill>
                  <a:srgbClr val="6D6E71"/>
                </a:solidFill>
                <a:latin typeface="+mj-lt"/>
                <a:cs typeface="Arial"/>
              </a:rPr>
              <a:t>perjudicar</a:t>
            </a:r>
            <a:r>
              <a:rPr lang="es-CO" sz="1200" spc="-95" dirty="0">
                <a:solidFill>
                  <a:srgbClr val="6D6E71"/>
                </a:solidFill>
                <a:latin typeface="+mj-lt"/>
                <a:cs typeface="Arial"/>
              </a:rPr>
              <a:t> </a:t>
            </a:r>
            <a:r>
              <a:rPr lang="es-CO" sz="1200" spc="-70" dirty="0">
                <a:solidFill>
                  <a:srgbClr val="6D6E71"/>
                </a:solidFill>
                <a:latin typeface="+mj-lt"/>
                <a:cs typeface="Arial"/>
              </a:rPr>
              <a:t>a</a:t>
            </a:r>
            <a:r>
              <a:rPr lang="es-CO" sz="1200" spc="-95" dirty="0">
                <a:solidFill>
                  <a:srgbClr val="6D6E71"/>
                </a:solidFill>
                <a:latin typeface="+mj-lt"/>
                <a:cs typeface="Arial"/>
              </a:rPr>
              <a:t> </a:t>
            </a:r>
            <a:r>
              <a:rPr lang="es-CO" sz="1200" spc="-45" dirty="0">
                <a:solidFill>
                  <a:srgbClr val="6D6E71"/>
                </a:solidFill>
                <a:latin typeface="+mj-lt"/>
                <a:cs typeface="Arial"/>
              </a:rPr>
              <a:t>terceros.</a:t>
            </a:r>
          </a:p>
          <a:p>
            <a:pPr marL="184150" marR="5080" indent="-171450" algn="just">
              <a:lnSpc>
                <a:spcPts val="1400"/>
              </a:lnSpc>
              <a:spcBef>
                <a:spcPts val="1400"/>
              </a:spcBef>
              <a:buFont typeface="Arial" panose="020B0604020202020204" pitchFamily="34" charset="0"/>
              <a:buChar char="•"/>
            </a:pPr>
            <a:r>
              <a:rPr lang="es-CO" sz="1200" spc="-70" dirty="0">
                <a:solidFill>
                  <a:srgbClr val="6D6E71"/>
                </a:solidFill>
                <a:latin typeface="+mj-lt"/>
                <a:cs typeface="Arial"/>
              </a:rPr>
              <a:t>Toda </a:t>
            </a:r>
            <a:r>
              <a:rPr lang="es-CO" sz="1200" spc="-40" dirty="0">
                <a:solidFill>
                  <a:srgbClr val="6D6E71"/>
                </a:solidFill>
                <a:latin typeface="+mj-lt"/>
                <a:cs typeface="Arial"/>
              </a:rPr>
              <a:t>la </a:t>
            </a:r>
            <a:r>
              <a:rPr lang="es-CO" sz="1200" spc="-35" dirty="0">
                <a:solidFill>
                  <a:srgbClr val="6D6E71"/>
                </a:solidFill>
                <a:latin typeface="+mj-lt"/>
                <a:cs typeface="Arial"/>
              </a:rPr>
              <a:t>información </a:t>
            </a:r>
            <a:r>
              <a:rPr lang="es-CO" sz="1200" spc="-25" dirty="0">
                <a:solidFill>
                  <a:srgbClr val="6D6E71"/>
                </a:solidFill>
                <a:latin typeface="+mj-lt"/>
                <a:cs typeface="Arial"/>
              </a:rPr>
              <a:t>y </a:t>
            </a:r>
            <a:r>
              <a:rPr lang="es-CO" sz="1200" spc="-45" dirty="0">
                <a:solidFill>
                  <a:srgbClr val="6D6E71"/>
                </a:solidFill>
                <a:latin typeface="+mj-lt"/>
                <a:cs typeface="Arial"/>
              </a:rPr>
              <a:t>documentación gestionada  </a:t>
            </a:r>
            <a:r>
              <a:rPr lang="es-CO" sz="1200" spc="-55" dirty="0">
                <a:solidFill>
                  <a:srgbClr val="6D6E71"/>
                </a:solidFill>
                <a:latin typeface="+mj-lt"/>
                <a:cs typeface="Arial"/>
              </a:rPr>
              <a:t>ha</a:t>
            </a:r>
            <a:r>
              <a:rPr lang="es-CO" sz="1200" spc="-125" dirty="0">
                <a:solidFill>
                  <a:srgbClr val="6D6E71"/>
                </a:solidFill>
                <a:latin typeface="+mj-lt"/>
                <a:cs typeface="Arial"/>
              </a:rPr>
              <a:t> </a:t>
            </a:r>
            <a:r>
              <a:rPr lang="es-CO" sz="1200" spc="-40" dirty="0">
                <a:solidFill>
                  <a:srgbClr val="6D6E71"/>
                </a:solidFill>
                <a:latin typeface="+mj-lt"/>
                <a:cs typeface="Arial"/>
              </a:rPr>
              <a:t>sido</a:t>
            </a:r>
            <a:r>
              <a:rPr lang="es-CO" sz="1200" spc="-120" dirty="0">
                <a:solidFill>
                  <a:srgbClr val="6D6E71"/>
                </a:solidFill>
                <a:latin typeface="+mj-lt"/>
                <a:cs typeface="Arial"/>
              </a:rPr>
              <a:t> </a:t>
            </a:r>
            <a:r>
              <a:rPr lang="es-CO" sz="1200" spc="-40" dirty="0">
                <a:solidFill>
                  <a:srgbClr val="6D6E71"/>
                </a:solidFill>
                <a:latin typeface="+mj-lt"/>
                <a:cs typeface="Arial"/>
              </a:rPr>
              <a:t>verificada</a:t>
            </a:r>
            <a:r>
              <a:rPr lang="es-CO" sz="1200" spc="-120" dirty="0">
                <a:solidFill>
                  <a:srgbClr val="6D6E71"/>
                </a:solidFill>
                <a:latin typeface="+mj-lt"/>
                <a:cs typeface="Arial"/>
              </a:rPr>
              <a:t> </a:t>
            </a:r>
            <a:r>
              <a:rPr lang="es-CO" sz="1200" spc="-25" dirty="0">
                <a:solidFill>
                  <a:srgbClr val="6D6E71"/>
                </a:solidFill>
                <a:latin typeface="+mj-lt"/>
                <a:cs typeface="Arial"/>
              </a:rPr>
              <a:t>y</a:t>
            </a:r>
            <a:r>
              <a:rPr lang="es-CO" sz="1200" spc="-120" dirty="0">
                <a:solidFill>
                  <a:srgbClr val="6D6E71"/>
                </a:solidFill>
                <a:latin typeface="+mj-lt"/>
                <a:cs typeface="Arial"/>
              </a:rPr>
              <a:t> </a:t>
            </a:r>
            <a:r>
              <a:rPr lang="es-CO" sz="1200" spc="-40" dirty="0">
                <a:solidFill>
                  <a:srgbClr val="6D6E71"/>
                </a:solidFill>
                <a:latin typeface="+mj-lt"/>
                <a:cs typeface="Arial"/>
              </a:rPr>
              <a:t>respecto</a:t>
            </a:r>
            <a:r>
              <a:rPr lang="es-CO" sz="1200" spc="-120" dirty="0">
                <a:solidFill>
                  <a:srgbClr val="6D6E71"/>
                </a:solidFill>
                <a:latin typeface="+mj-lt"/>
                <a:cs typeface="Arial"/>
              </a:rPr>
              <a:t> </a:t>
            </a:r>
            <a:r>
              <a:rPr lang="es-CO" sz="1200" spc="-55" dirty="0">
                <a:solidFill>
                  <a:srgbClr val="6D6E71"/>
                </a:solidFill>
                <a:latin typeface="+mj-lt"/>
                <a:cs typeface="Arial"/>
              </a:rPr>
              <a:t>de</a:t>
            </a:r>
            <a:r>
              <a:rPr lang="es-CO" sz="1200" spc="-125" dirty="0">
                <a:solidFill>
                  <a:srgbClr val="6D6E71"/>
                </a:solidFill>
                <a:latin typeface="+mj-lt"/>
                <a:cs typeface="Arial"/>
              </a:rPr>
              <a:t> </a:t>
            </a:r>
            <a:r>
              <a:rPr lang="es-CO" sz="1200" spc="-40" dirty="0">
                <a:solidFill>
                  <a:srgbClr val="6D6E71"/>
                </a:solidFill>
                <a:latin typeface="+mj-lt"/>
                <a:cs typeface="Arial"/>
              </a:rPr>
              <a:t>ella</a:t>
            </a:r>
            <a:r>
              <a:rPr lang="es-CO" sz="1200" spc="-120" dirty="0">
                <a:solidFill>
                  <a:srgbClr val="6D6E71"/>
                </a:solidFill>
                <a:latin typeface="+mj-lt"/>
                <a:cs typeface="Arial"/>
              </a:rPr>
              <a:t> </a:t>
            </a:r>
            <a:r>
              <a:rPr lang="es-CO" sz="1200" spc="-40" dirty="0">
                <a:solidFill>
                  <a:srgbClr val="6D6E71"/>
                </a:solidFill>
                <a:latin typeface="+mj-lt"/>
                <a:cs typeface="Arial"/>
              </a:rPr>
              <a:t>no</a:t>
            </a:r>
            <a:r>
              <a:rPr lang="es-CO" sz="1200" spc="-120" dirty="0">
                <a:solidFill>
                  <a:srgbClr val="6D6E71"/>
                </a:solidFill>
                <a:latin typeface="+mj-lt"/>
                <a:cs typeface="Arial"/>
              </a:rPr>
              <a:t> </a:t>
            </a:r>
            <a:r>
              <a:rPr lang="es-CO" sz="1200" spc="-65" dirty="0">
                <a:solidFill>
                  <a:srgbClr val="6D6E71"/>
                </a:solidFill>
                <a:latin typeface="+mj-lt"/>
                <a:cs typeface="Arial"/>
              </a:rPr>
              <a:t>conozco</a:t>
            </a:r>
            <a:r>
              <a:rPr lang="es-CO" sz="1200" spc="-120" dirty="0">
                <a:solidFill>
                  <a:srgbClr val="6D6E71"/>
                </a:solidFill>
                <a:latin typeface="+mj-lt"/>
                <a:cs typeface="Arial"/>
              </a:rPr>
              <a:t> </a:t>
            </a:r>
            <a:r>
              <a:rPr lang="es-CO" sz="1200" spc="-60" dirty="0">
                <a:solidFill>
                  <a:srgbClr val="6D6E71"/>
                </a:solidFill>
                <a:latin typeface="+mj-lt"/>
                <a:cs typeface="Arial"/>
              </a:rPr>
              <a:t>que  </a:t>
            </a:r>
            <a:r>
              <a:rPr lang="es-CO" sz="1200" spc="-50" dirty="0">
                <a:solidFill>
                  <a:srgbClr val="6D6E71"/>
                </a:solidFill>
                <a:latin typeface="+mj-lt"/>
                <a:cs typeface="Arial"/>
              </a:rPr>
              <a:t>correspondan </a:t>
            </a:r>
            <a:r>
              <a:rPr lang="es-CO" sz="1200" spc="-70" dirty="0">
                <a:solidFill>
                  <a:srgbClr val="6D6E71"/>
                </a:solidFill>
                <a:latin typeface="+mj-lt"/>
                <a:cs typeface="Arial"/>
              </a:rPr>
              <a:t>a </a:t>
            </a:r>
            <a:r>
              <a:rPr lang="es-CO" sz="1200" spc="-60" dirty="0">
                <a:solidFill>
                  <a:srgbClr val="6D6E71"/>
                </a:solidFill>
                <a:latin typeface="+mj-lt"/>
                <a:cs typeface="Arial"/>
              </a:rPr>
              <a:t>hechos</a:t>
            </a:r>
            <a:r>
              <a:rPr lang="es-CO" sz="1200" spc="-170" dirty="0">
                <a:solidFill>
                  <a:srgbClr val="6D6E71"/>
                </a:solidFill>
                <a:latin typeface="+mj-lt"/>
                <a:cs typeface="Arial"/>
              </a:rPr>
              <a:t> </a:t>
            </a:r>
            <a:r>
              <a:rPr lang="es-CO" sz="1200" spc="-45" dirty="0">
                <a:solidFill>
                  <a:srgbClr val="6D6E71"/>
                </a:solidFill>
                <a:latin typeface="+mj-lt"/>
                <a:cs typeface="Arial"/>
              </a:rPr>
              <a:t>falsos.</a:t>
            </a:r>
            <a:r>
              <a:rPr lang="es-ES" sz="1200" spc="-50" dirty="0">
                <a:solidFill>
                  <a:srgbClr val="6D6E71"/>
                </a:solidFill>
                <a:latin typeface="+mj-lt"/>
                <a:cs typeface="Arial"/>
              </a:rPr>
              <a:t> </a:t>
            </a:r>
          </a:p>
          <a:p>
            <a:pPr marL="184150" marR="5080" indent="-171450" algn="just">
              <a:lnSpc>
                <a:spcPts val="1400"/>
              </a:lnSpc>
              <a:spcBef>
                <a:spcPts val="1400"/>
              </a:spcBef>
              <a:buFont typeface="Arial" panose="020B0604020202020204" pitchFamily="34" charset="0"/>
              <a:buChar char="•"/>
            </a:pPr>
            <a:r>
              <a:rPr lang="es-ES" sz="1200" spc="-50" dirty="0">
                <a:solidFill>
                  <a:srgbClr val="6D6E71"/>
                </a:solidFill>
                <a:latin typeface="+mj-lt"/>
                <a:cs typeface="Arial"/>
              </a:rPr>
              <a:t>Hablo </a:t>
            </a:r>
            <a:r>
              <a:rPr lang="es-ES" sz="1200" spc="-40" dirty="0">
                <a:solidFill>
                  <a:srgbClr val="6D6E71"/>
                </a:solidFill>
                <a:latin typeface="+mj-lt"/>
                <a:cs typeface="Arial"/>
              </a:rPr>
              <a:t>siempre </a:t>
            </a:r>
            <a:r>
              <a:rPr lang="es-ES" sz="1200" spc="-55" dirty="0">
                <a:solidFill>
                  <a:srgbClr val="6D6E71"/>
                </a:solidFill>
                <a:latin typeface="+mj-lt"/>
                <a:cs typeface="Arial"/>
              </a:rPr>
              <a:t>con </a:t>
            </a:r>
            <a:r>
              <a:rPr lang="es-ES" sz="1200" spc="-40" dirty="0">
                <a:solidFill>
                  <a:srgbClr val="6D6E71"/>
                </a:solidFill>
                <a:latin typeface="+mj-lt"/>
                <a:cs typeface="Arial"/>
              </a:rPr>
              <a:t>la </a:t>
            </a:r>
            <a:r>
              <a:rPr lang="es-ES" sz="1200" spc="-55" dirty="0">
                <a:solidFill>
                  <a:srgbClr val="6D6E71"/>
                </a:solidFill>
                <a:latin typeface="+mj-lt"/>
                <a:cs typeface="Arial"/>
              </a:rPr>
              <a:t>verdad, que </a:t>
            </a:r>
            <a:r>
              <a:rPr lang="es-ES" sz="1200" spc="-35" dirty="0">
                <a:solidFill>
                  <a:srgbClr val="6D6E71"/>
                </a:solidFill>
                <a:latin typeface="+mj-lt"/>
                <a:cs typeface="Arial"/>
              </a:rPr>
              <a:t>está </a:t>
            </a:r>
            <a:r>
              <a:rPr lang="es-ES" sz="1200" spc="-30" dirty="0">
                <a:solidFill>
                  <a:srgbClr val="6D6E71"/>
                </a:solidFill>
                <a:latin typeface="+mj-lt"/>
                <a:cs typeface="Arial"/>
              </a:rPr>
              <a:t>por </a:t>
            </a:r>
            <a:r>
              <a:rPr lang="es-ES" sz="1200" spc="-55" dirty="0">
                <a:solidFill>
                  <a:srgbClr val="6D6E71"/>
                </a:solidFill>
                <a:latin typeface="+mj-lt"/>
                <a:cs typeface="Arial"/>
              </a:rPr>
              <a:t>encima  </a:t>
            </a:r>
            <a:r>
              <a:rPr lang="es-ES" sz="1200" spc="-50" dirty="0">
                <a:solidFill>
                  <a:srgbClr val="6D6E71"/>
                </a:solidFill>
                <a:latin typeface="+mj-lt"/>
                <a:cs typeface="Arial"/>
              </a:rPr>
              <a:t>en</a:t>
            </a:r>
            <a:r>
              <a:rPr lang="es-ES" sz="1200" spc="-100" dirty="0">
                <a:solidFill>
                  <a:srgbClr val="6D6E71"/>
                </a:solidFill>
                <a:latin typeface="+mj-lt"/>
                <a:cs typeface="Arial"/>
              </a:rPr>
              <a:t> </a:t>
            </a:r>
            <a:r>
              <a:rPr lang="es-ES" sz="1200" spc="-30" dirty="0">
                <a:solidFill>
                  <a:srgbClr val="6D6E71"/>
                </a:solidFill>
                <a:latin typeface="+mj-lt"/>
                <a:cs typeface="Arial"/>
              </a:rPr>
              <a:t>todas</a:t>
            </a:r>
            <a:r>
              <a:rPr lang="es-ES" sz="1200" spc="-95" dirty="0">
                <a:solidFill>
                  <a:srgbClr val="6D6E71"/>
                </a:solidFill>
                <a:latin typeface="+mj-lt"/>
                <a:cs typeface="Arial"/>
              </a:rPr>
              <a:t> </a:t>
            </a:r>
            <a:r>
              <a:rPr lang="es-ES" sz="1200" spc="-45" dirty="0">
                <a:solidFill>
                  <a:srgbClr val="6D6E71"/>
                </a:solidFill>
                <a:latin typeface="+mj-lt"/>
                <a:cs typeface="Arial"/>
              </a:rPr>
              <a:t>las</a:t>
            </a:r>
            <a:r>
              <a:rPr lang="es-ES" sz="1200" spc="-95" dirty="0">
                <a:solidFill>
                  <a:srgbClr val="6D6E71"/>
                </a:solidFill>
                <a:latin typeface="+mj-lt"/>
                <a:cs typeface="Arial"/>
              </a:rPr>
              <a:t> </a:t>
            </a:r>
            <a:r>
              <a:rPr lang="es-ES" sz="1200" spc="-50" dirty="0">
                <a:solidFill>
                  <a:srgbClr val="6D6E71"/>
                </a:solidFill>
                <a:latin typeface="+mj-lt"/>
                <a:cs typeface="Arial"/>
              </a:rPr>
              <a:t>actuaciones</a:t>
            </a:r>
            <a:r>
              <a:rPr lang="es-ES" sz="1200" spc="-100" dirty="0">
                <a:solidFill>
                  <a:srgbClr val="6D6E71"/>
                </a:solidFill>
                <a:latin typeface="+mj-lt"/>
                <a:cs typeface="Arial"/>
              </a:rPr>
              <a:t> </a:t>
            </a:r>
            <a:r>
              <a:rPr lang="es-ES" sz="1200" spc="-25" dirty="0">
                <a:solidFill>
                  <a:srgbClr val="6D6E71"/>
                </a:solidFill>
                <a:latin typeface="+mj-lt"/>
                <a:cs typeface="Arial"/>
              </a:rPr>
              <a:t>y</a:t>
            </a:r>
            <a:r>
              <a:rPr lang="es-ES" sz="1200" spc="-95" dirty="0">
                <a:solidFill>
                  <a:srgbClr val="6D6E71"/>
                </a:solidFill>
                <a:latin typeface="+mj-lt"/>
                <a:cs typeface="Arial"/>
              </a:rPr>
              <a:t> </a:t>
            </a:r>
            <a:r>
              <a:rPr lang="es-ES" sz="1200" spc="-55" dirty="0">
                <a:solidFill>
                  <a:srgbClr val="6D6E71"/>
                </a:solidFill>
                <a:latin typeface="+mj-lt"/>
                <a:cs typeface="Arial"/>
              </a:rPr>
              <a:t>relaciones.</a:t>
            </a:r>
          </a:p>
          <a:p>
            <a:pPr marL="184150" marR="5080" indent="-171450" algn="just">
              <a:lnSpc>
                <a:spcPts val="1400"/>
              </a:lnSpc>
              <a:spcBef>
                <a:spcPts val="1400"/>
              </a:spcBef>
              <a:buFont typeface="Arial" panose="020B0604020202020204" pitchFamily="34" charset="0"/>
              <a:buChar char="•"/>
            </a:pPr>
            <a:r>
              <a:rPr lang="es-ES" sz="1200" spc="-75" dirty="0">
                <a:solidFill>
                  <a:srgbClr val="6D6E71"/>
                </a:solidFill>
                <a:latin typeface="+mj-lt"/>
                <a:cs typeface="Arial"/>
              </a:rPr>
              <a:t>Educo </a:t>
            </a:r>
            <a:r>
              <a:rPr lang="es-ES" sz="1200" spc="-55" dirty="0">
                <a:solidFill>
                  <a:srgbClr val="6D6E71"/>
                </a:solidFill>
                <a:latin typeface="+mj-lt"/>
                <a:cs typeface="Arial"/>
              </a:rPr>
              <a:t>con </a:t>
            </a:r>
            <a:r>
              <a:rPr lang="es-ES" sz="1200" spc="-35" dirty="0">
                <a:solidFill>
                  <a:srgbClr val="6D6E71"/>
                </a:solidFill>
                <a:latin typeface="+mj-lt"/>
                <a:cs typeface="Arial"/>
              </a:rPr>
              <a:t>el</a:t>
            </a:r>
            <a:r>
              <a:rPr lang="es-ES" sz="1200" spc="-160" dirty="0">
                <a:solidFill>
                  <a:srgbClr val="6D6E71"/>
                </a:solidFill>
                <a:latin typeface="+mj-lt"/>
                <a:cs typeface="Arial"/>
              </a:rPr>
              <a:t> </a:t>
            </a:r>
            <a:r>
              <a:rPr lang="es-ES" sz="1200" spc="-50" dirty="0">
                <a:solidFill>
                  <a:srgbClr val="6D6E71"/>
                </a:solidFill>
                <a:latin typeface="+mj-lt"/>
                <a:cs typeface="Arial"/>
              </a:rPr>
              <a:t>ejemplo.</a:t>
            </a:r>
          </a:p>
          <a:p>
            <a:pPr marL="184150" marR="5080" indent="-171450" algn="just">
              <a:lnSpc>
                <a:spcPts val="1400"/>
              </a:lnSpc>
              <a:spcBef>
                <a:spcPts val="1400"/>
              </a:spcBef>
              <a:buFont typeface="Arial" panose="020B0604020202020204" pitchFamily="34" charset="0"/>
              <a:buChar char="•"/>
            </a:pPr>
            <a:r>
              <a:rPr lang="es-ES" sz="1200" spc="-10" dirty="0">
                <a:solidFill>
                  <a:srgbClr val="6D6E71"/>
                </a:solidFill>
                <a:latin typeface="+mj-lt"/>
                <a:cs typeface="Arial"/>
              </a:rPr>
              <a:t>Mi </a:t>
            </a:r>
            <a:r>
              <a:rPr lang="es-ES" sz="1200" spc="-40" dirty="0">
                <a:solidFill>
                  <a:srgbClr val="6D6E71"/>
                </a:solidFill>
                <a:latin typeface="+mj-lt"/>
                <a:cs typeface="Arial"/>
              </a:rPr>
              <a:t>actuar </a:t>
            </a:r>
            <a:r>
              <a:rPr lang="es-ES" sz="1200" spc="-50" dirty="0">
                <a:solidFill>
                  <a:srgbClr val="6D6E71"/>
                </a:solidFill>
                <a:latin typeface="+mj-lt"/>
                <a:cs typeface="Arial"/>
              </a:rPr>
              <a:t>responde </a:t>
            </a:r>
            <a:r>
              <a:rPr lang="es-ES" sz="1200" spc="-70" dirty="0">
                <a:solidFill>
                  <a:srgbClr val="6D6E71"/>
                </a:solidFill>
                <a:latin typeface="+mj-lt"/>
                <a:cs typeface="Arial"/>
              </a:rPr>
              <a:t>a </a:t>
            </a:r>
            <a:r>
              <a:rPr lang="es-ES" sz="1200" spc="-35" dirty="0">
                <a:solidFill>
                  <a:srgbClr val="6D6E71"/>
                </a:solidFill>
                <a:latin typeface="+mj-lt"/>
                <a:cs typeface="Arial"/>
              </a:rPr>
              <a:t>los </a:t>
            </a:r>
            <a:r>
              <a:rPr lang="es-ES" sz="1200" spc="-30" dirty="0">
                <a:solidFill>
                  <a:srgbClr val="6D6E71"/>
                </a:solidFill>
                <a:latin typeface="+mj-lt"/>
                <a:cs typeface="Arial"/>
              </a:rPr>
              <a:t>imperativos </a:t>
            </a:r>
            <a:r>
              <a:rPr lang="es-ES" sz="1200" spc="-40" dirty="0">
                <a:solidFill>
                  <a:srgbClr val="6D6E71"/>
                </a:solidFill>
                <a:latin typeface="+mj-lt"/>
                <a:cs typeface="Arial"/>
              </a:rPr>
              <a:t>del </a:t>
            </a:r>
            <a:r>
              <a:rPr lang="es-ES" sz="1200" spc="-50" dirty="0">
                <a:solidFill>
                  <a:srgbClr val="6D6E71"/>
                </a:solidFill>
                <a:latin typeface="+mj-lt"/>
                <a:cs typeface="Arial"/>
              </a:rPr>
              <a:t>bien  </a:t>
            </a:r>
            <a:r>
              <a:rPr lang="es-ES" sz="1200" spc="-55" dirty="0">
                <a:solidFill>
                  <a:srgbClr val="6D6E71"/>
                </a:solidFill>
                <a:latin typeface="+mj-lt"/>
                <a:cs typeface="Arial"/>
              </a:rPr>
              <a:t>común,</a:t>
            </a:r>
            <a:r>
              <a:rPr lang="es-ES" sz="1200" spc="-95" dirty="0">
                <a:solidFill>
                  <a:srgbClr val="6D6E71"/>
                </a:solidFill>
                <a:latin typeface="+mj-lt"/>
                <a:cs typeface="Arial"/>
              </a:rPr>
              <a:t> </a:t>
            </a:r>
            <a:r>
              <a:rPr lang="es-ES" sz="1200" spc="-30" dirty="0">
                <a:solidFill>
                  <a:srgbClr val="6D6E71"/>
                </a:solidFill>
                <a:latin typeface="+mj-lt"/>
                <a:cs typeface="Arial"/>
              </a:rPr>
              <a:t>por</a:t>
            </a:r>
            <a:r>
              <a:rPr lang="es-ES" sz="1200" spc="-90" dirty="0">
                <a:solidFill>
                  <a:srgbClr val="6D6E71"/>
                </a:solidFill>
                <a:latin typeface="+mj-lt"/>
                <a:cs typeface="Arial"/>
              </a:rPr>
              <a:t> </a:t>
            </a:r>
            <a:r>
              <a:rPr lang="es-ES" sz="1200" spc="-55" dirty="0">
                <a:solidFill>
                  <a:srgbClr val="6D6E71"/>
                </a:solidFill>
                <a:latin typeface="+mj-lt"/>
                <a:cs typeface="Arial"/>
              </a:rPr>
              <a:t>encima</a:t>
            </a:r>
            <a:r>
              <a:rPr lang="es-ES" sz="1200" spc="-95" dirty="0">
                <a:solidFill>
                  <a:srgbClr val="6D6E71"/>
                </a:solidFill>
                <a:latin typeface="+mj-lt"/>
                <a:cs typeface="Arial"/>
              </a:rPr>
              <a:t> </a:t>
            </a:r>
            <a:r>
              <a:rPr lang="es-ES" sz="1200" spc="-55" dirty="0">
                <a:solidFill>
                  <a:srgbClr val="6D6E71"/>
                </a:solidFill>
                <a:latin typeface="+mj-lt"/>
                <a:cs typeface="Arial"/>
              </a:rPr>
              <a:t>de</a:t>
            </a:r>
            <a:r>
              <a:rPr lang="es-ES" sz="1200" spc="-90" dirty="0">
                <a:solidFill>
                  <a:srgbClr val="6D6E71"/>
                </a:solidFill>
                <a:latin typeface="+mj-lt"/>
                <a:cs typeface="Arial"/>
              </a:rPr>
              <a:t> </a:t>
            </a:r>
            <a:r>
              <a:rPr lang="es-ES" sz="1200" spc="-35" dirty="0">
                <a:solidFill>
                  <a:srgbClr val="6D6E71"/>
                </a:solidFill>
                <a:latin typeface="+mj-lt"/>
                <a:cs typeface="Arial"/>
              </a:rPr>
              <a:t>los</a:t>
            </a:r>
            <a:r>
              <a:rPr lang="es-ES" sz="1200" spc="-90" dirty="0">
                <a:solidFill>
                  <a:srgbClr val="6D6E71"/>
                </a:solidFill>
                <a:latin typeface="+mj-lt"/>
                <a:cs typeface="Arial"/>
              </a:rPr>
              <a:t> </a:t>
            </a:r>
            <a:r>
              <a:rPr lang="es-ES" sz="1200" spc="-35" dirty="0">
                <a:solidFill>
                  <a:srgbClr val="6D6E71"/>
                </a:solidFill>
                <a:latin typeface="+mj-lt"/>
                <a:cs typeface="Arial"/>
              </a:rPr>
              <a:t>intereses</a:t>
            </a:r>
            <a:r>
              <a:rPr lang="es-ES" sz="1200" spc="-95" dirty="0">
                <a:solidFill>
                  <a:srgbClr val="6D6E71"/>
                </a:solidFill>
                <a:latin typeface="+mj-lt"/>
                <a:cs typeface="Arial"/>
              </a:rPr>
              <a:t> </a:t>
            </a:r>
            <a:r>
              <a:rPr lang="es-ES" sz="1200" spc="-45" dirty="0">
                <a:solidFill>
                  <a:srgbClr val="6D6E71"/>
                </a:solidFill>
                <a:latin typeface="+mj-lt"/>
                <a:cs typeface="Arial"/>
              </a:rPr>
              <a:t>particulares.</a:t>
            </a:r>
            <a:endParaRPr lang="es-ES" sz="1200" dirty="0">
              <a:latin typeface="+mj-lt"/>
              <a:cs typeface="Arial"/>
            </a:endParaRPr>
          </a:p>
          <a:p>
            <a:pPr marL="184150" marR="5080" indent="-171450" algn="just">
              <a:lnSpc>
                <a:spcPts val="1400"/>
              </a:lnSpc>
              <a:spcBef>
                <a:spcPts val="1400"/>
              </a:spcBef>
              <a:buFont typeface="Arial" panose="020B0604020202020204" pitchFamily="34" charset="0"/>
              <a:buChar char="•"/>
            </a:pPr>
            <a:endParaRPr lang="es-CO" sz="1200" dirty="0">
              <a:latin typeface="+mj-lt"/>
              <a:cs typeface="Arial"/>
            </a:endParaRPr>
          </a:p>
        </p:txBody>
      </p:sp>
      <p:sp>
        <p:nvSpPr>
          <p:cNvPr id="3" name="object 3"/>
          <p:cNvSpPr txBox="1"/>
          <p:nvPr/>
        </p:nvSpPr>
        <p:spPr>
          <a:xfrm>
            <a:off x="670840" y="496617"/>
            <a:ext cx="3341370" cy="7222490"/>
          </a:xfrm>
          <a:prstGeom prst="rect">
            <a:avLst/>
          </a:prstGeom>
        </p:spPr>
        <p:txBody>
          <a:bodyPr vert="horz" wrap="square" lIns="0" tIns="22860" rIns="0" bIns="0" rtlCol="0">
            <a:spAutoFit/>
          </a:bodyPr>
          <a:lstStyle/>
          <a:p>
            <a:pPr marL="12700" algn="just">
              <a:lnSpc>
                <a:spcPct val="100000"/>
              </a:lnSpc>
              <a:spcBef>
                <a:spcPts val="505"/>
              </a:spcBef>
            </a:pPr>
            <a:r>
              <a:rPr lang="es-CO" sz="2200" b="1" spc="-5" dirty="0">
                <a:solidFill>
                  <a:srgbClr val="801327"/>
                </a:solidFill>
                <a:latin typeface="+mj-lt"/>
                <a:cs typeface="Lato-Black"/>
              </a:rPr>
              <a:t>Conductas </a:t>
            </a:r>
            <a:r>
              <a:rPr lang="es-CO" sz="2200" b="1" dirty="0">
                <a:solidFill>
                  <a:srgbClr val="801327"/>
                </a:solidFill>
                <a:latin typeface="+mj-lt"/>
                <a:cs typeface="Lato-Black"/>
              </a:rPr>
              <a:t>éticas</a:t>
            </a:r>
            <a:endParaRPr lang="es-CO" sz="2200" dirty="0">
              <a:solidFill>
                <a:srgbClr val="801327"/>
              </a:solidFill>
              <a:latin typeface="+mj-lt"/>
              <a:cs typeface="Lato-Black"/>
            </a:endParaRPr>
          </a:p>
          <a:p>
            <a:pPr marL="12700" marR="12065" algn="just">
              <a:lnSpc>
                <a:spcPts val="1400"/>
              </a:lnSpc>
              <a:spcBef>
                <a:spcPts val="765"/>
              </a:spcBef>
            </a:pPr>
            <a:r>
              <a:rPr lang="es-CO" sz="1200" spc="-95" dirty="0">
                <a:solidFill>
                  <a:srgbClr val="6D6E71"/>
                </a:solidFill>
                <a:latin typeface="+mj-lt"/>
                <a:cs typeface="Arial"/>
              </a:rPr>
              <a:t>Las</a:t>
            </a:r>
            <a:r>
              <a:rPr lang="es-CO" sz="1200" spc="-145" dirty="0">
                <a:solidFill>
                  <a:srgbClr val="6D6E71"/>
                </a:solidFill>
                <a:latin typeface="+mj-lt"/>
                <a:cs typeface="Arial"/>
              </a:rPr>
              <a:t> </a:t>
            </a:r>
            <a:r>
              <a:rPr lang="es-CO" sz="1200" spc="-65" dirty="0">
                <a:solidFill>
                  <a:srgbClr val="6D6E71"/>
                </a:solidFill>
                <a:latin typeface="+mj-lt"/>
                <a:cs typeface="Arial"/>
              </a:rPr>
              <a:t>conductas</a:t>
            </a:r>
            <a:r>
              <a:rPr lang="es-CO" sz="1200" spc="-140" dirty="0">
                <a:solidFill>
                  <a:srgbClr val="6D6E71"/>
                </a:solidFill>
                <a:latin typeface="+mj-lt"/>
                <a:cs typeface="Arial"/>
              </a:rPr>
              <a:t> </a:t>
            </a:r>
            <a:r>
              <a:rPr lang="es-CO" sz="1200" spc="-60" dirty="0">
                <a:solidFill>
                  <a:srgbClr val="6D6E71"/>
                </a:solidFill>
                <a:latin typeface="+mj-lt"/>
                <a:cs typeface="Arial"/>
              </a:rPr>
              <a:t>son</a:t>
            </a:r>
            <a:r>
              <a:rPr lang="es-CO" sz="1200" spc="-145" dirty="0">
                <a:solidFill>
                  <a:srgbClr val="6D6E71"/>
                </a:solidFill>
                <a:latin typeface="+mj-lt"/>
                <a:cs typeface="Arial"/>
              </a:rPr>
              <a:t> </a:t>
            </a:r>
            <a:r>
              <a:rPr lang="es-CO" sz="1200" spc="-60" dirty="0">
                <a:solidFill>
                  <a:srgbClr val="6D6E71"/>
                </a:solidFill>
                <a:latin typeface="+mj-lt"/>
                <a:cs typeface="Arial"/>
              </a:rPr>
              <a:t>las</a:t>
            </a:r>
            <a:r>
              <a:rPr lang="es-CO" sz="1200" spc="-140" dirty="0">
                <a:solidFill>
                  <a:srgbClr val="6D6E71"/>
                </a:solidFill>
                <a:latin typeface="+mj-lt"/>
                <a:cs typeface="Arial"/>
              </a:rPr>
              <a:t> </a:t>
            </a:r>
            <a:r>
              <a:rPr lang="es-CO" sz="1200" spc="-80" dirty="0">
                <a:solidFill>
                  <a:srgbClr val="6D6E71"/>
                </a:solidFill>
                <a:latin typeface="+mj-lt"/>
                <a:cs typeface="Arial"/>
              </a:rPr>
              <a:t>acciones</a:t>
            </a:r>
            <a:r>
              <a:rPr lang="es-CO" sz="1200" spc="-145" dirty="0">
                <a:solidFill>
                  <a:srgbClr val="6D6E71"/>
                </a:solidFill>
                <a:latin typeface="+mj-lt"/>
                <a:cs typeface="Arial"/>
              </a:rPr>
              <a:t> </a:t>
            </a:r>
            <a:r>
              <a:rPr lang="es-CO" sz="1200" spc="-25" dirty="0">
                <a:solidFill>
                  <a:srgbClr val="6D6E71"/>
                </a:solidFill>
                <a:latin typeface="+mj-lt"/>
                <a:cs typeface="Arial"/>
              </a:rPr>
              <a:t>y</a:t>
            </a:r>
            <a:r>
              <a:rPr lang="es-CO" sz="1200" spc="-140" dirty="0">
                <a:solidFill>
                  <a:srgbClr val="6D6E71"/>
                </a:solidFill>
                <a:latin typeface="+mj-lt"/>
                <a:cs typeface="Arial"/>
              </a:rPr>
              <a:t> </a:t>
            </a:r>
            <a:r>
              <a:rPr lang="es-CO" sz="1200" spc="-50" dirty="0">
                <a:solidFill>
                  <a:srgbClr val="6D6E71"/>
                </a:solidFill>
                <a:latin typeface="+mj-lt"/>
                <a:cs typeface="Arial"/>
              </a:rPr>
              <a:t>comportamientos</a:t>
            </a:r>
            <a:r>
              <a:rPr lang="es-CO" sz="1200" spc="-145" dirty="0">
                <a:solidFill>
                  <a:srgbClr val="6D6E71"/>
                </a:solidFill>
                <a:latin typeface="+mj-lt"/>
                <a:cs typeface="Arial"/>
              </a:rPr>
              <a:t> </a:t>
            </a:r>
            <a:r>
              <a:rPr lang="es-CO" sz="1200" spc="-80" dirty="0">
                <a:solidFill>
                  <a:srgbClr val="6D6E71"/>
                </a:solidFill>
                <a:latin typeface="+mj-lt"/>
                <a:cs typeface="Arial"/>
              </a:rPr>
              <a:t>que  </a:t>
            </a:r>
            <a:r>
              <a:rPr lang="es-CO" sz="1200" spc="-55" dirty="0">
                <a:solidFill>
                  <a:srgbClr val="6D6E71"/>
                </a:solidFill>
                <a:latin typeface="+mj-lt"/>
                <a:cs typeface="Arial"/>
              </a:rPr>
              <a:t>materializan</a:t>
            </a:r>
            <a:r>
              <a:rPr lang="es-CO" sz="1200" spc="-135" dirty="0">
                <a:solidFill>
                  <a:srgbClr val="6D6E71"/>
                </a:solidFill>
                <a:latin typeface="+mj-lt"/>
                <a:cs typeface="Arial"/>
              </a:rPr>
              <a:t> </a:t>
            </a:r>
            <a:r>
              <a:rPr lang="es-CO" sz="1200" spc="-50" dirty="0">
                <a:solidFill>
                  <a:srgbClr val="6D6E71"/>
                </a:solidFill>
                <a:latin typeface="+mj-lt"/>
                <a:cs typeface="Arial"/>
              </a:rPr>
              <a:t>los</a:t>
            </a:r>
            <a:r>
              <a:rPr lang="es-CO" sz="1200" spc="-130" dirty="0">
                <a:solidFill>
                  <a:srgbClr val="6D6E71"/>
                </a:solidFill>
                <a:latin typeface="+mj-lt"/>
                <a:cs typeface="Arial"/>
              </a:rPr>
              <a:t> </a:t>
            </a:r>
            <a:r>
              <a:rPr lang="es-CO" sz="1200" spc="-60" dirty="0">
                <a:solidFill>
                  <a:srgbClr val="6D6E71"/>
                </a:solidFill>
                <a:latin typeface="+mj-lt"/>
                <a:cs typeface="Arial"/>
              </a:rPr>
              <a:t>principios</a:t>
            </a:r>
            <a:r>
              <a:rPr lang="es-CO" sz="1200" spc="-130" dirty="0">
                <a:solidFill>
                  <a:srgbClr val="6D6E71"/>
                </a:solidFill>
                <a:latin typeface="+mj-lt"/>
                <a:cs typeface="Arial"/>
              </a:rPr>
              <a:t> </a:t>
            </a:r>
            <a:r>
              <a:rPr lang="es-CO" sz="1200" spc="-55" dirty="0">
                <a:solidFill>
                  <a:srgbClr val="6D6E71"/>
                </a:solidFill>
                <a:latin typeface="+mj-lt"/>
                <a:cs typeface="Arial"/>
              </a:rPr>
              <a:t>éticos</a:t>
            </a:r>
            <a:r>
              <a:rPr lang="es-CO" sz="1200" spc="-130" dirty="0">
                <a:solidFill>
                  <a:srgbClr val="6D6E71"/>
                </a:solidFill>
                <a:latin typeface="+mj-lt"/>
                <a:cs typeface="Arial"/>
              </a:rPr>
              <a:t> </a:t>
            </a:r>
            <a:r>
              <a:rPr lang="es-CO" sz="1200" spc="-55" dirty="0">
                <a:solidFill>
                  <a:srgbClr val="6D6E71"/>
                </a:solidFill>
                <a:latin typeface="+mj-lt"/>
                <a:cs typeface="Arial"/>
              </a:rPr>
              <a:t>del</a:t>
            </a:r>
            <a:r>
              <a:rPr lang="es-CO" sz="1200" spc="-135" dirty="0">
                <a:solidFill>
                  <a:srgbClr val="6D6E71"/>
                </a:solidFill>
                <a:latin typeface="+mj-lt"/>
                <a:cs typeface="Arial"/>
              </a:rPr>
              <a:t> </a:t>
            </a:r>
            <a:r>
              <a:rPr lang="es-CO" sz="1200" spc="-85" dirty="0">
                <a:solidFill>
                  <a:srgbClr val="6D6E71"/>
                </a:solidFill>
                <a:latin typeface="+mj-lt"/>
                <a:cs typeface="Arial"/>
              </a:rPr>
              <a:t>Grupo</a:t>
            </a:r>
            <a:r>
              <a:rPr lang="es-CO" sz="1200" spc="-130" dirty="0">
                <a:solidFill>
                  <a:srgbClr val="6D6E71"/>
                </a:solidFill>
                <a:latin typeface="+mj-lt"/>
                <a:cs typeface="Arial"/>
              </a:rPr>
              <a:t> </a:t>
            </a:r>
            <a:r>
              <a:rPr lang="es-CO" sz="1200" spc="-75" dirty="0">
                <a:solidFill>
                  <a:srgbClr val="6D6E71"/>
                </a:solidFill>
                <a:latin typeface="+mj-lt"/>
                <a:cs typeface="Arial"/>
              </a:rPr>
              <a:t>Empresarial.  </a:t>
            </a:r>
            <a:r>
              <a:rPr lang="es-CO" sz="1200" spc="-100" dirty="0">
                <a:solidFill>
                  <a:srgbClr val="6D6E71"/>
                </a:solidFill>
                <a:latin typeface="+mj-lt"/>
                <a:cs typeface="Arial"/>
              </a:rPr>
              <a:t>En </a:t>
            </a:r>
            <a:r>
              <a:rPr lang="es-CO" sz="1200" spc="-50" dirty="0">
                <a:solidFill>
                  <a:srgbClr val="6D6E71"/>
                </a:solidFill>
                <a:latin typeface="+mj-lt"/>
                <a:cs typeface="Arial"/>
              </a:rPr>
              <a:t>este </a:t>
            </a:r>
            <a:r>
              <a:rPr lang="es-CO" sz="1200" spc="-55" dirty="0">
                <a:solidFill>
                  <a:srgbClr val="6D6E71"/>
                </a:solidFill>
                <a:latin typeface="+mj-lt"/>
                <a:cs typeface="Arial"/>
              </a:rPr>
              <a:t>aparte </a:t>
            </a:r>
            <a:r>
              <a:rPr lang="es-CO" sz="1200" spc="-70" dirty="0">
                <a:solidFill>
                  <a:srgbClr val="6D6E71"/>
                </a:solidFill>
                <a:latin typeface="+mj-lt"/>
                <a:cs typeface="Arial"/>
              </a:rPr>
              <a:t>se describen algunas </a:t>
            </a:r>
            <a:r>
              <a:rPr lang="es-CO" sz="1200" spc="-65" dirty="0">
                <a:solidFill>
                  <a:srgbClr val="6D6E71"/>
                </a:solidFill>
                <a:latin typeface="+mj-lt"/>
                <a:cs typeface="Arial"/>
              </a:rPr>
              <a:t>de </a:t>
            </a:r>
            <a:r>
              <a:rPr lang="es-CO" sz="1200" spc="-60" dirty="0">
                <a:solidFill>
                  <a:srgbClr val="6D6E71"/>
                </a:solidFill>
                <a:latin typeface="+mj-lt"/>
                <a:cs typeface="Arial"/>
              </a:rPr>
              <a:t>las </a:t>
            </a:r>
            <a:r>
              <a:rPr lang="es-CO" sz="1200" spc="-70" dirty="0">
                <a:solidFill>
                  <a:srgbClr val="6D6E71"/>
                </a:solidFill>
                <a:latin typeface="+mj-lt"/>
                <a:cs typeface="Arial"/>
              </a:rPr>
              <a:t>conductas  </a:t>
            </a:r>
            <a:r>
              <a:rPr lang="es-CO" sz="1200" spc="-75" dirty="0">
                <a:solidFill>
                  <a:srgbClr val="6D6E71"/>
                </a:solidFill>
                <a:latin typeface="+mj-lt"/>
                <a:cs typeface="Arial"/>
              </a:rPr>
              <a:t>esperadas</a:t>
            </a:r>
            <a:r>
              <a:rPr lang="es-CO" sz="1200" spc="-140" dirty="0">
                <a:solidFill>
                  <a:srgbClr val="6D6E71"/>
                </a:solidFill>
                <a:latin typeface="+mj-lt"/>
                <a:cs typeface="Arial"/>
              </a:rPr>
              <a:t> </a:t>
            </a:r>
            <a:r>
              <a:rPr lang="es-CO" sz="1200" spc="-30" dirty="0">
                <a:solidFill>
                  <a:srgbClr val="6D6E71"/>
                </a:solidFill>
                <a:latin typeface="+mj-lt"/>
                <a:cs typeface="Arial"/>
              </a:rPr>
              <a:t>frente</a:t>
            </a:r>
            <a:r>
              <a:rPr lang="es-CO" sz="1200" spc="-140" dirty="0">
                <a:solidFill>
                  <a:srgbClr val="6D6E71"/>
                </a:solidFill>
                <a:latin typeface="+mj-lt"/>
                <a:cs typeface="Arial"/>
              </a:rPr>
              <a:t> </a:t>
            </a:r>
            <a:r>
              <a:rPr lang="es-CO" sz="1200" spc="-70" dirty="0">
                <a:solidFill>
                  <a:srgbClr val="6D6E71"/>
                </a:solidFill>
                <a:latin typeface="+mj-lt"/>
                <a:cs typeface="Arial"/>
              </a:rPr>
              <a:t>a</a:t>
            </a:r>
            <a:r>
              <a:rPr lang="es-CO" sz="1200" spc="-140" dirty="0">
                <a:solidFill>
                  <a:srgbClr val="6D6E71"/>
                </a:solidFill>
                <a:latin typeface="+mj-lt"/>
                <a:cs typeface="Arial"/>
              </a:rPr>
              <a:t> </a:t>
            </a:r>
            <a:r>
              <a:rPr lang="es-CO" sz="1200" spc="-50" dirty="0">
                <a:solidFill>
                  <a:srgbClr val="6D6E71"/>
                </a:solidFill>
                <a:latin typeface="+mj-lt"/>
                <a:cs typeface="Arial"/>
              </a:rPr>
              <a:t>los</a:t>
            </a:r>
            <a:r>
              <a:rPr lang="es-CO" sz="1200" spc="-140" dirty="0">
                <a:solidFill>
                  <a:srgbClr val="6D6E71"/>
                </a:solidFill>
                <a:latin typeface="+mj-lt"/>
                <a:cs typeface="Arial"/>
              </a:rPr>
              <a:t> </a:t>
            </a:r>
            <a:r>
              <a:rPr lang="es-CO" sz="1200" spc="-60" dirty="0">
                <a:solidFill>
                  <a:srgbClr val="6D6E71"/>
                </a:solidFill>
                <a:latin typeface="+mj-lt"/>
                <a:cs typeface="Arial"/>
              </a:rPr>
              <a:t>principios</a:t>
            </a:r>
            <a:r>
              <a:rPr lang="es-CO" sz="1200" spc="-140" dirty="0">
                <a:solidFill>
                  <a:srgbClr val="6D6E71"/>
                </a:solidFill>
                <a:latin typeface="+mj-lt"/>
                <a:cs typeface="Arial"/>
              </a:rPr>
              <a:t> </a:t>
            </a:r>
            <a:r>
              <a:rPr lang="es-CO" sz="1200" spc="-55" dirty="0">
                <a:solidFill>
                  <a:srgbClr val="6D6E71"/>
                </a:solidFill>
                <a:latin typeface="+mj-lt"/>
                <a:cs typeface="Arial"/>
              </a:rPr>
              <a:t>del</a:t>
            </a:r>
            <a:r>
              <a:rPr lang="es-CO" sz="1200" spc="-140" dirty="0">
                <a:solidFill>
                  <a:srgbClr val="6D6E71"/>
                </a:solidFill>
                <a:latin typeface="+mj-lt"/>
                <a:cs typeface="Arial"/>
              </a:rPr>
              <a:t> </a:t>
            </a:r>
            <a:r>
              <a:rPr lang="es-CO" sz="1200" spc="-100" dirty="0">
                <a:solidFill>
                  <a:srgbClr val="6D6E71"/>
                </a:solidFill>
                <a:latin typeface="+mj-lt"/>
                <a:cs typeface="Arial"/>
              </a:rPr>
              <a:t>Código.</a:t>
            </a:r>
            <a:endParaRPr lang="es-CO" sz="1200" dirty="0">
              <a:latin typeface="+mj-lt"/>
              <a:cs typeface="Arial"/>
            </a:endParaRPr>
          </a:p>
          <a:p>
            <a:pPr marL="12700">
              <a:lnSpc>
                <a:spcPts val="1590"/>
              </a:lnSpc>
              <a:spcBef>
                <a:spcPts val="905"/>
              </a:spcBef>
            </a:pPr>
            <a:r>
              <a:rPr lang="es-CO" sz="1400" b="1" i="1" spc="-5" dirty="0">
                <a:solidFill>
                  <a:srgbClr val="C01F3C"/>
                </a:solidFill>
                <a:latin typeface="+mj-lt"/>
                <a:cs typeface="Lato-HeavyItalic"/>
              </a:rPr>
              <a:t>INTEGRIDAD</a:t>
            </a:r>
            <a:endParaRPr lang="es-CO" sz="1400" dirty="0">
              <a:latin typeface="+mj-lt"/>
              <a:cs typeface="Lato-HeavyItalic"/>
            </a:endParaRPr>
          </a:p>
          <a:p>
            <a:pPr marL="12700" algn="just">
              <a:lnSpc>
                <a:spcPts val="1350"/>
              </a:lnSpc>
            </a:pPr>
            <a:endParaRPr lang="es-CO" sz="1200" spc="-30" dirty="0">
              <a:solidFill>
                <a:srgbClr val="6D6E71"/>
              </a:solidFill>
              <a:latin typeface="+mj-lt"/>
              <a:cs typeface="Arial"/>
            </a:endParaRPr>
          </a:p>
          <a:p>
            <a:pPr marL="12700" algn="just">
              <a:lnSpc>
                <a:spcPts val="1350"/>
              </a:lnSpc>
            </a:pPr>
            <a:r>
              <a:rPr lang="es-CO" sz="1200" spc="-30" dirty="0">
                <a:solidFill>
                  <a:srgbClr val="6D6E71"/>
                </a:solidFill>
                <a:latin typeface="+mj-lt"/>
                <a:cs typeface="Arial"/>
              </a:rPr>
              <a:t>Actúo </a:t>
            </a:r>
            <a:r>
              <a:rPr lang="es-CO" sz="1200" spc="-45" dirty="0">
                <a:solidFill>
                  <a:srgbClr val="6D6E71"/>
                </a:solidFill>
                <a:latin typeface="+mj-lt"/>
                <a:cs typeface="Arial"/>
              </a:rPr>
              <a:t>con </a:t>
            </a:r>
            <a:r>
              <a:rPr lang="es-CO" sz="1200" b="1" spc="-50" dirty="0">
                <a:solidFill>
                  <a:srgbClr val="6D6E71"/>
                </a:solidFill>
                <a:latin typeface="+mj-lt"/>
                <a:cs typeface="Arial"/>
              </a:rPr>
              <a:t>integridad</a:t>
            </a:r>
            <a:r>
              <a:rPr lang="es-CO" sz="1200" b="1" spc="-140" dirty="0">
                <a:solidFill>
                  <a:srgbClr val="6D6E71"/>
                </a:solidFill>
                <a:latin typeface="+mj-lt"/>
                <a:cs typeface="Arial"/>
              </a:rPr>
              <a:t> </a:t>
            </a:r>
            <a:r>
              <a:rPr lang="es-CO" sz="1200" spc="-50" dirty="0">
                <a:solidFill>
                  <a:srgbClr val="6D6E71"/>
                </a:solidFill>
                <a:latin typeface="+mj-lt"/>
                <a:cs typeface="Arial"/>
              </a:rPr>
              <a:t>cuando:</a:t>
            </a:r>
            <a:endParaRPr lang="es-CO" sz="1200" dirty="0">
              <a:latin typeface="+mj-lt"/>
              <a:cs typeface="Arial"/>
            </a:endParaRPr>
          </a:p>
          <a:p>
            <a:pPr marL="311150" marR="5080" indent="-171450" algn="just">
              <a:lnSpc>
                <a:spcPts val="1400"/>
              </a:lnSpc>
              <a:spcBef>
                <a:spcPts val="944"/>
              </a:spcBef>
              <a:buFont typeface="Arial" panose="020B0604020202020204" pitchFamily="34" charset="0"/>
              <a:buChar char="•"/>
            </a:pPr>
            <a:r>
              <a:rPr lang="es-CO" sz="1200" spc="-65" dirty="0">
                <a:solidFill>
                  <a:srgbClr val="6D6E71"/>
                </a:solidFill>
                <a:latin typeface="+mj-lt"/>
                <a:cs typeface="Arial"/>
              </a:rPr>
              <a:t>Obro </a:t>
            </a:r>
            <a:r>
              <a:rPr lang="es-CO" sz="1200" spc="-55" dirty="0">
                <a:solidFill>
                  <a:srgbClr val="6D6E71"/>
                </a:solidFill>
                <a:latin typeface="+mj-lt"/>
                <a:cs typeface="Arial"/>
              </a:rPr>
              <a:t>con </a:t>
            </a:r>
            <a:r>
              <a:rPr lang="es-CO" sz="1200" spc="-25" dirty="0">
                <a:solidFill>
                  <a:srgbClr val="6D6E71"/>
                </a:solidFill>
                <a:latin typeface="+mj-lt"/>
                <a:cs typeface="Arial"/>
              </a:rPr>
              <a:t>rectitud, </a:t>
            </a:r>
            <a:r>
              <a:rPr lang="es-CO" sz="1200" spc="-40" dirty="0">
                <a:solidFill>
                  <a:srgbClr val="6D6E71"/>
                </a:solidFill>
                <a:latin typeface="+mj-lt"/>
                <a:cs typeface="Arial"/>
              </a:rPr>
              <a:t>lealtad, justicia, honestidad </a:t>
            </a:r>
            <a:r>
              <a:rPr lang="es-CO" sz="1200" spc="-25" dirty="0">
                <a:solidFill>
                  <a:srgbClr val="6D6E71"/>
                </a:solidFill>
                <a:latin typeface="+mj-lt"/>
                <a:cs typeface="Arial"/>
              </a:rPr>
              <a:t>y  </a:t>
            </a:r>
            <a:r>
              <a:rPr lang="es-CO" sz="1200" spc="-45" dirty="0">
                <a:solidFill>
                  <a:srgbClr val="6D6E71"/>
                </a:solidFill>
                <a:latin typeface="+mj-lt"/>
                <a:cs typeface="Arial"/>
              </a:rPr>
              <a:t>transparencia.</a:t>
            </a:r>
          </a:p>
          <a:p>
            <a:pPr marL="311150" marR="5080" indent="-171450" algn="just">
              <a:lnSpc>
                <a:spcPts val="1400"/>
              </a:lnSpc>
              <a:spcBef>
                <a:spcPts val="944"/>
              </a:spcBef>
              <a:buFont typeface="Arial" panose="020B0604020202020204" pitchFamily="34" charset="0"/>
              <a:buChar char="•"/>
            </a:pPr>
            <a:r>
              <a:rPr lang="es-CO" sz="1200" spc="-40" dirty="0">
                <a:solidFill>
                  <a:srgbClr val="6D6E71"/>
                </a:solidFill>
                <a:latin typeface="+mj-lt"/>
                <a:cs typeface="Arial"/>
              </a:rPr>
              <a:t>Actúo</a:t>
            </a:r>
            <a:r>
              <a:rPr lang="es-CO" sz="1200" spc="-80" dirty="0">
                <a:solidFill>
                  <a:srgbClr val="6D6E71"/>
                </a:solidFill>
                <a:latin typeface="+mj-lt"/>
                <a:cs typeface="Arial"/>
              </a:rPr>
              <a:t> </a:t>
            </a:r>
            <a:r>
              <a:rPr lang="es-CO" sz="1200" spc="-50" dirty="0">
                <a:solidFill>
                  <a:srgbClr val="6D6E71"/>
                </a:solidFill>
                <a:latin typeface="+mj-lt"/>
                <a:cs typeface="Arial"/>
              </a:rPr>
              <a:t>en</a:t>
            </a:r>
            <a:r>
              <a:rPr lang="es-CO" sz="1200" spc="-75" dirty="0">
                <a:solidFill>
                  <a:srgbClr val="6D6E71"/>
                </a:solidFill>
                <a:latin typeface="+mj-lt"/>
                <a:cs typeface="Arial"/>
              </a:rPr>
              <a:t> </a:t>
            </a:r>
            <a:r>
              <a:rPr lang="es-CO" sz="1200" spc="-20" dirty="0">
                <a:solidFill>
                  <a:srgbClr val="6D6E71"/>
                </a:solidFill>
                <a:latin typeface="+mj-lt"/>
                <a:cs typeface="Arial"/>
              </a:rPr>
              <a:t>forma</a:t>
            </a:r>
            <a:r>
              <a:rPr lang="es-CO" sz="1200" spc="-75" dirty="0">
                <a:solidFill>
                  <a:srgbClr val="6D6E71"/>
                </a:solidFill>
                <a:latin typeface="+mj-lt"/>
                <a:cs typeface="Arial"/>
              </a:rPr>
              <a:t> </a:t>
            </a:r>
            <a:r>
              <a:rPr lang="es-CO" sz="1200" spc="-40" dirty="0">
                <a:solidFill>
                  <a:srgbClr val="6D6E71"/>
                </a:solidFill>
                <a:latin typeface="+mj-lt"/>
                <a:cs typeface="Arial"/>
              </a:rPr>
              <a:t>coherente</a:t>
            </a:r>
            <a:r>
              <a:rPr lang="es-CO" sz="1200" spc="-80" dirty="0">
                <a:solidFill>
                  <a:srgbClr val="6D6E71"/>
                </a:solidFill>
                <a:latin typeface="+mj-lt"/>
                <a:cs typeface="Arial"/>
              </a:rPr>
              <a:t> </a:t>
            </a:r>
            <a:r>
              <a:rPr lang="es-CO" sz="1200" spc="-25" dirty="0">
                <a:solidFill>
                  <a:srgbClr val="6D6E71"/>
                </a:solidFill>
                <a:latin typeface="+mj-lt"/>
                <a:cs typeface="Arial"/>
              </a:rPr>
              <a:t>y</a:t>
            </a:r>
            <a:r>
              <a:rPr lang="es-CO" sz="1200" spc="-75" dirty="0">
                <a:solidFill>
                  <a:srgbClr val="6D6E71"/>
                </a:solidFill>
                <a:latin typeface="+mj-lt"/>
                <a:cs typeface="Arial"/>
              </a:rPr>
              <a:t> </a:t>
            </a:r>
            <a:r>
              <a:rPr lang="es-CO" sz="1200" spc="-35" dirty="0">
                <a:solidFill>
                  <a:srgbClr val="6D6E71"/>
                </a:solidFill>
                <a:latin typeface="+mj-lt"/>
                <a:cs typeface="Arial"/>
              </a:rPr>
              <a:t>consistente</a:t>
            </a:r>
            <a:r>
              <a:rPr lang="es-CO" sz="1200" spc="-75" dirty="0">
                <a:solidFill>
                  <a:srgbClr val="6D6E71"/>
                </a:solidFill>
                <a:latin typeface="+mj-lt"/>
                <a:cs typeface="Arial"/>
              </a:rPr>
              <a:t> </a:t>
            </a:r>
            <a:r>
              <a:rPr lang="es-CO" sz="1200" spc="-55" dirty="0">
                <a:solidFill>
                  <a:srgbClr val="6D6E71"/>
                </a:solidFill>
                <a:latin typeface="+mj-lt"/>
                <a:cs typeface="Arial"/>
              </a:rPr>
              <a:t>con</a:t>
            </a:r>
            <a:r>
              <a:rPr lang="es-CO" sz="1200" spc="-80" dirty="0">
                <a:solidFill>
                  <a:srgbClr val="6D6E71"/>
                </a:solidFill>
                <a:latin typeface="+mj-lt"/>
                <a:cs typeface="Arial"/>
              </a:rPr>
              <a:t> </a:t>
            </a:r>
            <a:r>
              <a:rPr lang="es-CO" sz="1200" spc="-20" dirty="0">
                <a:solidFill>
                  <a:srgbClr val="6D6E71"/>
                </a:solidFill>
                <a:latin typeface="+mj-lt"/>
                <a:cs typeface="Arial"/>
              </a:rPr>
              <a:t>lo</a:t>
            </a:r>
            <a:r>
              <a:rPr lang="es-CO" sz="1200" spc="-75" dirty="0">
                <a:solidFill>
                  <a:srgbClr val="6D6E71"/>
                </a:solidFill>
                <a:latin typeface="+mj-lt"/>
                <a:cs typeface="Arial"/>
              </a:rPr>
              <a:t> </a:t>
            </a:r>
            <a:r>
              <a:rPr lang="es-CO" sz="1200" spc="-60" dirty="0">
                <a:solidFill>
                  <a:srgbClr val="6D6E71"/>
                </a:solidFill>
                <a:latin typeface="+mj-lt"/>
                <a:cs typeface="Arial"/>
              </a:rPr>
              <a:t>que  </a:t>
            </a:r>
            <a:r>
              <a:rPr lang="es-CO" sz="1200" spc="-55" dirty="0">
                <a:solidFill>
                  <a:srgbClr val="6D6E71"/>
                </a:solidFill>
                <a:latin typeface="+mj-lt"/>
                <a:cs typeface="Arial"/>
              </a:rPr>
              <a:t>pienso, </a:t>
            </a:r>
            <a:r>
              <a:rPr lang="es-CO" sz="1200" spc="-45" dirty="0">
                <a:solidFill>
                  <a:srgbClr val="6D6E71"/>
                </a:solidFill>
                <a:latin typeface="+mj-lt"/>
                <a:cs typeface="Arial"/>
              </a:rPr>
              <a:t>hablo </a:t>
            </a:r>
            <a:r>
              <a:rPr lang="es-CO" sz="1200" spc="-25" dirty="0">
                <a:solidFill>
                  <a:srgbClr val="6D6E71"/>
                </a:solidFill>
                <a:latin typeface="+mj-lt"/>
                <a:cs typeface="Arial"/>
              </a:rPr>
              <a:t>y</a:t>
            </a:r>
            <a:r>
              <a:rPr lang="es-CO" sz="1200" spc="-190" dirty="0">
                <a:solidFill>
                  <a:srgbClr val="6D6E71"/>
                </a:solidFill>
                <a:latin typeface="+mj-lt"/>
                <a:cs typeface="Arial"/>
              </a:rPr>
              <a:t> </a:t>
            </a:r>
            <a:r>
              <a:rPr lang="es-CO" sz="1200" spc="-65" dirty="0">
                <a:solidFill>
                  <a:srgbClr val="6D6E71"/>
                </a:solidFill>
                <a:latin typeface="+mj-lt"/>
                <a:cs typeface="Arial"/>
              </a:rPr>
              <a:t>hago.</a:t>
            </a:r>
          </a:p>
          <a:p>
            <a:pPr marL="311150" marR="5080" indent="-171450" algn="just">
              <a:lnSpc>
                <a:spcPts val="1400"/>
              </a:lnSpc>
              <a:spcBef>
                <a:spcPts val="944"/>
              </a:spcBef>
              <a:buFont typeface="Arial" panose="020B0604020202020204" pitchFamily="34" charset="0"/>
              <a:buChar char="•"/>
            </a:pPr>
            <a:r>
              <a:rPr lang="es-CO" sz="1200" spc="-25" dirty="0">
                <a:solidFill>
                  <a:srgbClr val="6D6E71"/>
                </a:solidFill>
                <a:latin typeface="+mj-lt"/>
                <a:cs typeface="Arial"/>
              </a:rPr>
              <a:t>Mis </a:t>
            </a:r>
            <a:r>
              <a:rPr lang="es-CO" sz="1200" spc="-55" dirty="0">
                <a:solidFill>
                  <a:srgbClr val="6D6E71"/>
                </a:solidFill>
                <a:latin typeface="+mj-lt"/>
                <a:cs typeface="Arial"/>
              </a:rPr>
              <a:t>decisiones </a:t>
            </a:r>
            <a:r>
              <a:rPr lang="es-CO" sz="1200" spc="-25" dirty="0">
                <a:solidFill>
                  <a:srgbClr val="6D6E71"/>
                </a:solidFill>
                <a:latin typeface="+mj-lt"/>
                <a:cs typeface="Arial"/>
              </a:rPr>
              <a:t>y </a:t>
            </a:r>
            <a:r>
              <a:rPr lang="es-CO" sz="1200" spc="-50" dirty="0">
                <a:solidFill>
                  <a:srgbClr val="6D6E71"/>
                </a:solidFill>
                <a:latin typeface="+mj-lt"/>
                <a:cs typeface="Arial"/>
              </a:rPr>
              <a:t>actuaciones </a:t>
            </a:r>
            <a:r>
              <a:rPr lang="es-CO" sz="1200" spc="-45" dirty="0">
                <a:solidFill>
                  <a:srgbClr val="6D6E71"/>
                </a:solidFill>
                <a:latin typeface="+mj-lt"/>
                <a:cs typeface="Arial"/>
              </a:rPr>
              <a:t>son imparciales </a:t>
            </a:r>
            <a:r>
              <a:rPr lang="es-CO" sz="1200" spc="-25" dirty="0">
                <a:solidFill>
                  <a:srgbClr val="6D6E71"/>
                </a:solidFill>
                <a:latin typeface="+mj-lt"/>
                <a:cs typeface="Arial"/>
              </a:rPr>
              <a:t>y  </a:t>
            </a:r>
            <a:r>
              <a:rPr lang="es-CO" sz="1200" spc="-40" dirty="0">
                <a:solidFill>
                  <a:srgbClr val="6D6E71"/>
                </a:solidFill>
                <a:latin typeface="+mj-lt"/>
                <a:cs typeface="Arial"/>
              </a:rPr>
              <a:t>objetivas. </a:t>
            </a:r>
            <a:r>
              <a:rPr lang="es-CO" sz="1200" spc="-55" dirty="0">
                <a:solidFill>
                  <a:srgbClr val="6D6E71"/>
                </a:solidFill>
                <a:latin typeface="+mj-lt"/>
                <a:cs typeface="Arial"/>
              </a:rPr>
              <a:t>No </a:t>
            </a:r>
            <a:r>
              <a:rPr lang="es-CO" sz="1200" spc="-35" dirty="0">
                <a:solidFill>
                  <a:srgbClr val="6D6E71"/>
                </a:solidFill>
                <a:latin typeface="+mj-lt"/>
                <a:cs typeface="Arial"/>
              </a:rPr>
              <a:t>pretendo </a:t>
            </a:r>
            <a:r>
              <a:rPr lang="es-CO" sz="1200" spc="-40" dirty="0">
                <a:solidFill>
                  <a:srgbClr val="6D6E71"/>
                </a:solidFill>
                <a:latin typeface="+mj-lt"/>
                <a:cs typeface="Arial"/>
              </a:rPr>
              <a:t>la </a:t>
            </a:r>
            <a:r>
              <a:rPr lang="es-CO" sz="1200" spc="-55" dirty="0">
                <a:solidFill>
                  <a:srgbClr val="6D6E71"/>
                </a:solidFill>
                <a:latin typeface="+mj-lt"/>
                <a:cs typeface="Arial"/>
              </a:rPr>
              <a:t>búsqueda de </a:t>
            </a:r>
            <a:r>
              <a:rPr lang="es-CO" sz="1200" spc="-40" dirty="0">
                <a:solidFill>
                  <a:srgbClr val="6D6E71"/>
                </a:solidFill>
                <a:latin typeface="+mj-lt"/>
                <a:cs typeface="Arial"/>
              </a:rPr>
              <a:t>privilegios,  </a:t>
            </a:r>
            <a:r>
              <a:rPr lang="es-CO" sz="1200" spc="-25" dirty="0">
                <a:solidFill>
                  <a:srgbClr val="6D6E71"/>
                </a:solidFill>
                <a:latin typeface="+mj-lt"/>
                <a:cs typeface="Arial"/>
              </a:rPr>
              <a:t>ni </a:t>
            </a:r>
            <a:r>
              <a:rPr lang="es-CO" sz="1200" spc="-45" dirty="0">
                <a:solidFill>
                  <a:srgbClr val="6D6E71"/>
                </a:solidFill>
                <a:latin typeface="+mj-lt"/>
                <a:cs typeface="Arial"/>
              </a:rPr>
              <a:t>beneficios</a:t>
            </a:r>
            <a:r>
              <a:rPr lang="es-CO" sz="1200" spc="240" dirty="0">
                <a:solidFill>
                  <a:srgbClr val="6D6E71"/>
                </a:solidFill>
                <a:latin typeface="+mj-lt"/>
                <a:cs typeface="Arial"/>
              </a:rPr>
              <a:t> </a:t>
            </a:r>
            <a:r>
              <a:rPr lang="es-CO" sz="1200" spc="-50" dirty="0">
                <a:solidFill>
                  <a:srgbClr val="6D6E71"/>
                </a:solidFill>
                <a:latin typeface="+mj-lt"/>
                <a:cs typeface="Arial"/>
              </a:rPr>
              <a:t>personales indebidos, </a:t>
            </a:r>
            <a:r>
              <a:rPr lang="es-CO" sz="1200" spc="-25" dirty="0">
                <a:solidFill>
                  <a:srgbClr val="6D6E71"/>
                </a:solidFill>
                <a:latin typeface="+mj-lt"/>
                <a:cs typeface="Arial"/>
              </a:rPr>
              <a:t>ni </a:t>
            </a:r>
            <a:r>
              <a:rPr lang="es-CO" sz="1200" spc="-45" dirty="0">
                <a:solidFill>
                  <a:srgbClr val="6D6E71"/>
                </a:solidFill>
                <a:latin typeface="+mj-lt"/>
                <a:cs typeface="Arial"/>
              </a:rPr>
              <a:t>realizo  </a:t>
            </a:r>
            <a:r>
              <a:rPr lang="es-CO" sz="1200" spc="-40" dirty="0">
                <a:solidFill>
                  <a:srgbClr val="6D6E71"/>
                </a:solidFill>
                <a:latin typeface="+mj-lt"/>
                <a:cs typeface="Arial"/>
              </a:rPr>
              <a:t>gestiones </a:t>
            </a:r>
            <a:r>
              <a:rPr lang="es-CO" sz="1200" spc="-30" dirty="0">
                <a:solidFill>
                  <a:srgbClr val="6D6E71"/>
                </a:solidFill>
                <a:latin typeface="+mj-lt"/>
                <a:cs typeface="Arial"/>
              </a:rPr>
              <a:t>por </a:t>
            </a:r>
            <a:r>
              <a:rPr lang="es-CO" sz="1200" spc="-25" dirty="0">
                <a:solidFill>
                  <a:srgbClr val="6D6E71"/>
                </a:solidFill>
                <a:latin typeface="+mj-lt"/>
                <a:cs typeface="Arial"/>
              </a:rPr>
              <a:t>favoritismo, </a:t>
            </a:r>
            <a:r>
              <a:rPr lang="es-CO" sz="1200" spc="-30" dirty="0">
                <a:solidFill>
                  <a:srgbClr val="6D6E71"/>
                </a:solidFill>
                <a:latin typeface="+mj-lt"/>
                <a:cs typeface="Arial"/>
              </a:rPr>
              <a:t>nepotismo </a:t>
            </a:r>
            <a:r>
              <a:rPr lang="es-CO" sz="1200" spc="-35" dirty="0">
                <a:solidFill>
                  <a:srgbClr val="6D6E71"/>
                </a:solidFill>
                <a:latin typeface="+mj-lt"/>
                <a:cs typeface="Arial"/>
              </a:rPr>
              <a:t>o  </a:t>
            </a:r>
            <a:r>
              <a:rPr lang="es-CO" sz="1200" spc="-40" dirty="0">
                <a:solidFill>
                  <a:srgbClr val="6D6E71"/>
                </a:solidFill>
                <a:latin typeface="+mj-lt"/>
                <a:cs typeface="Arial"/>
              </a:rPr>
              <a:t>clientelismo.</a:t>
            </a:r>
          </a:p>
          <a:p>
            <a:pPr marL="311150" marR="5080" indent="-171450" algn="just">
              <a:lnSpc>
                <a:spcPts val="1400"/>
              </a:lnSpc>
              <a:spcBef>
                <a:spcPts val="944"/>
              </a:spcBef>
              <a:buFont typeface="Arial" panose="020B0604020202020204" pitchFamily="34" charset="0"/>
              <a:buChar char="•"/>
            </a:pPr>
            <a:r>
              <a:rPr lang="es-CO" sz="1200" spc="-40" dirty="0">
                <a:solidFill>
                  <a:srgbClr val="6D6E71"/>
                </a:solidFill>
                <a:latin typeface="+mj-lt"/>
                <a:cs typeface="Arial"/>
              </a:rPr>
              <a:t>Ni </a:t>
            </a:r>
            <a:r>
              <a:rPr lang="es-CO" sz="1200" spc="-10" dirty="0">
                <a:solidFill>
                  <a:srgbClr val="6D6E71"/>
                </a:solidFill>
                <a:latin typeface="+mj-lt"/>
                <a:cs typeface="Arial"/>
              </a:rPr>
              <a:t>mi </a:t>
            </a:r>
            <a:r>
              <a:rPr lang="es-CO" sz="1200" spc="-30" dirty="0">
                <a:solidFill>
                  <a:srgbClr val="6D6E71"/>
                </a:solidFill>
                <a:latin typeface="+mj-lt"/>
                <a:cs typeface="Arial"/>
              </a:rPr>
              <a:t>familia, </a:t>
            </a:r>
            <a:r>
              <a:rPr lang="es-CO" sz="1200" spc="-25" dirty="0">
                <a:solidFill>
                  <a:srgbClr val="6D6E71"/>
                </a:solidFill>
                <a:latin typeface="+mj-lt"/>
                <a:cs typeface="Arial"/>
              </a:rPr>
              <a:t>ni </a:t>
            </a:r>
            <a:r>
              <a:rPr lang="es-CO" sz="1200" spc="-35" dirty="0">
                <a:solidFill>
                  <a:srgbClr val="6D6E71"/>
                </a:solidFill>
                <a:latin typeface="+mj-lt"/>
                <a:cs typeface="Arial"/>
              </a:rPr>
              <a:t>yo </a:t>
            </a:r>
            <a:r>
              <a:rPr lang="es-CO" sz="1200" spc="-40" dirty="0">
                <a:solidFill>
                  <a:srgbClr val="6D6E71"/>
                </a:solidFill>
                <a:latin typeface="+mj-lt"/>
                <a:cs typeface="Arial"/>
              </a:rPr>
              <a:t>mantenemos </a:t>
            </a:r>
            <a:r>
              <a:rPr lang="es-CO" sz="1200" spc="-50" dirty="0">
                <a:solidFill>
                  <a:srgbClr val="6D6E71"/>
                </a:solidFill>
                <a:latin typeface="+mj-lt"/>
                <a:cs typeface="Arial"/>
              </a:rPr>
              <a:t>relaciones  comerciales </a:t>
            </a:r>
            <a:r>
              <a:rPr lang="es-CO" sz="1200" spc="-45" dirty="0">
                <a:solidFill>
                  <a:srgbClr val="6D6E71"/>
                </a:solidFill>
                <a:latin typeface="+mj-lt"/>
                <a:cs typeface="Arial"/>
              </a:rPr>
              <a:t>privadas </a:t>
            </a:r>
            <a:r>
              <a:rPr lang="es-CO" sz="1200" spc="-55" dirty="0">
                <a:solidFill>
                  <a:srgbClr val="6D6E71"/>
                </a:solidFill>
                <a:latin typeface="+mj-lt"/>
                <a:cs typeface="Arial"/>
              </a:rPr>
              <a:t>con </a:t>
            </a:r>
            <a:r>
              <a:rPr lang="es-CO" sz="1200" spc="-40" dirty="0">
                <a:solidFill>
                  <a:srgbClr val="6D6E71"/>
                </a:solidFill>
                <a:latin typeface="+mj-lt"/>
                <a:cs typeface="Arial"/>
              </a:rPr>
              <a:t>trabajadores </a:t>
            </a:r>
            <a:r>
              <a:rPr lang="es-CO" sz="1200" spc="-65" dirty="0">
                <a:solidFill>
                  <a:srgbClr val="6D6E71"/>
                </a:solidFill>
                <a:latin typeface="+mj-lt"/>
                <a:cs typeface="Arial"/>
              </a:rPr>
              <a:t>de  </a:t>
            </a:r>
            <a:r>
              <a:rPr lang="es-CO" sz="1200" spc="-50" dirty="0">
                <a:solidFill>
                  <a:srgbClr val="6D6E71"/>
                </a:solidFill>
                <a:latin typeface="+mj-lt"/>
                <a:cs typeface="Arial"/>
              </a:rPr>
              <a:t>Esenttia, proveedores, </a:t>
            </a:r>
            <a:r>
              <a:rPr lang="es-CO" sz="1200" spc="-25" dirty="0">
                <a:solidFill>
                  <a:srgbClr val="6D6E71"/>
                </a:solidFill>
                <a:latin typeface="+mj-lt"/>
                <a:cs typeface="Arial"/>
              </a:rPr>
              <a:t>contratistas, </a:t>
            </a:r>
            <a:r>
              <a:rPr lang="es-CO" sz="1200" spc="-45" dirty="0">
                <a:solidFill>
                  <a:srgbClr val="6D6E71"/>
                </a:solidFill>
                <a:latin typeface="+mj-lt"/>
                <a:cs typeface="Arial"/>
              </a:rPr>
              <a:t>clientes,  </a:t>
            </a:r>
            <a:r>
              <a:rPr lang="es-CO" sz="1200" spc="-50" dirty="0">
                <a:solidFill>
                  <a:srgbClr val="6D6E71"/>
                </a:solidFill>
                <a:latin typeface="+mj-lt"/>
                <a:cs typeface="Arial"/>
              </a:rPr>
              <a:t>compañeros </a:t>
            </a:r>
            <a:r>
              <a:rPr lang="es-CO" sz="1200" spc="-55" dirty="0">
                <a:solidFill>
                  <a:srgbClr val="6D6E71"/>
                </a:solidFill>
                <a:latin typeface="+mj-lt"/>
                <a:cs typeface="Arial"/>
              </a:rPr>
              <a:t>de </a:t>
            </a:r>
            <a:r>
              <a:rPr lang="es-CO" sz="1200" spc="-35" dirty="0">
                <a:solidFill>
                  <a:srgbClr val="6D6E71"/>
                </a:solidFill>
                <a:latin typeface="+mj-lt"/>
                <a:cs typeface="Arial"/>
              </a:rPr>
              <a:t>trabajo, </a:t>
            </a:r>
            <a:r>
              <a:rPr lang="es-CO" sz="1200" spc="-25" dirty="0">
                <a:solidFill>
                  <a:srgbClr val="6D6E71"/>
                </a:solidFill>
                <a:latin typeface="+mj-lt"/>
                <a:cs typeface="Arial"/>
              </a:rPr>
              <a:t>ni </a:t>
            </a:r>
            <a:r>
              <a:rPr lang="es-CO" sz="1200" spc="-55" dirty="0">
                <a:solidFill>
                  <a:srgbClr val="6D6E71"/>
                </a:solidFill>
                <a:latin typeface="+mj-lt"/>
                <a:cs typeface="Arial"/>
              </a:rPr>
              <a:t>con </a:t>
            </a:r>
            <a:r>
              <a:rPr lang="es-CO" sz="1200" spc="-40" dirty="0">
                <a:solidFill>
                  <a:srgbClr val="6D6E71"/>
                </a:solidFill>
                <a:latin typeface="+mj-lt"/>
                <a:cs typeface="Arial"/>
              </a:rPr>
              <a:t>la </a:t>
            </a:r>
            <a:r>
              <a:rPr lang="es-CO" sz="1200" spc="-50" dirty="0">
                <a:solidFill>
                  <a:srgbClr val="6D6E71"/>
                </a:solidFill>
                <a:latin typeface="+mj-lt"/>
                <a:cs typeface="Arial"/>
              </a:rPr>
              <a:t>competencia, </a:t>
            </a:r>
            <a:r>
              <a:rPr lang="es-CO" sz="1200" spc="-65" dirty="0">
                <a:solidFill>
                  <a:srgbClr val="6D6E71"/>
                </a:solidFill>
                <a:latin typeface="+mj-lt"/>
                <a:cs typeface="Arial"/>
              </a:rPr>
              <a:t>de  </a:t>
            </a:r>
            <a:r>
              <a:rPr lang="es-CO" sz="1200" spc="-45" dirty="0">
                <a:solidFill>
                  <a:srgbClr val="6D6E71"/>
                </a:solidFill>
                <a:latin typeface="+mj-lt"/>
                <a:cs typeface="Arial"/>
              </a:rPr>
              <a:t>las</a:t>
            </a:r>
            <a:r>
              <a:rPr lang="es-CO" sz="1200" spc="240" dirty="0">
                <a:solidFill>
                  <a:srgbClr val="6D6E71"/>
                </a:solidFill>
                <a:latin typeface="+mj-lt"/>
                <a:cs typeface="Arial"/>
              </a:rPr>
              <a:t> </a:t>
            </a:r>
            <a:r>
              <a:rPr lang="es-CO" sz="1200" spc="-60" dirty="0">
                <a:solidFill>
                  <a:srgbClr val="6D6E71"/>
                </a:solidFill>
                <a:latin typeface="+mj-lt"/>
                <a:cs typeface="Arial"/>
              </a:rPr>
              <a:t>cuales </a:t>
            </a:r>
            <a:r>
              <a:rPr lang="es-CO" sz="1200" spc="-50" dirty="0">
                <a:solidFill>
                  <a:srgbClr val="6D6E71"/>
                </a:solidFill>
                <a:latin typeface="+mj-lt"/>
                <a:cs typeface="Arial"/>
              </a:rPr>
              <a:t>podamos </a:t>
            </a:r>
            <a:r>
              <a:rPr lang="es-CO" sz="1200" spc="-30" dirty="0">
                <a:solidFill>
                  <a:srgbClr val="6D6E71"/>
                </a:solidFill>
                <a:latin typeface="+mj-lt"/>
                <a:cs typeface="Arial"/>
              </a:rPr>
              <a:t>obtener </a:t>
            </a:r>
            <a:r>
              <a:rPr lang="es-CO" sz="1200" spc="-45" dirty="0">
                <a:solidFill>
                  <a:srgbClr val="6D6E71"/>
                </a:solidFill>
                <a:latin typeface="+mj-lt"/>
                <a:cs typeface="Arial"/>
              </a:rPr>
              <a:t>algún  beneficio  indebido </a:t>
            </a:r>
            <a:r>
              <a:rPr lang="es-CO" sz="1200" spc="-55" dirty="0">
                <a:solidFill>
                  <a:srgbClr val="6D6E71"/>
                </a:solidFill>
                <a:latin typeface="+mj-lt"/>
                <a:cs typeface="Arial"/>
              </a:rPr>
              <a:t>con ocasión </a:t>
            </a:r>
            <a:r>
              <a:rPr lang="es-CO" sz="1200" spc="-40" dirty="0">
                <a:solidFill>
                  <a:srgbClr val="6D6E71"/>
                </a:solidFill>
                <a:latin typeface="+mj-lt"/>
                <a:cs typeface="Arial"/>
              </a:rPr>
              <a:t>del </a:t>
            </a:r>
            <a:r>
              <a:rPr lang="es-CO" sz="1200" spc="-60" dirty="0">
                <a:solidFill>
                  <a:srgbClr val="6D6E71"/>
                </a:solidFill>
                <a:latin typeface="+mj-lt"/>
                <a:cs typeface="Arial"/>
              </a:rPr>
              <a:t>cargo, </a:t>
            </a:r>
            <a:r>
              <a:rPr lang="es-CO" sz="1200" spc="-35" dirty="0">
                <a:solidFill>
                  <a:srgbClr val="6D6E71"/>
                </a:solidFill>
                <a:latin typeface="+mj-lt"/>
                <a:cs typeface="Arial"/>
              </a:rPr>
              <a:t>función o </a:t>
            </a:r>
            <a:r>
              <a:rPr lang="es-CO" sz="1200" spc="-40" dirty="0">
                <a:solidFill>
                  <a:srgbClr val="6D6E71"/>
                </a:solidFill>
                <a:latin typeface="+mj-lt"/>
                <a:cs typeface="Arial"/>
              </a:rPr>
              <a:t>actividad  </a:t>
            </a:r>
            <a:r>
              <a:rPr lang="es-CO" sz="1200" spc="-55" dirty="0">
                <a:solidFill>
                  <a:srgbClr val="6D6E71"/>
                </a:solidFill>
                <a:latin typeface="+mj-lt"/>
                <a:cs typeface="Arial"/>
              </a:rPr>
              <a:t>que</a:t>
            </a:r>
            <a:r>
              <a:rPr lang="es-CO" sz="1200" spc="-100" dirty="0">
                <a:solidFill>
                  <a:srgbClr val="6D6E71"/>
                </a:solidFill>
                <a:latin typeface="+mj-lt"/>
                <a:cs typeface="Arial"/>
              </a:rPr>
              <a:t> </a:t>
            </a:r>
            <a:r>
              <a:rPr lang="es-CO" sz="1200" spc="-45" dirty="0">
                <a:solidFill>
                  <a:srgbClr val="6D6E71"/>
                </a:solidFill>
                <a:latin typeface="+mj-lt"/>
                <a:cs typeface="Arial"/>
              </a:rPr>
              <a:t>realizo</a:t>
            </a:r>
            <a:r>
              <a:rPr lang="es-CO" sz="1200" spc="-95" dirty="0">
                <a:solidFill>
                  <a:srgbClr val="6D6E71"/>
                </a:solidFill>
                <a:latin typeface="+mj-lt"/>
                <a:cs typeface="Arial"/>
              </a:rPr>
              <a:t> </a:t>
            </a:r>
            <a:r>
              <a:rPr lang="es-CO" sz="1200" spc="-55" dirty="0">
                <a:solidFill>
                  <a:srgbClr val="6D6E71"/>
                </a:solidFill>
                <a:latin typeface="+mj-lt"/>
                <a:cs typeface="Arial"/>
              </a:rPr>
              <a:t>con</a:t>
            </a:r>
            <a:r>
              <a:rPr lang="es-CO" sz="1200" spc="-95" dirty="0">
                <a:solidFill>
                  <a:srgbClr val="6D6E71"/>
                </a:solidFill>
                <a:latin typeface="+mj-lt"/>
                <a:cs typeface="Arial"/>
              </a:rPr>
              <a:t> </a:t>
            </a:r>
            <a:r>
              <a:rPr lang="es-CO" sz="1200" spc="-35" dirty="0">
                <a:solidFill>
                  <a:srgbClr val="6D6E71"/>
                </a:solidFill>
                <a:latin typeface="+mj-lt"/>
                <a:cs typeface="Arial"/>
              </a:rPr>
              <a:t>o</a:t>
            </a:r>
            <a:r>
              <a:rPr lang="es-CO" sz="1200" spc="-95" dirty="0">
                <a:solidFill>
                  <a:srgbClr val="6D6E71"/>
                </a:solidFill>
                <a:latin typeface="+mj-lt"/>
                <a:cs typeface="Arial"/>
              </a:rPr>
              <a:t> </a:t>
            </a:r>
            <a:r>
              <a:rPr lang="es-CO" sz="1200" spc="-50" dirty="0">
                <a:solidFill>
                  <a:srgbClr val="6D6E71"/>
                </a:solidFill>
                <a:latin typeface="+mj-lt"/>
                <a:cs typeface="Arial"/>
              </a:rPr>
              <a:t>para</a:t>
            </a:r>
            <a:r>
              <a:rPr lang="es-CO" sz="1200" spc="-95" dirty="0">
                <a:solidFill>
                  <a:srgbClr val="6D6E71"/>
                </a:solidFill>
                <a:latin typeface="+mj-lt"/>
                <a:cs typeface="Arial"/>
              </a:rPr>
              <a:t> </a:t>
            </a:r>
            <a:r>
              <a:rPr lang="es-CO" sz="1200" spc="-40" dirty="0">
                <a:solidFill>
                  <a:srgbClr val="6D6E71"/>
                </a:solidFill>
                <a:latin typeface="+mj-lt"/>
                <a:cs typeface="Arial"/>
              </a:rPr>
              <a:t>la</a:t>
            </a:r>
            <a:r>
              <a:rPr lang="es-CO" sz="1200" spc="-95" dirty="0">
                <a:solidFill>
                  <a:srgbClr val="6D6E71"/>
                </a:solidFill>
                <a:latin typeface="+mj-lt"/>
                <a:cs typeface="Arial"/>
              </a:rPr>
              <a:t> </a:t>
            </a:r>
            <a:r>
              <a:rPr lang="es-CO" sz="1200" spc="-60" dirty="0">
                <a:solidFill>
                  <a:srgbClr val="6D6E71"/>
                </a:solidFill>
                <a:latin typeface="+mj-lt"/>
                <a:cs typeface="Arial"/>
              </a:rPr>
              <a:t>empresa.</a:t>
            </a:r>
          </a:p>
          <a:p>
            <a:pPr marL="311150" marR="5080" indent="-171450" algn="just">
              <a:lnSpc>
                <a:spcPts val="1400"/>
              </a:lnSpc>
              <a:spcBef>
                <a:spcPts val="944"/>
              </a:spcBef>
              <a:buFont typeface="Arial" panose="020B0604020202020204" pitchFamily="34" charset="0"/>
              <a:buChar char="•"/>
            </a:pPr>
            <a:r>
              <a:rPr lang="es-CO" sz="1200" spc="-40" dirty="0">
                <a:solidFill>
                  <a:srgbClr val="6D6E71"/>
                </a:solidFill>
                <a:latin typeface="+mj-lt"/>
                <a:cs typeface="Arial"/>
              </a:rPr>
              <a:t>Reporto </a:t>
            </a:r>
            <a:r>
              <a:rPr lang="es-CO" sz="1200" spc="-35" dirty="0">
                <a:solidFill>
                  <a:srgbClr val="6D6E71"/>
                </a:solidFill>
                <a:latin typeface="+mj-lt"/>
                <a:cs typeface="Arial"/>
              </a:rPr>
              <a:t>los </a:t>
            </a:r>
            <a:r>
              <a:rPr lang="es-CO" sz="1200" spc="-30" dirty="0">
                <a:solidFill>
                  <a:srgbClr val="6D6E71"/>
                </a:solidFill>
                <a:latin typeface="+mj-lt"/>
                <a:cs typeface="Arial"/>
              </a:rPr>
              <a:t>conflictos </a:t>
            </a:r>
            <a:r>
              <a:rPr lang="es-CO" sz="1200" spc="-55" dirty="0">
                <a:solidFill>
                  <a:srgbClr val="6D6E71"/>
                </a:solidFill>
                <a:latin typeface="+mj-lt"/>
                <a:cs typeface="Arial"/>
              </a:rPr>
              <a:t>de </a:t>
            </a:r>
            <a:r>
              <a:rPr lang="es-CO" sz="1200" spc="-35" dirty="0">
                <a:solidFill>
                  <a:srgbClr val="6D6E71"/>
                </a:solidFill>
                <a:latin typeface="+mj-lt"/>
                <a:cs typeface="Arial"/>
              </a:rPr>
              <a:t>interés, </a:t>
            </a:r>
            <a:r>
              <a:rPr lang="es-CO" sz="1200" spc="-45" dirty="0">
                <a:solidFill>
                  <a:srgbClr val="6D6E71"/>
                </a:solidFill>
                <a:latin typeface="+mj-lt"/>
                <a:cs typeface="Arial"/>
              </a:rPr>
              <a:t>inhabilidades </a:t>
            </a:r>
            <a:r>
              <a:rPr lang="es-CO" sz="1200" spc="-65" dirty="0">
                <a:solidFill>
                  <a:srgbClr val="6D6E71"/>
                </a:solidFill>
                <a:latin typeface="+mj-lt"/>
                <a:cs typeface="Arial"/>
              </a:rPr>
              <a:t>e  </a:t>
            </a:r>
            <a:r>
              <a:rPr lang="es-CO" sz="1200" spc="-40" dirty="0">
                <a:solidFill>
                  <a:srgbClr val="6D6E71"/>
                </a:solidFill>
                <a:latin typeface="+mj-lt"/>
                <a:cs typeface="Arial"/>
              </a:rPr>
              <a:t>incompatibilidades </a:t>
            </a:r>
            <a:r>
              <a:rPr lang="es-CO" sz="1200" spc="-25" dirty="0">
                <a:solidFill>
                  <a:srgbClr val="6D6E71"/>
                </a:solidFill>
                <a:latin typeface="+mj-lt"/>
                <a:cs typeface="Arial"/>
              </a:rPr>
              <a:t>y </a:t>
            </a:r>
            <a:r>
              <a:rPr lang="es-CO" sz="1200" spc="-45" dirty="0">
                <a:solidFill>
                  <a:srgbClr val="6D6E71"/>
                </a:solidFill>
                <a:latin typeface="+mj-lt"/>
                <a:cs typeface="Arial"/>
              </a:rPr>
              <a:t>las situaciones </a:t>
            </a:r>
            <a:r>
              <a:rPr lang="es-CO" sz="1200" spc="-50" dirty="0">
                <a:solidFill>
                  <a:srgbClr val="6D6E71"/>
                </a:solidFill>
                <a:latin typeface="+mj-lt"/>
                <a:cs typeface="Arial"/>
              </a:rPr>
              <a:t>en </a:t>
            </a:r>
            <a:r>
              <a:rPr lang="es-CO" sz="1200" spc="-45" dirty="0">
                <a:solidFill>
                  <a:srgbClr val="6D6E71"/>
                </a:solidFill>
                <a:latin typeface="+mj-lt"/>
                <a:cs typeface="Arial"/>
              </a:rPr>
              <a:t>las </a:t>
            </a:r>
            <a:r>
              <a:rPr lang="es-CO" sz="1200" spc="-55" dirty="0">
                <a:solidFill>
                  <a:srgbClr val="6D6E71"/>
                </a:solidFill>
                <a:latin typeface="+mj-lt"/>
                <a:cs typeface="Arial"/>
              </a:rPr>
              <a:t>que </a:t>
            </a:r>
            <a:r>
              <a:rPr lang="es-CO" sz="1200" spc="-70" dirty="0">
                <a:solidFill>
                  <a:srgbClr val="6D6E71"/>
                </a:solidFill>
                <a:latin typeface="+mj-lt"/>
                <a:cs typeface="Arial"/>
              </a:rPr>
              <a:t>se  </a:t>
            </a:r>
            <a:r>
              <a:rPr lang="es-CO" sz="1200" spc="-50" dirty="0">
                <a:solidFill>
                  <a:srgbClr val="6D6E71"/>
                </a:solidFill>
                <a:latin typeface="+mj-lt"/>
                <a:cs typeface="Arial"/>
              </a:rPr>
              <a:t>observe </a:t>
            </a:r>
            <a:r>
              <a:rPr lang="es-CO" sz="1200" spc="-10" dirty="0">
                <a:solidFill>
                  <a:srgbClr val="6D6E71"/>
                </a:solidFill>
                <a:latin typeface="+mj-lt"/>
                <a:cs typeface="Arial"/>
              </a:rPr>
              <a:t>falta </a:t>
            </a:r>
            <a:r>
              <a:rPr lang="es-CO" sz="1200" spc="-55" dirty="0">
                <a:solidFill>
                  <a:srgbClr val="6D6E71"/>
                </a:solidFill>
                <a:latin typeface="+mj-lt"/>
                <a:cs typeface="Arial"/>
              </a:rPr>
              <a:t>de </a:t>
            </a:r>
            <a:r>
              <a:rPr lang="es-CO" sz="1200" spc="-40" dirty="0">
                <a:solidFill>
                  <a:srgbClr val="6D6E71"/>
                </a:solidFill>
                <a:latin typeface="+mj-lt"/>
                <a:cs typeface="Arial"/>
              </a:rPr>
              <a:t>objetividad, </a:t>
            </a:r>
            <a:r>
              <a:rPr lang="es-CO" sz="1200" spc="-55" dirty="0">
                <a:solidFill>
                  <a:srgbClr val="6D6E71"/>
                </a:solidFill>
                <a:latin typeface="+mj-lt"/>
                <a:cs typeface="Arial"/>
              </a:rPr>
              <a:t>independencia </a:t>
            </a:r>
            <a:r>
              <a:rPr lang="es-CO" sz="1200" spc="-35" dirty="0">
                <a:solidFill>
                  <a:srgbClr val="6D6E71"/>
                </a:solidFill>
                <a:latin typeface="+mj-lt"/>
                <a:cs typeface="Arial"/>
              </a:rPr>
              <a:t>o  </a:t>
            </a:r>
            <a:r>
              <a:rPr lang="es-CO" sz="1200" spc="-45" dirty="0">
                <a:solidFill>
                  <a:srgbClr val="6D6E71"/>
                </a:solidFill>
                <a:latin typeface="+mj-lt"/>
                <a:cs typeface="Arial"/>
              </a:rPr>
              <a:t>imparcialidad</a:t>
            </a:r>
            <a:r>
              <a:rPr lang="es-CO" sz="1200" spc="-140" dirty="0">
                <a:solidFill>
                  <a:srgbClr val="6D6E71"/>
                </a:solidFill>
                <a:latin typeface="+mj-lt"/>
                <a:cs typeface="Arial"/>
              </a:rPr>
              <a:t> </a:t>
            </a:r>
            <a:r>
              <a:rPr lang="es-CO" sz="1200" spc="-25" dirty="0">
                <a:solidFill>
                  <a:srgbClr val="6D6E71"/>
                </a:solidFill>
                <a:latin typeface="+mj-lt"/>
                <a:cs typeface="Arial"/>
              </a:rPr>
              <a:t>y</a:t>
            </a:r>
            <a:r>
              <a:rPr lang="es-CO" sz="1200" spc="-140" dirty="0">
                <a:solidFill>
                  <a:srgbClr val="6D6E71"/>
                </a:solidFill>
                <a:latin typeface="+mj-lt"/>
                <a:cs typeface="Arial"/>
              </a:rPr>
              <a:t> </a:t>
            </a:r>
            <a:r>
              <a:rPr lang="es-CO" sz="1200" spc="-35" dirty="0">
                <a:solidFill>
                  <a:srgbClr val="6D6E71"/>
                </a:solidFill>
                <a:latin typeface="+mj-lt"/>
                <a:cs typeface="Arial"/>
              </a:rPr>
              <a:t>los</a:t>
            </a:r>
            <a:r>
              <a:rPr lang="es-CO" sz="1200" spc="-140" dirty="0">
                <a:solidFill>
                  <a:srgbClr val="6D6E71"/>
                </a:solidFill>
                <a:latin typeface="+mj-lt"/>
                <a:cs typeface="Arial"/>
              </a:rPr>
              <a:t> </a:t>
            </a:r>
            <a:r>
              <a:rPr lang="es-CO" sz="1200" spc="-45" dirty="0">
                <a:solidFill>
                  <a:srgbClr val="6D6E71"/>
                </a:solidFill>
                <a:latin typeface="+mj-lt"/>
                <a:cs typeface="Arial"/>
              </a:rPr>
              <a:t>dilemas</a:t>
            </a:r>
            <a:r>
              <a:rPr lang="es-CO" sz="1200" spc="-135" dirty="0">
                <a:solidFill>
                  <a:srgbClr val="6D6E71"/>
                </a:solidFill>
                <a:latin typeface="+mj-lt"/>
                <a:cs typeface="Arial"/>
              </a:rPr>
              <a:t> </a:t>
            </a:r>
            <a:r>
              <a:rPr lang="es-CO" sz="1200" spc="-60" dirty="0">
                <a:solidFill>
                  <a:srgbClr val="6D6E71"/>
                </a:solidFill>
                <a:latin typeface="+mj-lt"/>
                <a:cs typeface="Arial"/>
              </a:rPr>
              <a:t>asociados,</a:t>
            </a:r>
            <a:r>
              <a:rPr lang="es-CO" sz="1200" spc="-140" dirty="0">
                <a:solidFill>
                  <a:srgbClr val="6D6E71"/>
                </a:solidFill>
                <a:latin typeface="+mj-lt"/>
                <a:cs typeface="Arial"/>
              </a:rPr>
              <a:t> </a:t>
            </a:r>
            <a:r>
              <a:rPr lang="es-CO" sz="1200" spc="-45" dirty="0">
                <a:solidFill>
                  <a:srgbClr val="6D6E71"/>
                </a:solidFill>
                <a:latin typeface="+mj-lt"/>
                <a:cs typeface="Arial"/>
              </a:rPr>
              <a:t>siguiendo</a:t>
            </a:r>
            <a:r>
              <a:rPr lang="es-CO" sz="1200" spc="-140" dirty="0">
                <a:solidFill>
                  <a:srgbClr val="6D6E71"/>
                </a:solidFill>
                <a:latin typeface="+mj-lt"/>
                <a:cs typeface="Arial"/>
              </a:rPr>
              <a:t> </a:t>
            </a:r>
            <a:r>
              <a:rPr lang="es-CO" sz="1200" spc="-40" dirty="0">
                <a:solidFill>
                  <a:srgbClr val="6D6E71"/>
                </a:solidFill>
                <a:latin typeface="+mj-lt"/>
                <a:cs typeface="Arial"/>
              </a:rPr>
              <a:t>los  procedimientos </a:t>
            </a:r>
            <a:r>
              <a:rPr lang="es-CO" sz="1200" spc="-35" dirty="0">
                <a:solidFill>
                  <a:srgbClr val="6D6E71"/>
                </a:solidFill>
                <a:latin typeface="+mj-lt"/>
                <a:cs typeface="Arial"/>
              </a:rPr>
              <a:t>internos. Me </a:t>
            </a:r>
            <a:r>
              <a:rPr lang="es-CO" sz="1200" spc="-45" dirty="0">
                <a:solidFill>
                  <a:srgbClr val="6D6E71"/>
                </a:solidFill>
                <a:latin typeface="+mj-lt"/>
                <a:cs typeface="Arial"/>
              </a:rPr>
              <a:t>abstengo </a:t>
            </a:r>
            <a:r>
              <a:rPr lang="es-CO" sz="1200" spc="-55" dirty="0">
                <a:solidFill>
                  <a:srgbClr val="6D6E71"/>
                </a:solidFill>
                <a:latin typeface="+mj-lt"/>
                <a:cs typeface="Arial"/>
              </a:rPr>
              <a:t>de </a:t>
            </a:r>
            <a:r>
              <a:rPr lang="es-CO" sz="1200" spc="-40" dirty="0">
                <a:solidFill>
                  <a:srgbClr val="6D6E71"/>
                </a:solidFill>
                <a:latin typeface="+mj-lt"/>
                <a:cs typeface="Arial"/>
              </a:rPr>
              <a:t>actuar  </a:t>
            </a:r>
            <a:r>
              <a:rPr lang="es-CO" sz="1200" spc="-60" dirty="0">
                <a:solidFill>
                  <a:srgbClr val="6D6E71"/>
                </a:solidFill>
                <a:latin typeface="+mj-lt"/>
                <a:cs typeface="Arial"/>
              </a:rPr>
              <a:t>cuando se </a:t>
            </a:r>
            <a:r>
              <a:rPr lang="es-CO" sz="1200" spc="-40" dirty="0">
                <a:solidFill>
                  <a:srgbClr val="6D6E71"/>
                </a:solidFill>
                <a:latin typeface="+mj-lt"/>
                <a:cs typeface="Arial"/>
              </a:rPr>
              <a:t>presente </a:t>
            </a:r>
            <a:r>
              <a:rPr lang="es-CO" sz="1200" spc="-50" dirty="0">
                <a:solidFill>
                  <a:srgbClr val="6D6E71"/>
                </a:solidFill>
                <a:latin typeface="+mj-lt"/>
                <a:cs typeface="Arial"/>
              </a:rPr>
              <a:t>una </a:t>
            </a:r>
            <a:r>
              <a:rPr lang="es-CO" sz="1200" spc="-45" dirty="0">
                <a:solidFill>
                  <a:srgbClr val="6D6E71"/>
                </a:solidFill>
                <a:latin typeface="+mj-lt"/>
                <a:cs typeface="Arial"/>
              </a:rPr>
              <a:t>circunstancia </a:t>
            </a:r>
            <a:r>
              <a:rPr lang="es-CO" sz="1200" spc="-55" dirty="0">
                <a:solidFill>
                  <a:srgbClr val="6D6E71"/>
                </a:solidFill>
                <a:latin typeface="+mj-lt"/>
                <a:cs typeface="Arial"/>
              </a:rPr>
              <a:t>que </a:t>
            </a:r>
            <a:r>
              <a:rPr lang="es-CO" sz="1200" spc="-65" dirty="0">
                <a:solidFill>
                  <a:srgbClr val="6D6E71"/>
                </a:solidFill>
                <a:latin typeface="+mj-lt"/>
                <a:cs typeface="Arial"/>
              </a:rPr>
              <a:t>pueda  </a:t>
            </a:r>
            <a:r>
              <a:rPr lang="es-CO" sz="1200" spc="-20" dirty="0">
                <a:solidFill>
                  <a:srgbClr val="6D6E71"/>
                </a:solidFill>
                <a:latin typeface="+mj-lt"/>
                <a:cs typeface="Arial"/>
              </a:rPr>
              <a:t>constituir </a:t>
            </a:r>
            <a:r>
              <a:rPr lang="es-CO" sz="1200" spc="-35" dirty="0">
                <a:solidFill>
                  <a:srgbClr val="6D6E71"/>
                </a:solidFill>
                <a:latin typeface="+mj-lt"/>
                <a:cs typeface="Arial"/>
              </a:rPr>
              <a:t>un </a:t>
            </a:r>
            <a:r>
              <a:rPr lang="es-CO" sz="1200" spc="-25" dirty="0">
                <a:solidFill>
                  <a:srgbClr val="6D6E71"/>
                </a:solidFill>
                <a:latin typeface="+mj-lt"/>
                <a:cs typeface="Arial"/>
              </a:rPr>
              <a:t>conflicto </a:t>
            </a:r>
            <a:r>
              <a:rPr lang="es-CO" sz="1200" spc="-55" dirty="0">
                <a:solidFill>
                  <a:srgbClr val="6D6E71"/>
                </a:solidFill>
                <a:latin typeface="+mj-lt"/>
                <a:cs typeface="Arial"/>
              </a:rPr>
              <a:t>de </a:t>
            </a:r>
            <a:r>
              <a:rPr lang="es-CO" sz="1200" spc="-35" dirty="0">
                <a:solidFill>
                  <a:srgbClr val="6D6E71"/>
                </a:solidFill>
                <a:latin typeface="+mj-lt"/>
                <a:cs typeface="Arial"/>
              </a:rPr>
              <a:t>interés, </a:t>
            </a:r>
            <a:r>
              <a:rPr lang="es-CO" sz="1200" spc="-30" dirty="0">
                <a:solidFill>
                  <a:srgbClr val="6D6E71"/>
                </a:solidFill>
                <a:latin typeface="+mj-lt"/>
                <a:cs typeface="Arial"/>
              </a:rPr>
              <a:t>ético </a:t>
            </a:r>
            <a:r>
              <a:rPr lang="es-CO" sz="1200" spc="-35" dirty="0">
                <a:solidFill>
                  <a:srgbClr val="6D6E71"/>
                </a:solidFill>
                <a:latin typeface="+mj-lt"/>
                <a:cs typeface="Arial"/>
              </a:rPr>
              <a:t>o </a:t>
            </a:r>
            <a:r>
              <a:rPr lang="es-CO" sz="1200" spc="-60" dirty="0">
                <a:solidFill>
                  <a:srgbClr val="6D6E71"/>
                </a:solidFill>
                <a:latin typeface="+mj-lt"/>
                <a:cs typeface="Arial"/>
              </a:rPr>
              <a:t>que  </a:t>
            </a:r>
            <a:r>
              <a:rPr lang="es-CO" sz="1200" spc="-40" dirty="0">
                <a:solidFill>
                  <a:srgbClr val="6D6E71"/>
                </a:solidFill>
                <a:latin typeface="+mj-lt"/>
                <a:cs typeface="Arial"/>
              </a:rPr>
              <a:t>vulnere</a:t>
            </a:r>
            <a:r>
              <a:rPr lang="es-CO" sz="1200" spc="250" dirty="0">
                <a:solidFill>
                  <a:srgbClr val="6D6E71"/>
                </a:solidFill>
                <a:latin typeface="+mj-lt"/>
                <a:cs typeface="Arial"/>
              </a:rPr>
              <a:t> </a:t>
            </a:r>
            <a:r>
              <a:rPr lang="es-CO" sz="1200" spc="-35" dirty="0">
                <a:solidFill>
                  <a:srgbClr val="6D6E71"/>
                </a:solidFill>
                <a:latin typeface="+mj-lt"/>
                <a:cs typeface="Arial"/>
              </a:rPr>
              <a:t>el </a:t>
            </a:r>
            <a:r>
              <a:rPr lang="es-CO" sz="1200" spc="-40" dirty="0">
                <a:solidFill>
                  <a:srgbClr val="6D6E71"/>
                </a:solidFill>
                <a:latin typeface="+mj-lt"/>
                <a:cs typeface="Arial"/>
              </a:rPr>
              <a:t>régimen </a:t>
            </a:r>
            <a:r>
              <a:rPr lang="es-CO" sz="1200" spc="-55" dirty="0">
                <a:solidFill>
                  <a:srgbClr val="6D6E71"/>
                </a:solidFill>
                <a:latin typeface="+mj-lt"/>
                <a:cs typeface="Arial"/>
              </a:rPr>
              <a:t>de </a:t>
            </a:r>
            <a:r>
              <a:rPr lang="es-CO" sz="1200" spc="-50" dirty="0">
                <a:solidFill>
                  <a:srgbClr val="6D6E71"/>
                </a:solidFill>
                <a:latin typeface="+mj-lt"/>
                <a:cs typeface="Arial"/>
              </a:rPr>
              <a:t>inhabilidades,  </a:t>
            </a:r>
            <a:r>
              <a:rPr lang="es-CO" sz="1200" spc="-40" dirty="0">
                <a:solidFill>
                  <a:srgbClr val="6D6E71"/>
                </a:solidFill>
                <a:latin typeface="+mj-lt"/>
                <a:cs typeface="Arial"/>
              </a:rPr>
              <a:t>incompatibilidades </a:t>
            </a:r>
            <a:r>
              <a:rPr lang="es-CO" sz="1200" spc="-25" dirty="0">
                <a:solidFill>
                  <a:srgbClr val="6D6E71"/>
                </a:solidFill>
                <a:latin typeface="+mj-lt"/>
                <a:cs typeface="Arial"/>
              </a:rPr>
              <a:t>y</a:t>
            </a:r>
            <a:r>
              <a:rPr lang="es-CO" sz="1200" spc="-150" dirty="0">
                <a:solidFill>
                  <a:srgbClr val="6D6E71"/>
                </a:solidFill>
                <a:latin typeface="+mj-lt"/>
                <a:cs typeface="Arial"/>
              </a:rPr>
              <a:t> </a:t>
            </a:r>
            <a:r>
              <a:rPr lang="es-CO" sz="1200" spc="-50" dirty="0">
                <a:solidFill>
                  <a:srgbClr val="6D6E71"/>
                </a:solidFill>
                <a:latin typeface="+mj-lt"/>
                <a:cs typeface="Arial"/>
              </a:rPr>
              <a:t>prohibiciones.</a:t>
            </a:r>
            <a:endParaRPr lang="es-CO" sz="1200" dirty="0">
              <a:latin typeface="+mj-lt"/>
              <a:cs typeface="Arial"/>
            </a:endParaRPr>
          </a:p>
          <a:p>
            <a:pPr marL="311150" marR="5080" indent="-171450" algn="just">
              <a:lnSpc>
                <a:spcPts val="1400"/>
              </a:lnSpc>
              <a:spcBef>
                <a:spcPts val="944"/>
              </a:spcBef>
              <a:buFont typeface="Arial" panose="020B0604020202020204" pitchFamily="34" charset="0"/>
              <a:buChar char="•"/>
            </a:pPr>
            <a:endParaRPr lang="es-CO" sz="1200" dirty="0">
              <a:latin typeface="+mj-lt"/>
              <a:cs typeface="Arial"/>
            </a:endParaRPr>
          </a:p>
        </p:txBody>
      </p:sp>
      <p:sp>
        <p:nvSpPr>
          <p:cNvPr id="6" name="CuadroTexto 5">
            <a:extLst>
              <a:ext uri="{FF2B5EF4-FFF2-40B4-BE49-F238E27FC236}">
                <a16:creationId xmlns:a16="http://schemas.microsoft.com/office/drawing/2014/main" id="{88F0BFF1-134D-4ED9-9697-8CB14F4CE07E}"/>
              </a:ext>
            </a:extLst>
          </p:cNvPr>
          <p:cNvSpPr txBox="1"/>
          <p:nvPr/>
        </p:nvSpPr>
        <p:spPr>
          <a:xfrm>
            <a:off x="4016420" y="7789761"/>
            <a:ext cx="389850" cy="307777"/>
          </a:xfrm>
          <a:prstGeom prst="rect">
            <a:avLst/>
          </a:prstGeom>
          <a:noFill/>
        </p:spPr>
        <p:txBody>
          <a:bodyPr wrap="none" rtlCol="0">
            <a:spAutoFit/>
          </a:bodyPr>
          <a:lstStyle/>
          <a:p>
            <a:r>
              <a:rPr lang="es-CO" sz="1400" b="1" dirty="0">
                <a:solidFill>
                  <a:srgbClr val="801327"/>
                </a:solidFill>
              </a:rPr>
              <a:t>20</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p:nvPr/>
        </p:nvSpPr>
        <p:spPr>
          <a:xfrm>
            <a:off x="789607" y="462648"/>
            <a:ext cx="3219450" cy="7101944"/>
          </a:xfrm>
          <a:prstGeom prst="rect">
            <a:avLst/>
          </a:prstGeom>
        </p:spPr>
        <p:txBody>
          <a:bodyPr vert="horz" wrap="square" lIns="0" tIns="22860" rIns="0" bIns="0" rtlCol="0">
            <a:spAutoFit/>
          </a:bodyPr>
          <a:lstStyle/>
          <a:p>
            <a:pPr marL="184150" marR="5080" indent="-171450" algn="just">
              <a:lnSpc>
                <a:spcPts val="1400"/>
              </a:lnSpc>
              <a:spcBef>
                <a:spcPts val="1400"/>
              </a:spcBef>
              <a:buFont typeface="Arial" panose="020B0604020202020204" pitchFamily="34" charset="0"/>
              <a:buChar char="•"/>
            </a:pPr>
            <a:r>
              <a:rPr lang="es-CO" sz="1200" spc="-55" dirty="0">
                <a:solidFill>
                  <a:srgbClr val="6D6E71"/>
                </a:solidFill>
                <a:latin typeface="+mj-lt"/>
                <a:cs typeface="Arial"/>
              </a:rPr>
              <a:t>No </a:t>
            </a:r>
            <a:r>
              <a:rPr lang="es-CO" sz="1200" spc="-15" dirty="0">
                <a:solidFill>
                  <a:srgbClr val="6D6E71"/>
                </a:solidFill>
                <a:latin typeface="+mj-lt"/>
                <a:cs typeface="Arial"/>
              </a:rPr>
              <a:t>tolero </a:t>
            </a:r>
            <a:r>
              <a:rPr lang="es-CO" sz="1200" spc="-35" dirty="0">
                <a:solidFill>
                  <a:srgbClr val="6D6E71"/>
                </a:solidFill>
                <a:latin typeface="+mj-lt"/>
                <a:cs typeface="Arial"/>
              </a:rPr>
              <a:t>los </a:t>
            </a:r>
            <a:r>
              <a:rPr lang="es-CO" sz="1200" spc="-60" dirty="0">
                <a:solidFill>
                  <a:srgbClr val="6D6E71"/>
                </a:solidFill>
                <a:latin typeface="+mj-lt"/>
                <a:cs typeface="Arial"/>
              </a:rPr>
              <a:t>hechos </a:t>
            </a:r>
            <a:r>
              <a:rPr lang="es-CO" sz="1200" spc="-55" dirty="0">
                <a:solidFill>
                  <a:srgbClr val="6D6E71"/>
                </a:solidFill>
                <a:latin typeface="+mj-lt"/>
                <a:cs typeface="Arial"/>
              </a:rPr>
              <a:t>que </a:t>
            </a:r>
            <a:r>
              <a:rPr lang="es-CO" sz="1200" spc="-30" dirty="0">
                <a:solidFill>
                  <a:srgbClr val="6D6E71"/>
                </a:solidFill>
                <a:latin typeface="+mj-lt"/>
                <a:cs typeface="Arial"/>
              </a:rPr>
              <a:t>constituyen </a:t>
            </a:r>
            <a:r>
              <a:rPr lang="es-CO" sz="1200" spc="-45" dirty="0">
                <a:solidFill>
                  <a:srgbClr val="6D6E71"/>
                </a:solidFill>
                <a:latin typeface="+mj-lt"/>
                <a:cs typeface="Arial"/>
              </a:rPr>
              <a:t>riesgos </a:t>
            </a:r>
            <a:r>
              <a:rPr lang="es-CO" sz="1200" spc="-65" dirty="0">
                <a:solidFill>
                  <a:srgbClr val="6D6E71"/>
                </a:solidFill>
                <a:latin typeface="+mj-lt"/>
                <a:cs typeface="Arial"/>
              </a:rPr>
              <a:t>de  </a:t>
            </a:r>
            <a:r>
              <a:rPr lang="es-CO" sz="1200" spc="-30" dirty="0">
                <a:solidFill>
                  <a:srgbClr val="6D6E71"/>
                </a:solidFill>
                <a:latin typeface="+mj-lt"/>
                <a:cs typeface="Arial"/>
              </a:rPr>
              <a:t>cumplimiento </a:t>
            </a:r>
            <a:r>
              <a:rPr lang="es-CO" sz="1200" spc="-50" dirty="0">
                <a:solidFill>
                  <a:srgbClr val="6D6E71"/>
                </a:solidFill>
                <a:latin typeface="+mj-lt"/>
                <a:cs typeface="Arial"/>
              </a:rPr>
              <a:t>(fraude, </a:t>
            </a:r>
            <a:r>
              <a:rPr lang="es-CO" sz="1200" spc="-45" dirty="0">
                <a:solidFill>
                  <a:srgbClr val="6D6E71"/>
                </a:solidFill>
                <a:latin typeface="+mj-lt"/>
                <a:cs typeface="Arial"/>
              </a:rPr>
              <a:t>soborno, </a:t>
            </a:r>
            <a:r>
              <a:rPr lang="es-CO" sz="1200" spc="-50" dirty="0">
                <a:solidFill>
                  <a:srgbClr val="6D6E71"/>
                </a:solidFill>
                <a:latin typeface="+mj-lt"/>
                <a:cs typeface="Arial"/>
              </a:rPr>
              <a:t>corrupción, </a:t>
            </a:r>
            <a:r>
              <a:rPr lang="es-CO" sz="1200" spc="-55" dirty="0">
                <a:solidFill>
                  <a:srgbClr val="6D6E71"/>
                </a:solidFill>
                <a:latin typeface="+mj-lt"/>
                <a:cs typeface="Arial"/>
              </a:rPr>
              <a:t>lavado  de</a:t>
            </a:r>
            <a:r>
              <a:rPr lang="es-CO" sz="1200" spc="-135" dirty="0">
                <a:solidFill>
                  <a:srgbClr val="6D6E71"/>
                </a:solidFill>
                <a:latin typeface="+mj-lt"/>
                <a:cs typeface="Arial"/>
              </a:rPr>
              <a:t> </a:t>
            </a:r>
            <a:r>
              <a:rPr lang="es-CO" sz="1200" spc="-45" dirty="0">
                <a:solidFill>
                  <a:srgbClr val="6D6E71"/>
                </a:solidFill>
                <a:latin typeface="+mj-lt"/>
                <a:cs typeface="Arial"/>
              </a:rPr>
              <a:t>activos,</a:t>
            </a:r>
            <a:r>
              <a:rPr lang="es-CO" sz="1200" spc="-135" dirty="0">
                <a:solidFill>
                  <a:srgbClr val="6D6E71"/>
                </a:solidFill>
                <a:latin typeface="+mj-lt"/>
                <a:cs typeface="Arial"/>
              </a:rPr>
              <a:t> </a:t>
            </a:r>
            <a:r>
              <a:rPr lang="es-CO" sz="1200" spc="-45" dirty="0">
                <a:solidFill>
                  <a:srgbClr val="6D6E71"/>
                </a:solidFill>
                <a:latin typeface="+mj-lt"/>
                <a:cs typeface="Arial"/>
              </a:rPr>
              <a:t>financiación</a:t>
            </a:r>
            <a:r>
              <a:rPr lang="es-CO" sz="1200" spc="-130" dirty="0">
                <a:solidFill>
                  <a:srgbClr val="6D6E71"/>
                </a:solidFill>
                <a:latin typeface="+mj-lt"/>
                <a:cs typeface="Arial"/>
              </a:rPr>
              <a:t> </a:t>
            </a:r>
            <a:r>
              <a:rPr lang="es-CO" sz="1200" spc="-40" dirty="0">
                <a:solidFill>
                  <a:srgbClr val="6D6E71"/>
                </a:solidFill>
                <a:latin typeface="+mj-lt"/>
                <a:cs typeface="Arial"/>
              </a:rPr>
              <a:t>del</a:t>
            </a:r>
            <a:r>
              <a:rPr lang="es-CO" sz="1200" spc="-135" dirty="0">
                <a:solidFill>
                  <a:srgbClr val="6D6E71"/>
                </a:solidFill>
                <a:latin typeface="+mj-lt"/>
                <a:cs typeface="Arial"/>
              </a:rPr>
              <a:t> </a:t>
            </a:r>
            <a:r>
              <a:rPr lang="es-CO" sz="1200" spc="-25" dirty="0">
                <a:solidFill>
                  <a:srgbClr val="6D6E71"/>
                </a:solidFill>
                <a:latin typeface="+mj-lt"/>
                <a:cs typeface="Arial"/>
              </a:rPr>
              <a:t>terrorismo,</a:t>
            </a:r>
            <a:r>
              <a:rPr lang="es-CO" sz="1200" spc="-135" dirty="0">
                <a:solidFill>
                  <a:srgbClr val="6D6E71"/>
                </a:solidFill>
                <a:latin typeface="+mj-lt"/>
                <a:cs typeface="Arial"/>
              </a:rPr>
              <a:t> </a:t>
            </a:r>
            <a:r>
              <a:rPr lang="es-CO" sz="1200" spc="-50" dirty="0">
                <a:solidFill>
                  <a:srgbClr val="6D6E71"/>
                </a:solidFill>
                <a:latin typeface="+mj-lt"/>
                <a:cs typeface="Arial"/>
              </a:rPr>
              <a:t>violaciones</a:t>
            </a:r>
            <a:r>
              <a:rPr lang="es-CO" sz="1200" spc="-130" dirty="0">
                <a:solidFill>
                  <a:srgbClr val="6D6E71"/>
                </a:solidFill>
                <a:latin typeface="+mj-lt"/>
                <a:cs typeface="Arial"/>
              </a:rPr>
              <a:t> </a:t>
            </a:r>
            <a:r>
              <a:rPr lang="es-CO" sz="1200" spc="-70" dirty="0">
                <a:solidFill>
                  <a:srgbClr val="6D6E71"/>
                </a:solidFill>
                <a:latin typeface="+mj-lt"/>
                <a:cs typeface="Arial"/>
              </a:rPr>
              <a:t>a  </a:t>
            </a:r>
            <a:r>
              <a:rPr lang="es-CO" sz="1200" spc="-40" dirty="0">
                <a:solidFill>
                  <a:srgbClr val="6D6E71"/>
                </a:solidFill>
                <a:latin typeface="+mj-lt"/>
                <a:cs typeface="Arial"/>
              </a:rPr>
              <a:t>la</a:t>
            </a:r>
            <a:r>
              <a:rPr lang="es-CO" sz="1200" spc="-105" dirty="0">
                <a:solidFill>
                  <a:srgbClr val="6D6E71"/>
                </a:solidFill>
                <a:latin typeface="+mj-lt"/>
                <a:cs typeface="Arial"/>
              </a:rPr>
              <a:t> </a:t>
            </a:r>
            <a:r>
              <a:rPr lang="es-CO" sz="1200" spc="-70" dirty="0">
                <a:solidFill>
                  <a:srgbClr val="6D6E71"/>
                </a:solidFill>
                <a:latin typeface="+mj-lt"/>
                <a:cs typeface="Arial"/>
              </a:rPr>
              <a:t>Ley</a:t>
            </a:r>
            <a:r>
              <a:rPr lang="es-CO" sz="1200" spc="-95" dirty="0">
                <a:solidFill>
                  <a:srgbClr val="6D6E71"/>
                </a:solidFill>
                <a:latin typeface="+mj-lt"/>
                <a:cs typeface="Arial"/>
              </a:rPr>
              <a:t> </a:t>
            </a:r>
            <a:r>
              <a:rPr lang="es-CO" sz="1200" spc="-130" dirty="0">
                <a:solidFill>
                  <a:srgbClr val="6D6E71"/>
                </a:solidFill>
                <a:latin typeface="+mj-lt"/>
                <a:cs typeface="Arial"/>
              </a:rPr>
              <a:t>FCPA)</a:t>
            </a:r>
            <a:r>
              <a:rPr lang="es-CO" sz="1200" spc="-95" dirty="0">
                <a:solidFill>
                  <a:srgbClr val="6D6E71"/>
                </a:solidFill>
                <a:latin typeface="+mj-lt"/>
                <a:cs typeface="Arial"/>
              </a:rPr>
              <a:t> </a:t>
            </a:r>
            <a:r>
              <a:rPr lang="es-CO" sz="1200" spc="-25" dirty="0">
                <a:solidFill>
                  <a:srgbClr val="6D6E71"/>
                </a:solidFill>
                <a:latin typeface="+mj-lt"/>
                <a:cs typeface="Arial"/>
              </a:rPr>
              <a:t>y</a:t>
            </a:r>
            <a:r>
              <a:rPr lang="es-CO" sz="1200" spc="-100" dirty="0">
                <a:solidFill>
                  <a:srgbClr val="6D6E71"/>
                </a:solidFill>
                <a:latin typeface="+mj-lt"/>
                <a:cs typeface="Arial"/>
              </a:rPr>
              <a:t> </a:t>
            </a:r>
            <a:r>
              <a:rPr lang="es-CO" sz="1200" spc="-40" dirty="0">
                <a:solidFill>
                  <a:srgbClr val="6D6E71"/>
                </a:solidFill>
                <a:latin typeface="+mj-lt"/>
                <a:cs typeface="Arial"/>
              </a:rPr>
              <a:t>promuevo</a:t>
            </a:r>
            <a:r>
              <a:rPr lang="es-CO" sz="1200" spc="-95" dirty="0">
                <a:solidFill>
                  <a:srgbClr val="6D6E71"/>
                </a:solidFill>
                <a:latin typeface="+mj-lt"/>
                <a:cs typeface="Arial"/>
              </a:rPr>
              <a:t> </a:t>
            </a:r>
            <a:r>
              <a:rPr lang="es-CO" sz="1200" spc="-65" dirty="0">
                <a:solidFill>
                  <a:srgbClr val="6D6E71"/>
                </a:solidFill>
                <a:latin typeface="+mj-lt"/>
                <a:cs typeface="Arial"/>
              </a:rPr>
              <a:t>acciones</a:t>
            </a:r>
            <a:r>
              <a:rPr lang="es-CO" sz="1200" spc="-100" dirty="0">
                <a:solidFill>
                  <a:srgbClr val="6D6E71"/>
                </a:solidFill>
                <a:latin typeface="+mj-lt"/>
                <a:cs typeface="Arial"/>
              </a:rPr>
              <a:t> </a:t>
            </a:r>
            <a:r>
              <a:rPr lang="es-CO" sz="1200" spc="-50" dirty="0">
                <a:solidFill>
                  <a:srgbClr val="6D6E71"/>
                </a:solidFill>
                <a:latin typeface="+mj-lt"/>
                <a:cs typeface="Arial"/>
              </a:rPr>
              <a:t>para</a:t>
            </a:r>
            <a:r>
              <a:rPr lang="es-CO" sz="1200" spc="-95" dirty="0">
                <a:solidFill>
                  <a:srgbClr val="6D6E71"/>
                </a:solidFill>
                <a:latin typeface="+mj-lt"/>
                <a:cs typeface="Arial"/>
              </a:rPr>
              <a:t> </a:t>
            </a:r>
            <a:r>
              <a:rPr lang="es-CO" sz="1200" spc="-15" dirty="0">
                <a:solidFill>
                  <a:srgbClr val="6D6E71"/>
                </a:solidFill>
                <a:latin typeface="+mj-lt"/>
                <a:cs typeface="Arial"/>
              </a:rPr>
              <a:t>fomentar</a:t>
            </a:r>
            <a:r>
              <a:rPr lang="es-CO" sz="1200" spc="-100" dirty="0">
                <a:solidFill>
                  <a:srgbClr val="6D6E71"/>
                </a:solidFill>
                <a:latin typeface="+mj-lt"/>
                <a:cs typeface="Arial"/>
              </a:rPr>
              <a:t> </a:t>
            </a:r>
            <a:r>
              <a:rPr lang="es-CO" sz="1200" spc="-45" dirty="0">
                <a:solidFill>
                  <a:srgbClr val="6D6E71"/>
                </a:solidFill>
                <a:latin typeface="+mj-lt"/>
                <a:cs typeface="Arial"/>
              </a:rPr>
              <a:t>la  transparencia.</a:t>
            </a:r>
          </a:p>
          <a:p>
            <a:pPr marL="12700">
              <a:lnSpc>
                <a:spcPts val="1590"/>
              </a:lnSpc>
              <a:spcBef>
                <a:spcPts val="100"/>
              </a:spcBef>
            </a:pPr>
            <a:endParaRPr lang="es-ES" sz="1400" b="1" i="1" dirty="0">
              <a:solidFill>
                <a:srgbClr val="C01F3C"/>
              </a:solidFill>
              <a:latin typeface="+mj-lt"/>
              <a:cs typeface="Lato-HeavyItalic"/>
            </a:endParaRPr>
          </a:p>
          <a:p>
            <a:pPr marL="12700">
              <a:lnSpc>
                <a:spcPts val="1590"/>
              </a:lnSpc>
              <a:spcBef>
                <a:spcPts val="100"/>
              </a:spcBef>
            </a:pPr>
            <a:r>
              <a:rPr lang="es-ES" sz="1400" b="1" i="1" dirty="0">
                <a:solidFill>
                  <a:srgbClr val="C01F3C"/>
                </a:solidFill>
                <a:latin typeface="+mj-lt"/>
                <a:cs typeface="Lato-HeavyItalic"/>
              </a:rPr>
              <a:t>RESPONSABILIDAD</a:t>
            </a:r>
            <a:endParaRPr lang="es-ES" sz="1400" dirty="0">
              <a:latin typeface="+mj-lt"/>
              <a:cs typeface="Lato-HeavyItalic"/>
            </a:endParaRPr>
          </a:p>
          <a:p>
            <a:pPr marL="12700">
              <a:lnSpc>
                <a:spcPts val="1350"/>
              </a:lnSpc>
            </a:pPr>
            <a:endParaRPr lang="es-ES" sz="1200" spc="-30" dirty="0">
              <a:solidFill>
                <a:srgbClr val="6D6E71"/>
              </a:solidFill>
              <a:latin typeface="+mj-lt"/>
              <a:cs typeface="Arial"/>
            </a:endParaRPr>
          </a:p>
          <a:p>
            <a:pPr marL="12700">
              <a:lnSpc>
                <a:spcPts val="1350"/>
              </a:lnSpc>
            </a:pPr>
            <a:r>
              <a:rPr lang="es-ES" sz="1200" spc="-30" dirty="0">
                <a:solidFill>
                  <a:srgbClr val="6D6E71"/>
                </a:solidFill>
                <a:latin typeface="+mj-lt"/>
                <a:cs typeface="Arial"/>
              </a:rPr>
              <a:t>Actúo </a:t>
            </a:r>
            <a:r>
              <a:rPr lang="es-ES" sz="1200" spc="-45" dirty="0">
                <a:solidFill>
                  <a:srgbClr val="6D6E71"/>
                </a:solidFill>
                <a:latin typeface="+mj-lt"/>
                <a:cs typeface="Arial"/>
              </a:rPr>
              <a:t>con </a:t>
            </a:r>
            <a:r>
              <a:rPr lang="es-ES" sz="1200" b="1" spc="-65" dirty="0">
                <a:solidFill>
                  <a:srgbClr val="6D6E71"/>
                </a:solidFill>
                <a:latin typeface="+mj-lt"/>
                <a:cs typeface="Arial"/>
              </a:rPr>
              <a:t>responsabilidad</a:t>
            </a:r>
            <a:r>
              <a:rPr lang="es-ES" sz="1200" b="1" spc="-140" dirty="0">
                <a:solidFill>
                  <a:srgbClr val="6D6E71"/>
                </a:solidFill>
                <a:latin typeface="+mj-lt"/>
                <a:cs typeface="Arial"/>
              </a:rPr>
              <a:t> </a:t>
            </a:r>
            <a:r>
              <a:rPr lang="es-ES" sz="1200" spc="-50" dirty="0">
                <a:solidFill>
                  <a:srgbClr val="6D6E71"/>
                </a:solidFill>
                <a:latin typeface="+mj-lt"/>
                <a:cs typeface="Arial"/>
              </a:rPr>
              <a:t>cuando:</a:t>
            </a:r>
            <a:endParaRPr lang="es-ES" sz="1200" dirty="0">
              <a:latin typeface="+mj-lt"/>
              <a:cs typeface="Arial"/>
            </a:endParaRPr>
          </a:p>
          <a:p>
            <a:pPr marL="184150" indent="-171450">
              <a:lnSpc>
                <a:spcPts val="1350"/>
              </a:lnSpc>
              <a:buFont typeface="Arial" panose="020B0604020202020204" pitchFamily="34" charset="0"/>
              <a:buChar char="•"/>
            </a:pPr>
            <a:endParaRPr lang="es-ES" sz="1200" spc="-45" dirty="0">
              <a:solidFill>
                <a:srgbClr val="6D6E71"/>
              </a:solidFill>
              <a:latin typeface="+mj-lt"/>
              <a:cs typeface="Arial"/>
            </a:endParaRPr>
          </a:p>
          <a:p>
            <a:pPr marL="184150" indent="-171450" algn="just">
              <a:lnSpc>
                <a:spcPts val="1350"/>
              </a:lnSpc>
              <a:buFont typeface="Arial" panose="020B0604020202020204" pitchFamily="34" charset="0"/>
              <a:buChar char="•"/>
            </a:pPr>
            <a:r>
              <a:rPr lang="es-ES" sz="1200" spc="-45" dirty="0">
                <a:solidFill>
                  <a:srgbClr val="6D6E71"/>
                </a:solidFill>
                <a:latin typeface="+mj-lt"/>
                <a:cs typeface="Arial"/>
              </a:rPr>
              <a:t>Entrego </a:t>
            </a:r>
            <a:r>
              <a:rPr lang="es-ES" sz="1200" spc="-30" dirty="0">
                <a:solidFill>
                  <a:srgbClr val="6D6E71"/>
                </a:solidFill>
                <a:latin typeface="+mj-lt"/>
                <a:cs typeface="Arial"/>
              </a:rPr>
              <a:t>oportunamente </a:t>
            </a:r>
            <a:r>
              <a:rPr lang="es-ES" sz="1200" spc="-40" dirty="0">
                <a:solidFill>
                  <a:srgbClr val="6D6E71"/>
                </a:solidFill>
                <a:latin typeface="+mj-lt"/>
                <a:cs typeface="Arial"/>
              </a:rPr>
              <a:t>los </a:t>
            </a:r>
            <a:r>
              <a:rPr lang="es-ES" sz="1200" spc="-30" dirty="0">
                <a:solidFill>
                  <a:srgbClr val="6D6E71"/>
                </a:solidFill>
                <a:latin typeface="+mj-lt"/>
                <a:cs typeface="Arial"/>
              </a:rPr>
              <a:t>trabajos </a:t>
            </a:r>
            <a:r>
              <a:rPr lang="es-ES" sz="1200" spc="-55" dirty="0">
                <a:solidFill>
                  <a:srgbClr val="6D6E71"/>
                </a:solidFill>
                <a:latin typeface="+mj-lt"/>
                <a:cs typeface="Arial"/>
              </a:rPr>
              <a:t>asignados </a:t>
            </a:r>
            <a:r>
              <a:rPr lang="es-ES" sz="1200" spc="-25" dirty="0">
                <a:solidFill>
                  <a:srgbClr val="6D6E71"/>
                </a:solidFill>
                <a:latin typeface="+mj-lt"/>
                <a:cs typeface="Arial"/>
              </a:rPr>
              <a:t>y  </a:t>
            </a:r>
            <a:r>
              <a:rPr lang="es-ES" sz="1200" spc="-65" dirty="0">
                <a:solidFill>
                  <a:srgbClr val="6D6E71"/>
                </a:solidFill>
                <a:latin typeface="+mj-lt"/>
                <a:cs typeface="Arial"/>
              </a:rPr>
              <a:t>con </a:t>
            </a:r>
            <a:r>
              <a:rPr lang="es-ES" sz="1200" spc="-45" dirty="0">
                <a:solidFill>
                  <a:srgbClr val="6D6E71"/>
                </a:solidFill>
                <a:latin typeface="+mj-lt"/>
                <a:cs typeface="Arial"/>
              </a:rPr>
              <a:t>la </a:t>
            </a:r>
            <a:r>
              <a:rPr lang="es-ES" sz="1200" spc="-55" dirty="0">
                <a:solidFill>
                  <a:srgbClr val="6D6E71"/>
                </a:solidFill>
                <a:latin typeface="+mj-lt"/>
                <a:cs typeface="Arial"/>
              </a:rPr>
              <a:t>calidad</a:t>
            </a:r>
            <a:r>
              <a:rPr lang="es-ES" sz="1200" spc="-180" dirty="0">
                <a:solidFill>
                  <a:srgbClr val="6D6E71"/>
                </a:solidFill>
                <a:latin typeface="+mj-lt"/>
                <a:cs typeface="Arial"/>
              </a:rPr>
              <a:t> </a:t>
            </a:r>
            <a:r>
              <a:rPr lang="es-ES" sz="1200" spc="-60" dirty="0">
                <a:solidFill>
                  <a:srgbClr val="6D6E71"/>
                </a:solidFill>
                <a:latin typeface="+mj-lt"/>
                <a:cs typeface="Arial"/>
              </a:rPr>
              <a:t>exigida.</a:t>
            </a:r>
          </a:p>
          <a:p>
            <a:pPr marL="12700" algn="just">
              <a:lnSpc>
                <a:spcPts val="1350"/>
              </a:lnSpc>
            </a:pPr>
            <a:endParaRPr lang="es-ES" sz="1200" spc="-60" dirty="0">
              <a:solidFill>
                <a:srgbClr val="6D6E71"/>
              </a:solidFill>
              <a:latin typeface="+mj-lt"/>
              <a:cs typeface="Arial"/>
            </a:endParaRPr>
          </a:p>
          <a:p>
            <a:pPr marL="184150" indent="-171450" algn="just">
              <a:lnSpc>
                <a:spcPts val="1350"/>
              </a:lnSpc>
              <a:buFont typeface="Arial" panose="020B0604020202020204" pitchFamily="34" charset="0"/>
              <a:buChar char="•"/>
            </a:pPr>
            <a:r>
              <a:rPr lang="es-ES" sz="1200" spc="-90" dirty="0">
                <a:solidFill>
                  <a:srgbClr val="6D6E71"/>
                </a:solidFill>
                <a:latin typeface="+mj-lt"/>
                <a:cs typeface="Arial"/>
              </a:rPr>
              <a:t>Si </a:t>
            </a:r>
            <a:r>
              <a:rPr lang="es-ES" sz="1200" spc="-50" dirty="0">
                <a:solidFill>
                  <a:srgbClr val="6D6E71"/>
                </a:solidFill>
                <a:latin typeface="+mj-lt"/>
                <a:cs typeface="Arial"/>
              </a:rPr>
              <a:t>algo sale </a:t>
            </a:r>
            <a:r>
              <a:rPr lang="es-ES" sz="1200" spc="-30" dirty="0">
                <a:solidFill>
                  <a:srgbClr val="6D6E71"/>
                </a:solidFill>
                <a:latin typeface="+mj-lt"/>
                <a:cs typeface="Arial"/>
              </a:rPr>
              <a:t>mal </a:t>
            </a:r>
            <a:r>
              <a:rPr lang="es-ES" sz="1200" spc="-40" dirty="0">
                <a:solidFill>
                  <a:srgbClr val="6D6E71"/>
                </a:solidFill>
                <a:latin typeface="+mj-lt"/>
                <a:cs typeface="Arial"/>
              </a:rPr>
              <a:t>no </a:t>
            </a:r>
            <a:r>
              <a:rPr lang="es-ES" sz="1200" spc="-55" dirty="0">
                <a:solidFill>
                  <a:srgbClr val="6D6E71"/>
                </a:solidFill>
                <a:latin typeface="+mj-lt"/>
                <a:cs typeface="Arial"/>
              </a:rPr>
              <a:t>culpo </a:t>
            </a:r>
            <a:r>
              <a:rPr lang="es-ES" sz="1200" spc="-70" dirty="0">
                <a:solidFill>
                  <a:srgbClr val="6D6E71"/>
                </a:solidFill>
                <a:latin typeface="+mj-lt"/>
                <a:cs typeface="Arial"/>
              </a:rPr>
              <a:t>a </a:t>
            </a:r>
            <a:r>
              <a:rPr lang="es-ES" sz="1200" spc="-25" dirty="0">
                <a:solidFill>
                  <a:srgbClr val="6D6E71"/>
                </a:solidFill>
                <a:latin typeface="+mj-lt"/>
                <a:cs typeface="Arial"/>
              </a:rPr>
              <a:t>otros. </a:t>
            </a:r>
            <a:r>
              <a:rPr lang="es-ES" sz="1200" spc="-30" dirty="0">
                <a:solidFill>
                  <a:srgbClr val="6D6E71"/>
                </a:solidFill>
                <a:latin typeface="+mj-lt"/>
                <a:cs typeface="Arial"/>
              </a:rPr>
              <a:t>Identifico </a:t>
            </a:r>
            <a:r>
              <a:rPr lang="es-ES" sz="1200" spc="-45" dirty="0">
                <a:solidFill>
                  <a:srgbClr val="6D6E71"/>
                </a:solidFill>
                <a:latin typeface="+mj-lt"/>
                <a:cs typeface="Arial"/>
              </a:rPr>
              <a:t>los  </a:t>
            </a:r>
            <a:r>
              <a:rPr lang="es-ES" sz="1200" spc="-35" dirty="0">
                <a:solidFill>
                  <a:srgbClr val="6D6E71"/>
                </a:solidFill>
                <a:latin typeface="+mj-lt"/>
                <a:cs typeface="Arial"/>
              </a:rPr>
              <a:t>errores </a:t>
            </a:r>
            <a:r>
              <a:rPr lang="es-ES" sz="1200" spc="-25" dirty="0">
                <a:solidFill>
                  <a:srgbClr val="6D6E71"/>
                </a:solidFill>
                <a:latin typeface="+mj-lt"/>
                <a:cs typeface="Arial"/>
              </a:rPr>
              <a:t>y </a:t>
            </a:r>
            <a:r>
              <a:rPr lang="es-ES" sz="1200" spc="-70" dirty="0">
                <a:solidFill>
                  <a:srgbClr val="6D6E71"/>
                </a:solidFill>
                <a:latin typeface="+mj-lt"/>
                <a:cs typeface="Arial"/>
              </a:rPr>
              <a:t>causas, </a:t>
            </a:r>
            <a:r>
              <a:rPr lang="es-ES" sz="1200" spc="-10" dirty="0">
                <a:solidFill>
                  <a:srgbClr val="6D6E71"/>
                </a:solidFill>
                <a:latin typeface="+mj-lt"/>
                <a:cs typeface="Arial"/>
              </a:rPr>
              <a:t>tomo </a:t>
            </a:r>
            <a:r>
              <a:rPr lang="es-ES" sz="1200" spc="-40" dirty="0">
                <a:solidFill>
                  <a:srgbClr val="6D6E71"/>
                </a:solidFill>
                <a:latin typeface="+mj-lt"/>
                <a:cs typeface="Arial"/>
              </a:rPr>
              <a:t>las </a:t>
            </a:r>
            <a:r>
              <a:rPr lang="es-ES" sz="1200" spc="-65" dirty="0">
                <a:solidFill>
                  <a:srgbClr val="6D6E71"/>
                </a:solidFill>
                <a:latin typeface="+mj-lt"/>
                <a:cs typeface="Arial"/>
              </a:rPr>
              <a:t>acciones </a:t>
            </a:r>
            <a:r>
              <a:rPr lang="es-ES" sz="1200" spc="-35" dirty="0">
                <a:solidFill>
                  <a:srgbClr val="6D6E71"/>
                </a:solidFill>
                <a:latin typeface="+mj-lt"/>
                <a:cs typeface="Arial"/>
              </a:rPr>
              <a:t>correctivas </a:t>
            </a:r>
            <a:r>
              <a:rPr lang="es-ES" sz="1200" spc="-25" dirty="0">
                <a:solidFill>
                  <a:srgbClr val="6D6E71"/>
                </a:solidFill>
                <a:latin typeface="+mj-lt"/>
                <a:cs typeface="Arial"/>
              </a:rPr>
              <a:t>y </a:t>
            </a:r>
            <a:r>
              <a:rPr lang="es-ES" sz="1200" spc="-5" dirty="0">
                <a:solidFill>
                  <a:srgbClr val="6D6E71"/>
                </a:solidFill>
                <a:latin typeface="+mj-lt"/>
                <a:cs typeface="Arial"/>
              </a:rPr>
              <a:t>trasmito </a:t>
            </a:r>
            <a:r>
              <a:rPr lang="es-ES" sz="1200" spc="-40" dirty="0">
                <a:solidFill>
                  <a:srgbClr val="6D6E71"/>
                </a:solidFill>
                <a:latin typeface="+mj-lt"/>
                <a:cs typeface="Arial"/>
              </a:rPr>
              <a:t>las </a:t>
            </a:r>
            <a:r>
              <a:rPr lang="es-ES" sz="1200" spc="-60" dirty="0">
                <a:solidFill>
                  <a:srgbClr val="6D6E71"/>
                </a:solidFill>
                <a:latin typeface="+mj-lt"/>
                <a:cs typeface="Arial"/>
              </a:rPr>
              <a:t>lecciones </a:t>
            </a:r>
            <a:r>
              <a:rPr lang="es-ES" sz="1200" spc="-55" dirty="0">
                <a:solidFill>
                  <a:srgbClr val="6D6E71"/>
                </a:solidFill>
                <a:latin typeface="+mj-lt"/>
                <a:cs typeface="Arial"/>
              </a:rPr>
              <a:t>aprendidas, p</a:t>
            </a:r>
            <a:r>
              <a:rPr lang="es-ES" sz="1200" spc="-45" dirty="0">
                <a:solidFill>
                  <a:srgbClr val="6D6E71"/>
                </a:solidFill>
                <a:latin typeface="+mj-lt"/>
                <a:cs typeface="Arial"/>
              </a:rPr>
              <a:t>romoviendo </a:t>
            </a:r>
            <a:r>
              <a:rPr lang="es-ES" sz="1200" spc="-40" dirty="0">
                <a:solidFill>
                  <a:srgbClr val="6D6E71"/>
                </a:solidFill>
                <a:latin typeface="+mj-lt"/>
                <a:cs typeface="Arial"/>
              </a:rPr>
              <a:t>el  </a:t>
            </a:r>
            <a:r>
              <a:rPr lang="es-ES" sz="1200" spc="-35" dirty="0">
                <a:solidFill>
                  <a:srgbClr val="6D6E71"/>
                </a:solidFill>
                <a:latin typeface="+mj-lt"/>
                <a:cs typeface="Arial"/>
              </a:rPr>
              <a:t>mejoramiento</a:t>
            </a:r>
            <a:r>
              <a:rPr lang="es-ES" sz="1200" spc="-100" dirty="0">
                <a:solidFill>
                  <a:srgbClr val="6D6E71"/>
                </a:solidFill>
                <a:latin typeface="+mj-lt"/>
                <a:cs typeface="Arial"/>
              </a:rPr>
              <a:t> </a:t>
            </a:r>
            <a:r>
              <a:rPr lang="es-ES" sz="1200" spc="-45" dirty="0">
                <a:solidFill>
                  <a:srgbClr val="6D6E71"/>
                </a:solidFill>
                <a:latin typeface="+mj-lt"/>
                <a:cs typeface="Arial"/>
              </a:rPr>
              <a:t>continuo.</a:t>
            </a:r>
          </a:p>
          <a:p>
            <a:pPr marL="12700" algn="just">
              <a:lnSpc>
                <a:spcPts val="1350"/>
              </a:lnSpc>
            </a:pPr>
            <a:endParaRPr lang="es-ES" sz="1200" spc="-45" dirty="0">
              <a:solidFill>
                <a:srgbClr val="6D6E71"/>
              </a:solidFill>
              <a:latin typeface="+mj-lt"/>
              <a:cs typeface="Arial"/>
            </a:endParaRPr>
          </a:p>
          <a:p>
            <a:pPr marL="184150" indent="-171450" algn="just">
              <a:lnSpc>
                <a:spcPts val="1350"/>
              </a:lnSpc>
              <a:buFont typeface="Arial" panose="020B0604020202020204" pitchFamily="34" charset="0"/>
              <a:buChar char="•"/>
            </a:pPr>
            <a:r>
              <a:rPr lang="es-ES" sz="1200" spc="-80" dirty="0">
                <a:solidFill>
                  <a:srgbClr val="6D6E71"/>
                </a:solidFill>
                <a:latin typeface="+mj-lt"/>
                <a:cs typeface="Arial"/>
              </a:rPr>
              <a:t>Soy </a:t>
            </a:r>
            <a:r>
              <a:rPr lang="es-ES" sz="1200" spc="-50" dirty="0">
                <a:solidFill>
                  <a:srgbClr val="6D6E71"/>
                </a:solidFill>
                <a:latin typeface="+mj-lt"/>
                <a:cs typeface="Arial"/>
              </a:rPr>
              <a:t>responsable </a:t>
            </a:r>
            <a:r>
              <a:rPr lang="es-ES" sz="1200" spc="-60" dirty="0">
                <a:solidFill>
                  <a:srgbClr val="6D6E71"/>
                </a:solidFill>
                <a:latin typeface="+mj-lt"/>
                <a:cs typeface="Arial"/>
              </a:rPr>
              <a:t>de </a:t>
            </a:r>
            <a:r>
              <a:rPr lang="es-ES" sz="1200" spc="-30" dirty="0">
                <a:solidFill>
                  <a:srgbClr val="6D6E71"/>
                </a:solidFill>
                <a:latin typeface="+mj-lt"/>
                <a:cs typeface="Arial"/>
              </a:rPr>
              <a:t>mis </a:t>
            </a:r>
            <a:r>
              <a:rPr lang="es-ES" sz="1200" spc="-65" dirty="0">
                <a:solidFill>
                  <a:srgbClr val="6D6E71"/>
                </a:solidFill>
                <a:latin typeface="+mj-lt"/>
                <a:cs typeface="Arial"/>
              </a:rPr>
              <a:t>acciones </a:t>
            </a:r>
            <a:r>
              <a:rPr lang="es-ES" sz="1200" spc="-25" dirty="0">
                <a:solidFill>
                  <a:srgbClr val="6D6E71"/>
                </a:solidFill>
                <a:latin typeface="+mj-lt"/>
                <a:cs typeface="Arial"/>
              </a:rPr>
              <a:t>y </a:t>
            </a:r>
            <a:r>
              <a:rPr lang="es-ES" sz="1200" spc="-50" dirty="0">
                <a:solidFill>
                  <a:srgbClr val="6D6E71"/>
                </a:solidFill>
                <a:latin typeface="+mj-lt"/>
                <a:cs typeface="Arial"/>
              </a:rPr>
              <a:t>omisiones, </a:t>
            </a:r>
            <a:r>
              <a:rPr lang="es-ES" sz="1200" spc="-70" dirty="0">
                <a:solidFill>
                  <a:srgbClr val="6D6E71"/>
                </a:solidFill>
                <a:latin typeface="+mj-lt"/>
                <a:cs typeface="Arial"/>
              </a:rPr>
              <a:t>así  </a:t>
            </a:r>
            <a:r>
              <a:rPr lang="es-ES" sz="1200" spc="-55" dirty="0">
                <a:solidFill>
                  <a:srgbClr val="6D6E71"/>
                </a:solidFill>
                <a:latin typeface="+mj-lt"/>
                <a:cs typeface="Arial"/>
              </a:rPr>
              <a:t>como </a:t>
            </a:r>
            <a:r>
              <a:rPr lang="es-ES" sz="1200" spc="-45" dirty="0">
                <a:solidFill>
                  <a:srgbClr val="6D6E71"/>
                </a:solidFill>
                <a:latin typeface="+mj-lt"/>
                <a:cs typeface="Arial"/>
              </a:rPr>
              <a:t>del  conocimiento</a:t>
            </a:r>
            <a:r>
              <a:rPr lang="es-ES" sz="1200" spc="240" dirty="0">
                <a:solidFill>
                  <a:srgbClr val="6D6E71"/>
                </a:solidFill>
                <a:latin typeface="+mj-lt"/>
                <a:cs typeface="Arial"/>
              </a:rPr>
              <a:t> </a:t>
            </a:r>
            <a:r>
              <a:rPr lang="es-ES" sz="1200" spc="-25" dirty="0">
                <a:solidFill>
                  <a:srgbClr val="6D6E71"/>
                </a:solidFill>
                <a:latin typeface="+mj-lt"/>
                <a:cs typeface="Arial"/>
              </a:rPr>
              <a:t>y </a:t>
            </a:r>
            <a:r>
              <a:rPr lang="es-ES" sz="1200" spc="-35" dirty="0">
                <a:solidFill>
                  <a:srgbClr val="6D6E71"/>
                </a:solidFill>
                <a:latin typeface="+mj-lt"/>
                <a:cs typeface="Arial"/>
              </a:rPr>
              <a:t>cumplimiento </a:t>
            </a:r>
            <a:r>
              <a:rPr lang="es-ES" sz="1200" spc="-60" dirty="0">
                <a:solidFill>
                  <a:srgbClr val="6D6E71"/>
                </a:solidFill>
                <a:latin typeface="+mj-lt"/>
                <a:cs typeface="Arial"/>
              </a:rPr>
              <a:t>de </a:t>
            </a:r>
            <a:r>
              <a:rPr lang="es-ES" sz="1200" spc="-45" dirty="0">
                <a:solidFill>
                  <a:srgbClr val="6D6E71"/>
                </a:solidFill>
                <a:latin typeface="+mj-lt"/>
                <a:cs typeface="Arial"/>
              </a:rPr>
              <a:t>la  </a:t>
            </a:r>
            <a:r>
              <a:rPr lang="es-ES" sz="1200" spc="-25" dirty="0">
                <a:solidFill>
                  <a:srgbClr val="6D6E71"/>
                </a:solidFill>
                <a:latin typeface="+mj-lt"/>
                <a:cs typeface="Arial"/>
              </a:rPr>
              <a:t>normativa </a:t>
            </a:r>
            <a:r>
              <a:rPr lang="es-ES" sz="1200" spc="-55" dirty="0">
                <a:solidFill>
                  <a:srgbClr val="6D6E71"/>
                </a:solidFill>
                <a:latin typeface="+mj-lt"/>
                <a:cs typeface="Arial"/>
              </a:rPr>
              <a:t>nacional </a:t>
            </a:r>
            <a:r>
              <a:rPr lang="es-ES" sz="1200" spc="-65" dirty="0">
                <a:solidFill>
                  <a:srgbClr val="6D6E71"/>
                </a:solidFill>
                <a:latin typeface="+mj-lt"/>
                <a:cs typeface="Arial"/>
              </a:rPr>
              <a:t>e </a:t>
            </a:r>
            <a:r>
              <a:rPr lang="es-ES" sz="1200" spc="-40" dirty="0">
                <a:solidFill>
                  <a:srgbClr val="6D6E71"/>
                </a:solidFill>
                <a:latin typeface="+mj-lt"/>
                <a:cs typeface="Arial"/>
              </a:rPr>
              <a:t>internacional </a:t>
            </a:r>
            <a:r>
              <a:rPr lang="es-ES" sz="1200" spc="-25" dirty="0">
                <a:solidFill>
                  <a:srgbClr val="6D6E71"/>
                </a:solidFill>
                <a:latin typeface="+mj-lt"/>
                <a:cs typeface="Arial"/>
              </a:rPr>
              <a:t>y </a:t>
            </a:r>
            <a:r>
              <a:rPr lang="es-ES" sz="1200" spc="-55" dirty="0">
                <a:solidFill>
                  <a:srgbClr val="6D6E71"/>
                </a:solidFill>
                <a:latin typeface="+mj-lt"/>
                <a:cs typeface="Arial"/>
              </a:rPr>
              <a:t>disposiciones  </a:t>
            </a:r>
            <a:r>
              <a:rPr lang="es-ES" sz="1200" spc="-30" dirty="0">
                <a:solidFill>
                  <a:srgbClr val="6D6E71"/>
                </a:solidFill>
                <a:latin typeface="+mj-lt"/>
                <a:cs typeface="Arial"/>
              </a:rPr>
              <a:t>internas</a:t>
            </a:r>
            <a:r>
              <a:rPr lang="es-ES" sz="1200" spc="-100" dirty="0">
                <a:solidFill>
                  <a:srgbClr val="6D6E71"/>
                </a:solidFill>
                <a:latin typeface="+mj-lt"/>
                <a:cs typeface="Arial"/>
              </a:rPr>
              <a:t> </a:t>
            </a:r>
            <a:r>
              <a:rPr lang="es-ES" sz="1200" spc="-55" dirty="0">
                <a:solidFill>
                  <a:srgbClr val="6D6E71"/>
                </a:solidFill>
                <a:latin typeface="+mj-lt"/>
                <a:cs typeface="Arial"/>
              </a:rPr>
              <a:t>aplicables</a:t>
            </a:r>
            <a:r>
              <a:rPr lang="es-ES" sz="1200" spc="-95" dirty="0">
                <a:solidFill>
                  <a:srgbClr val="6D6E71"/>
                </a:solidFill>
                <a:latin typeface="+mj-lt"/>
                <a:cs typeface="Arial"/>
              </a:rPr>
              <a:t> </a:t>
            </a:r>
            <a:r>
              <a:rPr lang="es-ES" sz="1200" spc="-70" dirty="0">
                <a:solidFill>
                  <a:srgbClr val="6D6E71"/>
                </a:solidFill>
                <a:latin typeface="+mj-lt"/>
                <a:cs typeface="Arial"/>
              </a:rPr>
              <a:t>a</a:t>
            </a:r>
            <a:r>
              <a:rPr lang="es-ES" sz="1200" spc="-95" dirty="0">
                <a:solidFill>
                  <a:srgbClr val="6D6E71"/>
                </a:solidFill>
                <a:latin typeface="+mj-lt"/>
                <a:cs typeface="Arial"/>
              </a:rPr>
              <a:t> </a:t>
            </a:r>
            <a:r>
              <a:rPr lang="es-ES" sz="1200" spc="-40" dirty="0">
                <a:solidFill>
                  <a:srgbClr val="6D6E71"/>
                </a:solidFill>
                <a:latin typeface="+mj-lt"/>
                <a:cs typeface="Arial"/>
              </a:rPr>
              <a:t>los</a:t>
            </a:r>
            <a:r>
              <a:rPr lang="es-ES" sz="1200" spc="-95" dirty="0">
                <a:solidFill>
                  <a:srgbClr val="6D6E71"/>
                </a:solidFill>
                <a:latin typeface="+mj-lt"/>
                <a:cs typeface="Arial"/>
              </a:rPr>
              <a:t> </a:t>
            </a:r>
            <a:r>
              <a:rPr lang="es-ES" sz="1200" spc="-35" dirty="0">
                <a:solidFill>
                  <a:srgbClr val="6D6E71"/>
                </a:solidFill>
                <a:latin typeface="+mj-lt"/>
                <a:cs typeface="Arial"/>
              </a:rPr>
              <a:t>asuntos</a:t>
            </a:r>
            <a:r>
              <a:rPr lang="es-ES" sz="1200" spc="-95" dirty="0">
                <a:solidFill>
                  <a:srgbClr val="6D6E71"/>
                </a:solidFill>
                <a:latin typeface="+mj-lt"/>
                <a:cs typeface="Arial"/>
              </a:rPr>
              <a:t> </a:t>
            </a:r>
            <a:r>
              <a:rPr lang="es-ES" sz="1200" spc="-70" dirty="0">
                <a:solidFill>
                  <a:srgbClr val="6D6E71"/>
                </a:solidFill>
                <a:latin typeface="+mj-lt"/>
                <a:cs typeface="Arial"/>
              </a:rPr>
              <a:t>a</a:t>
            </a:r>
            <a:r>
              <a:rPr lang="es-ES" sz="1200" spc="-95" dirty="0">
                <a:solidFill>
                  <a:srgbClr val="6D6E71"/>
                </a:solidFill>
                <a:latin typeface="+mj-lt"/>
                <a:cs typeface="Arial"/>
              </a:rPr>
              <a:t> </a:t>
            </a:r>
            <a:r>
              <a:rPr lang="es-ES" sz="1200" spc="-15" dirty="0">
                <a:solidFill>
                  <a:srgbClr val="6D6E71"/>
                </a:solidFill>
                <a:latin typeface="+mj-lt"/>
                <a:cs typeface="Arial"/>
              </a:rPr>
              <a:t>mi</a:t>
            </a:r>
            <a:r>
              <a:rPr lang="es-ES" sz="1200" spc="-95" dirty="0">
                <a:solidFill>
                  <a:srgbClr val="6D6E71"/>
                </a:solidFill>
                <a:latin typeface="+mj-lt"/>
                <a:cs typeface="Arial"/>
              </a:rPr>
              <a:t> </a:t>
            </a:r>
            <a:r>
              <a:rPr lang="es-ES" sz="1200" spc="-60" dirty="0">
                <a:solidFill>
                  <a:srgbClr val="6D6E71"/>
                </a:solidFill>
                <a:latin typeface="+mj-lt"/>
                <a:cs typeface="Arial"/>
              </a:rPr>
              <a:t>cargo.</a:t>
            </a:r>
          </a:p>
          <a:p>
            <a:pPr marL="184150" indent="-171450" algn="just">
              <a:lnSpc>
                <a:spcPts val="1350"/>
              </a:lnSpc>
              <a:buFont typeface="Arial" panose="020B0604020202020204" pitchFamily="34" charset="0"/>
              <a:buChar char="•"/>
            </a:pPr>
            <a:endParaRPr lang="es-ES" sz="1200" spc="-60" dirty="0">
              <a:solidFill>
                <a:srgbClr val="6D6E71"/>
              </a:solidFill>
              <a:latin typeface="+mj-lt"/>
              <a:cs typeface="Arial"/>
            </a:endParaRPr>
          </a:p>
          <a:p>
            <a:pPr marL="184150" indent="-171450" algn="just">
              <a:lnSpc>
                <a:spcPts val="1350"/>
              </a:lnSpc>
              <a:buFont typeface="Arial" panose="020B0604020202020204" pitchFamily="34" charset="0"/>
              <a:buChar char="•"/>
            </a:pPr>
            <a:r>
              <a:rPr lang="es-ES" sz="1200" spc="-40" dirty="0">
                <a:solidFill>
                  <a:srgbClr val="6D6E71"/>
                </a:solidFill>
                <a:latin typeface="+mj-lt"/>
                <a:cs typeface="Arial"/>
              </a:rPr>
              <a:t>Me </a:t>
            </a:r>
            <a:r>
              <a:rPr lang="es-ES" sz="1200" spc="-55" dirty="0">
                <a:solidFill>
                  <a:srgbClr val="6D6E71"/>
                </a:solidFill>
                <a:latin typeface="+mj-lt"/>
                <a:cs typeface="Arial"/>
              </a:rPr>
              <a:t>hago </a:t>
            </a:r>
            <a:r>
              <a:rPr lang="es-ES" sz="1200" spc="-50" dirty="0">
                <a:solidFill>
                  <a:srgbClr val="6D6E71"/>
                </a:solidFill>
                <a:latin typeface="+mj-lt"/>
                <a:cs typeface="Arial"/>
              </a:rPr>
              <a:t>responsable </a:t>
            </a:r>
            <a:r>
              <a:rPr lang="es-ES" sz="1200" spc="-30" dirty="0">
                <a:solidFill>
                  <a:srgbClr val="6D6E71"/>
                </a:solidFill>
                <a:latin typeface="+mj-lt"/>
                <a:cs typeface="Arial"/>
              </a:rPr>
              <a:t>por </a:t>
            </a:r>
            <a:r>
              <a:rPr lang="es-ES" sz="1200" spc="-45" dirty="0">
                <a:solidFill>
                  <a:srgbClr val="6D6E71"/>
                </a:solidFill>
                <a:latin typeface="+mj-lt"/>
                <a:cs typeface="Arial"/>
              </a:rPr>
              <a:t>la  </a:t>
            </a:r>
            <a:r>
              <a:rPr lang="es-ES" sz="1200" dirty="0">
                <a:solidFill>
                  <a:srgbClr val="6D6E71"/>
                </a:solidFill>
                <a:latin typeface="+mj-lt"/>
                <a:cs typeface="Arial"/>
              </a:rPr>
              <a:t>falta </a:t>
            </a:r>
            <a:r>
              <a:rPr lang="es-ES" sz="1200" spc="-60" dirty="0">
                <a:solidFill>
                  <a:srgbClr val="6D6E71"/>
                </a:solidFill>
                <a:latin typeface="+mj-lt"/>
                <a:cs typeface="Arial"/>
              </a:rPr>
              <a:t>de </a:t>
            </a:r>
            <a:r>
              <a:rPr lang="es-ES" sz="1200" spc="-55" dirty="0">
                <a:solidFill>
                  <a:srgbClr val="6D6E71"/>
                </a:solidFill>
                <a:latin typeface="+mj-lt"/>
                <a:cs typeface="Arial"/>
              </a:rPr>
              <a:t>debida  diligencia </a:t>
            </a:r>
            <a:r>
              <a:rPr lang="es-ES" sz="1200" spc="-25" dirty="0">
                <a:solidFill>
                  <a:srgbClr val="6D6E71"/>
                </a:solidFill>
                <a:latin typeface="+mj-lt"/>
                <a:cs typeface="Arial"/>
              </a:rPr>
              <a:t>y </a:t>
            </a:r>
            <a:r>
              <a:rPr lang="es-ES" sz="1200" spc="-60" dirty="0">
                <a:solidFill>
                  <a:srgbClr val="6D6E71"/>
                </a:solidFill>
                <a:latin typeface="+mj-lt"/>
                <a:cs typeface="Arial"/>
              </a:rPr>
              <a:t>cuidado </a:t>
            </a:r>
            <a:r>
              <a:rPr lang="es-ES" sz="1200" spc="-55" dirty="0">
                <a:solidFill>
                  <a:srgbClr val="6D6E71"/>
                </a:solidFill>
                <a:latin typeface="+mj-lt"/>
                <a:cs typeface="Arial"/>
              </a:rPr>
              <a:t>en </a:t>
            </a:r>
            <a:r>
              <a:rPr lang="es-ES" sz="1200" spc="-30" dirty="0">
                <a:solidFill>
                  <a:srgbClr val="6D6E71"/>
                </a:solidFill>
                <a:latin typeface="+mj-lt"/>
                <a:cs typeface="Arial"/>
              </a:rPr>
              <a:t>mis </a:t>
            </a:r>
            <a:r>
              <a:rPr lang="es-ES" sz="1200" spc="-55" dirty="0">
                <a:solidFill>
                  <a:srgbClr val="6D6E71"/>
                </a:solidFill>
                <a:latin typeface="+mj-lt"/>
                <a:cs typeface="Arial"/>
              </a:rPr>
              <a:t>actuaciones, </a:t>
            </a:r>
            <a:r>
              <a:rPr lang="es-ES" sz="1200" spc="-70" dirty="0">
                <a:solidFill>
                  <a:srgbClr val="6D6E71"/>
                </a:solidFill>
                <a:latin typeface="+mj-lt"/>
                <a:cs typeface="Arial"/>
              </a:rPr>
              <a:t>así </a:t>
            </a:r>
            <a:r>
              <a:rPr lang="es-ES" sz="1200" spc="-55" dirty="0">
                <a:solidFill>
                  <a:srgbClr val="6D6E71"/>
                </a:solidFill>
                <a:latin typeface="+mj-lt"/>
                <a:cs typeface="Arial"/>
              </a:rPr>
              <a:t>como  </a:t>
            </a:r>
            <a:r>
              <a:rPr lang="es-ES" sz="1200" spc="-30" dirty="0">
                <a:solidFill>
                  <a:srgbClr val="6D6E71"/>
                </a:solidFill>
                <a:latin typeface="+mj-lt"/>
                <a:cs typeface="Arial"/>
              </a:rPr>
              <a:t>por </a:t>
            </a:r>
            <a:r>
              <a:rPr lang="es-ES" sz="1200" spc="-45" dirty="0">
                <a:solidFill>
                  <a:srgbClr val="6D6E71"/>
                </a:solidFill>
                <a:latin typeface="+mj-lt"/>
                <a:cs typeface="Arial"/>
              </a:rPr>
              <a:t>la </a:t>
            </a:r>
            <a:r>
              <a:rPr lang="es-ES" sz="1200" spc="-30" dirty="0">
                <a:solidFill>
                  <a:srgbClr val="6D6E71"/>
                </a:solidFill>
                <a:latin typeface="+mj-lt"/>
                <a:cs typeface="Arial"/>
              </a:rPr>
              <a:t>gestión </a:t>
            </a:r>
            <a:r>
              <a:rPr lang="es-ES" sz="1200" spc="-60" dirty="0">
                <a:solidFill>
                  <a:srgbClr val="6D6E71"/>
                </a:solidFill>
                <a:latin typeface="+mj-lt"/>
                <a:cs typeface="Arial"/>
              </a:rPr>
              <a:t>de </a:t>
            </a:r>
            <a:r>
              <a:rPr lang="es-ES" sz="1200" spc="-35" dirty="0">
                <a:solidFill>
                  <a:srgbClr val="6D6E71"/>
                </a:solidFill>
                <a:latin typeface="+mj-lt"/>
                <a:cs typeface="Arial"/>
              </a:rPr>
              <a:t>asuntos o </a:t>
            </a:r>
            <a:r>
              <a:rPr lang="es-ES" sz="1200" spc="-40" dirty="0">
                <a:solidFill>
                  <a:srgbClr val="6D6E71"/>
                </a:solidFill>
                <a:latin typeface="+mj-lt"/>
                <a:cs typeface="Arial"/>
              </a:rPr>
              <a:t>desarrollo </a:t>
            </a:r>
            <a:r>
              <a:rPr lang="es-ES" sz="1200" spc="-60" dirty="0">
                <a:solidFill>
                  <a:srgbClr val="6D6E71"/>
                </a:solidFill>
                <a:latin typeface="+mj-lt"/>
                <a:cs typeface="Arial"/>
              </a:rPr>
              <a:t>de</a:t>
            </a:r>
            <a:r>
              <a:rPr lang="es-ES" sz="1200" spc="-240" dirty="0">
                <a:solidFill>
                  <a:srgbClr val="6D6E71"/>
                </a:solidFill>
                <a:latin typeface="+mj-lt"/>
                <a:cs typeface="Arial"/>
              </a:rPr>
              <a:t> </a:t>
            </a:r>
            <a:r>
              <a:rPr lang="es-ES" sz="1200" spc="-45" dirty="0">
                <a:solidFill>
                  <a:srgbClr val="6D6E71"/>
                </a:solidFill>
                <a:latin typeface="+mj-lt"/>
                <a:cs typeface="Arial"/>
              </a:rPr>
              <a:t>funciones  </a:t>
            </a:r>
            <a:r>
              <a:rPr lang="es-ES" sz="1200" spc="-40" dirty="0">
                <a:solidFill>
                  <a:srgbClr val="6D6E71"/>
                </a:solidFill>
                <a:latin typeface="+mj-lt"/>
                <a:cs typeface="Arial"/>
              </a:rPr>
              <a:t>sin </a:t>
            </a:r>
            <a:r>
              <a:rPr lang="es-ES" sz="1200" spc="-65" dirty="0">
                <a:solidFill>
                  <a:srgbClr val="6D6E71"/>
                </a:solidFill>
                <a:latin typeface="+mj-lt"/>
                <a:cs typeface="Arial"/>
              </a:rPr>
              <a:t>conocer </a:t>
            </a:r>
            <a:r>
              <a:rPr lang="es-ES" sz="1200" spc="-25" dirty="0">
                <a:solidFill>
                  <a:srgbClr val="6D6E71"/>
                </a:solidFill>
                <a:latin typeface="+mj-lt"/>
                <a:cs typeface="Arial"/>
              </a:rPr>
              <a:t>y </a:t>
            </a:r>
            <a:r>
              <a:rPr lang="es-ES" sz="1200" spc="-50" dirty="0">
                <a:solidFill>
                  <a:srgbClr val="6D6E71"/>
                </a:solidFill>
                <a:latin typeface="+mj-lt"/>
                <a:cs typeface="Arial"/>
              </a:rPr>
              <a:t>aplicar </a:t>
            </a:r>
            <a:r>
              <a:rPr lang="es-ES" sz="1200" spc="-40" dirty="0">
                <a:solidFill>
                  <a:srgbClr val="6D6E71"/>
                </a:solidFill>
                <a:latin typeface="+mj-lt"/>
                <a:cs typeface="Arial"/>
              </a:rPr>
              <a:t>los lineamientos </a:t>
            </a:r>
            <a:r>
              <a:rPr lang="es-ES" sz="1200" spc="-35" dirty="0">
                <a:solidFill>
                  <a:srgbClr val="6D6E71"/>
                </a:solidFill>
                <a:latin typeface="+mj-lt"/>
                <a:cs typeface="Arial"/>
              </a:rPr>
              <a:t>internos,  </a:t>
            </a:r>
            <a:r>
              <a:rPr lang="es-ES" sz="1200" spc="-55" dirty="0">
                <a:solidFill>
                  <a:srgbClr val="6D6E71"/>
                </a:solidFill>
                <a:latin typeface="+mj-lt"/>
                <a:cs typeface="Arial"/>
              </a:rPr>
              <a:t>manuales, </a:t>
            </a:r>
            <a:r>
              <a:rPr lang="es-ES" sz="1200" spc="-45" dirty="0">
                <a:solidFill>
                  <a:srgbClr val="6D6E71"/>
                </a:solidFill>
                <a:latin typeface="+mj-lt"/>
                <a:cs typeface="Arial"/>
              </a:rPr>
              <a:t>procedimientos, </a:t>
            </a:r>
            <a:r>
              <a:rPr lang="es-ES" sz="1200" spc="-65" dirty="0">
                <a:solidFill>
                  <a:srgbClr val="6D6E71"/>
                </a:solidFill>
                <a:latin typeface="+mj-lt"/>
                <a:cs typeface="Arial"/>
              </a:rPr>
              <a:t>guías e</a:t>
            </a:r>
            <a:r>
              <a:rPr lang="es-ES" sz="1200" spc="-215" dirty="0">
                <a:solidFill>
                  <a:srgbClr val="6D6E71"/>
                </a:solidFill>
                <a:latin typeface="+mj-lt"/>
                <a:cs typeface="Arial"/>
              </a:rPr>
              <a:t> </a:t>
            </a:r>
            <a:r>
              <a:rPr lang="es-ES" sz="1200" spc="-25" dirty="0">
                <a:solidFill>
                  <a:srgbClr val="6D6E71"/>
                </a:solidFill>
                <a:latin typeface="+mj-lt"/>
                <a:cs typeface="Arial"/>
              </a:rPr>
              <a:t>instructivos.</a:t>
            </a:r>
          </a:p>
          <a:p>
            <a:pPr marL="184150" indent="-171450" algn="just">
              <a:lnSpc>
                <a:spcPts val="1350"/>
              </a:lnSpc>
              <a:buFont typeface="Arial" panose="020B0604020202020204" pitchFamily="34" charset="0"/>
              <a:buChar char="•"/>
            </a:pPr>
            <a:endParaRPr lang="es-ES" sz="1200" spc="-25" dirty="0">
              <a:solidFill>
                <a:srgbClr val="6D6E71"/>
              </a:solidFill>
              <a:latin typeface="+mj-lt"/>
              <a:cs typeface="Arial"/>
            </a:endParaRPr>
          </a:p>
          <a:p>
            <a:pPr marL="184150" indent="-171450" algn="just">
              <a:lnSpc>
                <a:spcPts val="1350"/>
              </a:lnSpc>
              <a:buFont typeface="Arial" panose="020B0604020202020204" pitchFamily="34" charset="0"/>
              <a:buChar char="•"/>
            </a:pPr>
            <a:r>
              <a:rPr lang="es-ES" sz="1200" spc="-70" dirty="0">
                <a:solidFill>
                  <a:srgbClr val="6D6E71"/>
                </a:solidFill>
                <a:latin typeface="+mj-lt"/>
                <a:cs typeface="Arial"/>
              </a:rPr>
              <a:t>Realizo</a:t>
            </a:r>
            <a:r>
              <a:rPr lang="es-ES" sz="1200" spc="-100" dirty="0">
                <a:solidFill>
                  <a:srgbClr val="6D6E71"/>
                </a:solidFill>
                <a:latin typeface="+mj-lt"/>
                <a:cs typeface="Arial"/>
              </a:rPr>
              <a:t> </a:t>
            </a:r>
            <a:r>
              <a:rPr lang="es-ES" sz="1200" spc="-15" dirty="0">
                <a:solidFill>
                  <a:srgbClr val="6D6E71"/>
                </a:solidFill>
                <a:latin typeface="+mj-lt"/>
                <a:cs typeface="Arial"/>
              </a:rPr>
              <a:t>mi</a:t>
            </a:r>
            <a:r>
              <a:rPr lang="es-ES" sz="1200" spc="-95" dirty="0">
                <a:solidFill>
                  <a:srgbClr val="6D6E71"/>
                </a:solidFill>
                <a:latin typeface="+mj-lt"/>
                <a:cs typeface="Arial"/>
              </a:rPr>
              <a:t> </a:t>
            </a:r>
            <a:r>
              <a:rPr lang="es-ES" sz="1200" spc="-25" dirty="0">
                <a:solidFill>
                  <a:srgbClr val="6D6E71"/>
                </a:solidFill>
                <a:latin typeface="+mj-lt"/>
                <a:cs typeface="Arial"/>
              </a:rPr>
              <a:t>trabajo</a:t>
            </a:r>
            <a:r>
              <a:rPr lang="es-ES" sz="1200" spc="-95" dirty="0">
                <a:solidFill>
                  <a:srgbClr val="6D6E71"/>
                </a:solidFill>
                <a:latin typeface="+mj-lt"/>
                <a:cs typeface="Arial"/>
              </a:rPr>
              <a:t> </a:t>
            </a:r>
            <a:r>
              <a:rPr lang="es-ES" sz="1200" spc="-60" dirty="0">
                <a:solidFill>
                  <a:srgbClr val="6D6E71"/>
                </a:solidFill>
                <a:latin typeface="+mj-lt"/>
                <a:cs typeface="Arial"/>
              </a:rPr>
              <a:t>de</a:t>
            </a:r>
            <a:r>
              <a:rPr lang="es-ES" sz="1200" spc="-95" dirty="0">
                <a:solidFill>
                  <a:srgbClr val="6D6E71"/>
                </a:solidFill>
                <a:latin typeface="+mj-lt"/>
                <a:cs typeface="Arial"/>
              </a:rPr>
              <a:t> </a:t>
            </a:r>
            <a:r>
              <a:rPr lang="es-ES" sz="1200" spc="-45" dirty="0">
                <a:solidFill>
                  <a:srgbClr val="6D6E71"/>
                </a:solidFill>
                <a:latin typeface="+mj-lt"/>
                <a:cs typeface="Arial"/>
              </a:rPr>
              <a:t>manera</a:t>
            </a:r>
            <a:r>
              <a:rPr lang="es-ES" sz="1200" spc="-100" dirty="0">
                <a:solidFill>
                  <a:srgbClr val="6D6E71"/>
                </a:solidFill>
                <a:latin typeface="+mj-lt"/>
                <a:cs typeface="Arial"/>
              </a:rPr>
              <a:t> </a:t>
            </a:r>
            <a:r>
              <a:rPr lang="es-ES" sz="1200" spc="-30" dirty="0">
                <a:solidFill>
                  <a:srgbClr val="6D6E71"/>
                </a:solidFill>
                <a:latin typeface="+mj-lt"/>
                <a:cs typeface="Arial"/>
              </a:rPr>
              <a:t>eficiente</a:t>
            </a:r>
            <a:r>
              <a:rPr lang="es-ES" sz="1200" spc="-95" dirty="0">
                <a:solidFill>
                  <a:srgbClr val="6D6E71"/>
                </a:solidFill>
                <a:latin typeface="+mj-lt"/>
                <a:cs typeface="Arial"/>
              </a:rPr>
              <a:t> </a:t>
            </a:r>
            <a:r>
              <a:rPr lang="es-ES" sz="1200" spc="-25" dirty="0">
                <a:solidFill>
                  <a:srgbClr val="6D6E71"/>
                </a:solidFill>
                <a:latin typeface="+mj-lt"/>
                <a:cs typeface="Arial"/>
              </a:rPr>
              <a:t>y</a:t>
            </a:r>
            <a:r>
              <a:rPr lang="es-ES" sz="1200" spc="-95" dirty="0">
                <a:solidFill>
                  <a:srgbClr val="6D6E71"/>
                </a:solidFill>
                <a:latin typeface="+mj-lt"/>
                <a:cs typeface="Arial"/>
              </a:rPr>
              <a:t> </a:t>
            </a:r>
            <a:r>
              <a:rPr lang="es-ES" sz="1200" spc="-50" dirty="0">
                <a:solidFill>
                  <a:srgbClr val="6D6E71"/>
                </a:solidFill>
                <a:latin typeface="+mj-lt"/>
                <a:cs typeface="Arial"/>
              </a:rPr>
              <a:t>eficaz.</a:t>
            </a:r>
            <a:endParaRPr lang="es-ES" sz="1200" dirty="0">
              <a:latin typeface="+mj-lt"/>
              <a:cs typeface="Arial"/>
            </a:endParaRPr>
          </a:p>
          <a:p>
            <a:pPr marL="184150" indent="-171450" algn="just">
              <a:lnSpc>
                <a:spcPts val="1350"/>
              </a:lnSpc>
              <a:buFont typeface="Arial" panose="020B0604020202020204" pitchFamily="34" charset="0"/>
              <a:buChar char="•"/>
            </a:pPr>
            <a:endParaRPr lang="es-ES" sz="1200" spc="-85" dirty="0">
              <a:solidFill>
                <a:srgbClr val="6D6E71"/>
              </a:solidFill>
              <a:latin typeface="+mj-lt"/>
              <a:cs typeface="Arial"/>
            </a:endParaRPr>
          </a:p>
          <a:p>
            <a:pPr marL="184150" indent="-171450" algn="just">
              <a:lnSpc>
                <a:spcPts val="1350"/>
              </a:lnSpc>
              <a:buFont typeface="Arial" panose="020B0604020202020204" pitchFamily="34" charset="0"/>
              <a:buChar char="•"/>
            </a:pPr>
            <a:r>
              <a:rPr lang="es-ES" sz="1200" spc="-85" dirty="0">
                <a:solidFill>
                  <a:srgbClr val="6D6E71"/>
                </a:solidFill>
                <a:latin typeface="+mj-lt"/>
                <a:cs typeface="Arial"/>
              </a:rPr>
              <a:t>Cuido </a:t>
            </a:r>
            <a:r>
              <a:rPr lang="es-ES" sz="1200" spc="-60" dirty="0">
                <a:solidFill>
                  <a:srgbClr val="6D6E71"/>
                </a:solidFill>
                <a:latin typeface="+mj-lt"/>
                <a:cs typeface="Arial"/>
              </a:rPr>
              <a:t>de </a:t>
            </a:r>
            <a:r>
              <a:rPr lang="es-ES" sz="1200" spc="-45" dirty="0">
                <a:solidFill>
                  <a:srgbClr val="6D6E71"/>
                </a:solidFill>
                <a:latin typeface="+mj-lt"/>
                <a:cs typeface="Arial"/>
              </a:rPr>
              <a:t>la </a:t>
            </a:r>
            <a:r>
              <a:rPr lang="es-ES" sz="1200" spc="-40" dirty="0">
                <a:solidFill>
                  <a:srgbClr val="6D6E71"/>
                </a:solidFill>
                <a:latin typeface="+mj-lt"/>
                <a:cs typeface="Arial"/>
              </a:rPr>
              <a:t>información, los </a:t>
            </a:r>
            <a:r>
              <a:rPr lang="es-ES" sz="1200" spc="-55" dirty="0">
                <a:solidFill>
                  <a:srgbClr val="6D6E71"/>
                </a:solidFill>
                <a:latin typeface="+mj-lt"/>
                <a:cs typeface="Arial"/>
              </a:rPr>
              <a:t>bienes </a:t>
            </a:r>
            <a:r>
              <a:rPr lang="es-ES" sz="1200" spc="-25" dirty="0">
                <a:solidFill>
                  <a:srgbClr val="6D6E71"/>
                </a:solidFill>
                <a:latin typeface="+mj-lt"/>
                <a:cs typeface="Arial"/>
              </a:rPr>
              <a:t>y </a:t>
            </a:r>
            <a:r>
              <a:rPr lang="es-ES" sz="1200" spc="-40" dirty="0">
                <a:solidFill>
                  <a:srgbClr val="6D6E71"/>
                </a:solidFill>
                <a:latin typeface="+mj-lt"/>
                <a:cs typeface="Arial"/>
              </a:rPr>
              <a:t>los </a:t>
            </a:r>
            <a:r>
              <a:rPr lang="es-ES" sz="1200" spc="-45" dirty="0">
                <a:solidFill>
                  <a:srgbClr val="6D6E71"/>
                </a:solidFill>
                <a:latin typeface="+mj-lt"/>
                <a:cs typeface="Arial"/>
              </a:rPr>
              <a:t>recursos  </a:t>
            </a:r>
            <a:r>
              <a:rPr lang="es-ES" sz="1200" spc="-60" dirty="0">
                <a:solidFill>
                  <a:srgbClr val="6D6E71"/>
                </a:solidFill>
                <a:latin typeface="+mj-lt"/>
                <a:cs typeface="Arial"/>
              </a:rPr>
              <a:t>de </a:t>
            </a:r>
            <a:r>
              <a:rPr lang="es-ES" sz="1200" spc="-35" dirty="0">
                <a:solidFill>
                  <a:srgbClr val="6D6E71"/>
                </a:solidFill>
                <a:latin typeface="+mj-lt"/>
                <a:cs typeface="Arial"/>
              </a:rPr>
              <a:t>Esenttia. </a:t>
            </a:r>
            <a:r>
              <a:rPr lang="es-ES" sz="1200" spc="-65" dirty="0">
                <a:solidFill>
                  <a:srgbClr val="6D6E71"/>
                </a:solidFill>
                <a:latin typeface="+mj-lt"/>
                <a:cs typeface="Arial"/>
              </a:rPr>
              <a:t>Hago </a:t>
            </a:r>
            <a:r>
              <a:rPr lang="es-ES" sz="1200" spc="-50" dirty="0">
                <a:solidFill>
                  <a:srgbClr val="6D6E71"/>
                </a:solidFill>
                <a:latin typeface="+mj-lt"/>
                <a:cs typeface="Arial"/>
              </a:rPr>
              <a:t>uso </a:t>
            </a:r>
            <a:r>
              <a:rPr lang="es-ES" sz="1200" spc="-45" dirty="0">
                <a:solidFill>
                  <a:srgbClr val="6D6E71"/>
                </a:solidFill>
                <a:latin typeface="+mj-lt"/>
                <a:cs typeface="Arial"/>
              </a:rPr>
              <a:t>racional </a:t>
            </a:r>
            <a:r>
              <a:rPr lang="es-ES" sz="1200" spc="-60" dirty="0">
                <a:solidFill>
                  <a:srgbClr val="6D6E71"/>
                </a:solidFill>
                <a:latin typeface="+mj-lt"/>
                <a:cs typeface="Arial"/>
              </a:rPr>
              <a:t>de </a:t>
            </a:r>
            <a:r>
              <a:rPr lang="es-ES" sz="1200" spc="-40" dirty="0">
                <a:solidFill>
                  <a:srgbClr val="6D6E71"/>
                </a:solidFill>
                <a:latin typeface="+mj-lt"/>
                <a:cs typeface="Arial"/>
              </a:rPr>
              <a:t>los elementos  </a:t>
            </a:r>
            <a:r>
              <a:rPr lang="es-ES" sz="1200" spc="-60" dirty="0">
                <a:solidFill>
                  <a:srgbClr val="6D6E71"/>
                </a:solidFill>
                <a:latin typeface="+mj-lt"/>
                <a:cs typeface="Arial"/>
              </a:rPr>
              <a:t>asignados, </a:t>
            </a:r>
            <a:r>
              <a:rPr lang="es-ES" sz="1200" spc="-35" dirty="0">
                <a:solidFill>
                  <a:srgbClr val="6D6E71"/>
                </a:solidFill>
                <a:latin typeface="+mj-lt"/>
                <a:cs typeface="Arial"/>
              </a:rPr>
              <a:t>garantizo </a:t>
            </a:r>
            <a:r>
              <a:rPr lang="es-ES" sz="1200" spc="-50" dirty="0">
                <a:solidFill>
                  <a:srgbClr val="6D6E71"/>
                </a:solidFill>
                <a:latin typeface="+mj-lt"/>
                <a:cs typeface="Arial"/>
              </a:rPr>
              <a:t>su </a:t>
            </a:r>
            <a:r>
              <a:rPr lang="es-ES" sz="1200" spc="-45" dirty="0">
                <a:solidFill>
                  <a:srgbClr val="6D6E71"/>
                </a:solidFill>
                <a:latin typeface="+mj-lt"/>
                <a:cs typeface="Arial"/>
              </a:rPr>
              <a:t>protección </a:t>
            </a:r>
            <a:r>
              <a:rPr lang="es-ES" sz="1200" spc="-25" dirty="0">
                <a:solidFill>
                  <a:srgbClr val="6D6E71"/>
                </a:solidFill>
                <a:latin typeface="+mj-lt"/>
                <a:cs typeface="Arial"/>
              </a:rPr>
              <a:t>y </a:t>
            </a:r>
            <a:r>
              <a:rPr lang="es-ES" sz="1200" spc="-50" dirty="0">
                <a:solidFill>
                  <a:srgbClr val="6D6E71"/>
                </a:solidFill>
                <a:latin typeface="+mj-lt"/>
                <a:cs typeface="Arial"/>
              </a:rPr>
              <a:t>respondo </a:t>
            </a:r>
            <a:r>
              <a:rPr lang="es-ES" sz="1200" spc="-30" dirty="0">
                <a:solidFill>
                  <a:srgbClr val="6D6E71"/>
                </a:solidFill>
                <a:latin typeface="+mj-lt"/>
                <a:cs typeface="Arial"/>
              </a:rPr>
              <a:t>por  </a:t>
            </a:r>
            <a:r>
              <a:rPr lang="es-ES" sz="1200" spc="-45" dirty="0">
                <a:solidFill>
                  <a:srgbClr val="6D6E71"/>
                </a:solidFill>
                <a:latin typeface="+mj-lt"/>
                <a:cs typeface="Arial"/>
              </a:rPr>
              <a:t>la </a:t>
            </a:r>
            <a:r>
              <a:rPr lang="es-ES" sz="1200" spc="-40" dirty="0">
                <a:solidFill>
                  <a:srgbClr val="6D6E71"/>
                </a:solidFill>
                <a:latin typeface="+mj-lt"/>
                <a:cs typeface="Arial"/>
              </a:rPr>
              <a:t>omisión </a:t>
            </a:r>
            <a:r>
              <a:rPr lang="es-ES" sz="1200" spc="-60" dirty="0">
                <a:solidFill>
                  <a:srgbClr val="6D6E71"/>
                </a:solidFill>
                <a:latin typeface="+mj-lt"/>
                <a:cs typeface="Arial"/>
              </a:rPr>
              <a:t>de </a:t>
            </a:r>
            <a:r>
              <a:rPr lang="es-ES" sz="1200" spc="-30" dirty="0">
                <a:solidFill>
                  <a:srgbClr val="6D6E71"/>
                </a:solidFill>
                <a:latin typeface="+mj-lt"/>
                <a:cs typeface="Arial"/>
              </a:rPr>
              <a:t>estos</a:t>
            </a:r>
            <a:r>
              <a:rPr lang="es-ES" sz="1200" spc="-240" dirty="0">
                <a:solidFill>
                  <a:srgbClr val="6D6E71"/>
                </a:solidFill>
                <a:latin typeface="+mj-lt"/>
                <a:cs typeface="Arial"/>
              </a:rPr>
              <a:t> </a:t>
            </a:r>
            <a:r>
              <a:rPr lang="es-ES" sz="1200" spc="-60" dirty="0">
                <a:solidFill>
                  <a:srgbClr val="6D6E71"/>
                </a:solidFill>
                <a:latin typeface="+mj-lt"/>
                <a:cs typeface="Arial"/>
              </a:rPr>
              <a:t>deberes.</a:t>
            </a:r>
          </a:p>
          <a:p>
            <a:pPr marL="184150" indent="-171450" algn="just">
              <a:lnSpc>
                <a:spcPts val="1350"/>
              </a:lnSpc>
              <a:buFont typeface="Arial" panose="020B0604020202020204" pitchFamily="34" charset="0"/>
              <a:buChar char="•"/>
            </a:pPr>
            <a:endParaRPr lang="es-ES" sz="1200" spc="-60" dirty="0">
              <a:solidFill>
                <a:srgbClr val="6D6E71"/>
              </a:solidFill>
              <a:latin typeface="+mj-lt"/>
              <a:cs typeface="Arial"/>
            </a:endParaRPr>
          </a:p>
          <a:p>
            <a:pPr marL="184150" indent="-171450" algn="just">
              <a:lnSpc>
                <a:spcPts val="1350"/>
              </a:lnSpc>
              <a:buFont typeface="Arial" panose="020B0604020202020204" pitchFamily="34" charset="0"/>
              <a:buChar char="•"/>
            </a:pPr>
            <a:r>
              <a:rPr lang="es-ES" sz="1200" spc="-70" dirty="0">
                <a:solidFill>
                  <a:srgbClr val="6D6E71"/>
                </a:solidFill>
                <a:latin typeface="+mj-lt"/>
                <a:cs typeface="Arial"/>
              </a:rPr>
              <a:t>Cumplo </a:t>
            </a:r>
            <a:r>
              <a:rPr lang="es-ES" sz="1200" spc="-30" dirty="0">
                <a:solidFill>
                  <a:srgbClr val="6D6E71"/>
                </a:solidFill>
                <a:latin typeface="+mj-lt"/>
                <a:cs typeface="Arial"/>
              </a:rPr>
              <a:t>mis </a:t>
            </a:r>
            <a:r>
              <a:rPr lang="es-ES" sz="1200" spc="-50" dirty="0">
                <a:solidFill>
                  <a:srgbClr val="6D6E71"/>
                </a:solidFill>
                <a:latin typeface="+mj-lt"/>
                <a:cs typeface="Arial"/>
              </a:rPr>
              <a:t>promesas, </a:t>
            </a:r>
            <a:r>
              <a:rPr lang="es-ES" sz="1200" spc="-55" dirty="0">
                <a:solidFill>
                  <a:srgbClr val="6D6E71"/>
                </a:solidFill>
                <a:latin typeface="+mj-lt"/>
                <a:cs typeface="Arial"/>
              </a:rPr>
              <a:t>deberes </a:t>
            </a:r>
            <a:r>
              <a:rPr lang="es-ES" sz="1200" spc="-25" dirty="0">
                <a:solidFill>
                  <a:srgbClr val="6D6E71"/>
                </a:solidFill>
                <a:latin typeface="+mj-lt"/>
                <a:cs typeface="Arial"/>
              </a:rPr>
              <a:t>y </a:t>
            </a:r>
            <a:r>
              <a:rPr lang="es-ES" sz="1200" spc="-50" dirty="0">
                <a:solidFill>
                  <a:srgbClr val="6D6E71"/>
                </a:solidFill>
                <a:latin typeface="+mj-lt"/>
                <a:cs typeface="Arial"/>
              </a:rPr>
              <a:t>compromisos.</a:t>
            </a:r>
            <a:endParaRPr lang="es-ES" sz="1200" dirty="0">
              <a:latin typeface="+mj-lt"/>
              <a:cs typeface="Arial"/>
            </a:endParaRPr>
          </a:p>
        </p:txBody>
      </p:sp>
      <p:sp>
        <p:nvSpPr>
          <p:cNvPr id="3" name="object 3"/>
          <p:cNvSpPr txBox="1"/>
          <p:nvPr/>
        </p:nvSpPr>
        <p:spPr>
          <a:xfrm>
            <a:off x="4398286" y="474832"/>
            <a:ext cx="3212465" cy="7014741"/>
          </a:xfrm>
          <a:prstGeom prst="rect">
            <a:avLst/>
          </a:prstGeom>
        </p:spPr>
        <p:txBody>
          <a:bodyPr vert="horz" wrap="square" lIns="0" tIns="12700" rIns="0" bIns="0" rtlCol="0">
            <a:spAutoFit/>
          </a:bodyPr>
          <a:lstStyle/>
          <a:p>
            <a:pPr marL="184150" marR="5080" indent="-171450" algn="just">
              <a:lnSpc>
                <a:spcPts val="1400"/>
              </a:lnSpc>
              <a:spcBef>
                <a:spcPts val="1440"/>
              </a:spcBef>
              <a:buFont typeface="Arial" panose="020B0604020202020204" pitchFamily="34" charset="0"/>
              <a:buChar char="•"/>
            </a:pPr>
            <a:r>
              <a:rPr lang="es-CO" sz="1200" spc="-80" dirty="0">
                <a:solidFill>
                  <a:srgbClr val="6D6E71"/>
                </a:solidFill>
                <a:latin typeface="+mj-lt"/>
                <a:cs typeface="Arial"/>
              </a:rPr>
              <a:t>Soy </a:t>
            </a:r>
            <a:r>
              <a:rPr lang="es-CO" sz="1200" spc="-50" dirty="0">
                <a:solidFill>
                  <a:srgbClr val="6D6E71"/>
                </a:solidFill>
                <a:latin typeface="+mj-lt"/>
                <a:cs typeface="Arial"/>
              </a:rPr>
              <a:t>consciente </a:t>
            </a:r>
            <a:r>
              <a:rPr lang="es-CO" sz="1200" spc="-60" dirty="0">
                <a:solidFill>
                  <a:srgbClr val="6D6E71"/>
                </a:solidFill>
                <a:latin typeface="+mj-lt"/>
                <a:cs typeface="Arial"/>
              </a:rPr>
              <a:t>que </a:t>
            </a:r>
            <a:r>
              <a:rPr lang="es-CO" sz="1200" spc="-25" dirty="0">
                <a:solidFill>
                  <a:srgbClr val="6D6E71"/>
                </a:solidFill>
                <a:latin typeface="+mj-lt"/>
                <a:cs typeface="Arial"/>
              </a:rPr>
              <a:t>todos </a:t>
            </a:r>
            <a:r>
              <a:rPr lang="es-CO" sz="1200" spc="-40" dirty="0">
                <a:solidFill>
                  <a:srgbClr val="6D6E71"/>
                </a:solidFill>
                <a:latin typeface="+mj-lt"/>
                <a:cs typeface="Arial"/>
              </a:rPr>
              <a:t>los </a:t>
            </a:r>
            <a:r>
              <a:rPr lang="es-CO" sz="1200" spc="-30" dirty="0">
                <a:solidFill>
                  <a:srgbClr val="6D6E71"/>
                </a:solidFill>
                <a:latin typeface="+mj-lt"/>
                <a:cs typeface="Arial"/>
              </a:rPr>
              <a:t>destinatarios </a:t>
            </a:r>
            <a:r>
              <a:rPr lang="es-CO" sz="1200" spc="-60" dirty="0">
                <a:solidFill>
                  <a:srgbClr val="6D6E71"/>
                </a:solidFill>
                <a:latin typeface="+mj-lt"/>
                <a:cs typeface="Arial"/>
              </a:rPr>
              <a:t>de </a:t>
            </a:r>
            <a:r>
              <a:rPr lang="es-CO" sz="1200" spc="-30" dirty="0">
                <a:solidFill>
                  <a:srgbClr val="6D6E71"/>
                </a:solidFill>
                <a:latin typeface="+mj-lt"/>
                <a:cs typeface="Arial"/>
              </a:rPr>
              <a:t>este  </a:t>
            </a:r>
            <a:r>
              <a:rPr lang="es-CO" sz="1200" spc="-80" dirty="0">
                <a:solidFill>
                  <a:srgbClr val="6D6E71"/>
                </a:solidFill>
                <a:latin typeface="+mj-lt"/>
                <a:cs typeface="Arial"/>
              </a:rPr>
              <a:t>Código </a:t>
            </a:r>
            <a:r>
              <a:rPr lang="es-CO" sz="1200" spc="-45" dirty="0">
                <a:solidFill>
                  <a:srgbClr val="6D6E71"/>
                </a:solidFill>
                <a:latin typeface="+mj-lt"/>
                <a:cs typeface="Arial"/>
              </a:rPr>
              <a:t>nos </a:t>
            </a:r>
            <a:r>
              <a:rPr lang="es-CO" sz="1200" spc="-30" dirty="0">
                <a:solidFill>
                  <a:srgbClr val="6D6E71"/>
                </a:solidFill>
                <a:latin typeface="+mj-lt"/>
                <a:cs typeface="Arial"/>
              </a:rPr>
              <a:t>identificamos por nuestra </a:t>
            </a:r>
            <a:r>
              <a:rPr lang="es-CO" sz="1200" spc="-50" dirty="0">
                <a:solidFill>
                  <a:srgbClr val="6D6E71"/>
                </a:solidFill>
                <a:latin typeface="+mj-lt"/>
                <a:cs typeface="Arial"/>
              </a:rPr>
              <a:t>relación </a:t>
            </a:r>
            <a:r>
              <a:rPr lang="es-CO" sz="1200" spc="-65" dirty="0">
                <a:solidFill>
                  <a:srgbClr val="6D6E71"/>
                </a:solidFill>
                <a:latin typeface="+mj-lt"/>
                <a:cs typeface="Arial"/>
              </a:rPr>
              <a:t>con  </a:t>
            </a:r>
            <a:r>
              <a:rPr lang="es-CO" sz="1200" spc="-35" dirty="0">
                <a:solidFill>
                  <a:srgbClr val="6D6E71"/>
                </a:solidFill>
                <a:latin typeface="+mj-lt"/>
                <a:cs typeface="Arial"/>
              </a:rPr>
              <a:t>Esenttia,</a:t>
            </a:r>
            <a:r>
              <a:rPr lang="es-CO" sz="1200" spc="-85" dirty="0">
                <a:solidFill>
                  <a:srgbClr val="6D6E71"/>
                </a:solidFill>
                <a:latin typeface="+mj-lt"/>
                <a:cs typeface="Arial"/>
              </a:rPr>
              <a:t> </a:t>
            </a:r>
            <a:r>
              <a:rPr lang="es-CO" sz="1200" spc="-30" dirty="0">
                <a:solidFill>
                  <a:srgbClr val="6D6E71"/>
                </a:solidFill>
                <a:latin typeface="+mj-lt"/>
                <a:cs typeface="Arial"/>
              </a:rPr>
              <a:t>por</a:t>
            </a:r>
            <a:r>
              <a:rPr lang="es-CO" sz="1200" spc="-80" dirty="0">
                <a:solidFill>
                  <a:srgbClr val="6D6E71"/>
                </a:solidFill>
                <a:latin typeface="+mj-lt"/>
                <a:cs typeface="Arial"/>
              </a:rPr>
              <a:t> </a:t>
            </a:r>
            <a:r>
              <a:rPr lang="es-CO" sz="1200" dirty="0">
                <a:solidFill>
                  <a:srgbClr val="6D6E71"/>
                </a:solidFill>
                <a:latin typeface="+mj-lt"/>
                <a:cs typeface="Arial"/>
              </a:rPr>
              <a:t>tanto</a:t>
            </a:r>
            <a:r>
              <a:rPr lang="es-CO" sz="1200" spc="-85" dirty="0">
                <a:solidFill>
                  <a:srgbClr val="6D6E71"/>
                </a:solidFill>
                <a:latin typeface="+mj-lt"/>
                <a:cs typeface="Arial"/>
              </a:rPr>
              <a:t> </a:t>
            </a:r>
            <a:r>
              <a:rPr lang="es-CO" sz="1200" spc="-20" dirty="0">
                <a:solidFill>
                  <a:srgbClr val="6D6E71"/>
                </a:solidFill>
                <a:latin typeface="+mj-lt"/>
                <a:cs typeface="Arial"/>
              </a:rPr>
              <a:t>evito</a:t>
            </a:r>
            <a:r>
              <a:rPr lang="es-CO" sz="1200" spc="-80" dirty="0">
                <a:solidFill>
                  <a:srgbClr val="6D6E71"/>
                </a:solidFill>
                <a:latin typeface="+mj-lt"/>
                <a:cs typeface="Arial"/>
              </a:rPr>
              <a:t> </a:t>
            </a:r>
            <a:r>
              <a:rPr lang="es-CO" sz="1200" spc="-50" dirty="0">
                <a:solidFill>
                  <a:srgbClr val="6D6E71"/>
                </a:solidFill>
                <a:latin typeface="+mj-lt"/>
                <a:cs typeface="Arial"/>
              </a:rPr>
              <a:t>cualquier</a:t>
            </a:r>
            <a:r>
              <a:rPr lang="es-CO" sz="1200" spc="-85" dirty="0">
                <a:solidFill>
                  <a:srgbClr val="6D6E71"/>
                </a:solidFill>
                <a:latin typeface="+mj-lt"/>
                <a:cs typeface="Arial"/>
              </a:rPr>
              <a:t> </a:t>
            </a:r>
            <a:r>
              <a:rPr lang="es-CO" sz="1200" spc="-45" dirty="0">
                <a:solidFill>
                  <a:srgbClr val="6D6E71"/>
                </a:solidFill>
                <a:latin typeface="+mj-lt"/>
                <a:cs typeface="Arial"/>
              </a:rPr>
              <a:t>conducta</a:t>
            </a:r>
            <a:r>
              <a:rPr lang="es-CO" sz="1200" spc="-80" dirty="0">
                <a:solidFill>
                  <a:srgbClr val="6D6E71"/>
                </a:solidFill>
                <a:latin typeface="+mj-lt"/>
                <a:cs typeface="Arial"/>
              </a:rPr>
              <a:t> </a:t>
            </a:r>
            <a:r>
              <a:rPr lang="es-CO" sz="1200" spc="-40" dirty="0">
                <a:solidFill>
                  <a:srgbClr val="6D6E71"/>
                </a:solidFill>
                <a:latin typeface="+mj-lt"/>
                <a:cs typeface="Arial"/>
              </a:rPr>
              <a:t>laboral  </a:t>
            </a:r>
            <a:r>
              <a:rPr lang="es-CO" sz="1200" spc="-35" dirty="0">
                <a:solidFill>
                  <a:srgbClr val="6D6E71"/>
                </a:solidFill>
                <a:latin typeface="+mj-lt"/>
                <a:cs typeface="Arial"/>
              </a:rPr>
              <a:t>o </a:t>
            </a:r>
            <a:r>
              <a:rPr lang="es-CO" sz="1200" spc="-45" dirty="0">
                <a:solidFill>
                  <a:srgbClr val="6D6E71"/>
                </a:solidFill>
                <a:latin typeface="+mj-lt"/>
                <a:cs typeface="Arial"/>
              </a:rPr>
              <a:t>personal</a:t>
            </a:r>
            <a:r>
              <a:rPr lang="es-CO" sz="1200" spc="240" dirty="0">
                <a:solidFill>
                  <a:srgbClr val="6D6E71"/>
                </a:solidFill>
                <a:latin typeface="+mj-lt"/>
                <a:cs typeface="Arial"/>
              </a:rPr>
              <a:t> </a:t>
            </a:r>
            <a:r>
              <a:rPr lang="es-CO" sz="1200" spc="-60" dirty="0">
                <a:solidFill>
                  <a:srgbClr val="6D6E71"/>
                </a:solidFill>
                <a:latin typeface="+mj-lt"/>
                <a:cs typeface="Arial"/>
              </a:rPr>
              <a:t>que </a:t>
            </a:r>
            <a:r>
              <a:rPr lang="es-CO" sz="1200" spc="-30" dirty="0">
                <a:solidFill>
                  <a:srgbClr val="6D6E71"/>
                </a:solidFill>
                <a:latin typeface="+mj-lt"/>
                <a:cs typeface="Arial"/>
              </a:rPr>
              <a:t>deteriore </a:t>
            </a:r>
            <a:r>
              <a:rPr lang="es-CO" sz="1200" spc="-55" dirty="0">
                <a:solidFill>
                  <a:srgbClr val="6D6E71"/>
                </a:solidFill>
                <a:latin typeface="+mj-lt"/>
                <a:cs typeface="Arial"/>
              </a:rPr>
              <a:t>el buen </a:t>
            </a:r>
            <a:r>
              <a:rPr lang="es-CO" sz="1200" spc="-40" dirty="0">
                <a:solidFill>
                  <a:srgbClr val="6D6E71"/>
                </a:solidFill>
                <a:latin typeface="+mj-lt"/>
                <a:cs typeface="Arial"/>
              </a:rPr>
              <a:t>nombre </a:t>
            </a:r>
            <a:r>
              <a:rPr lang="es-CO" sz="1200" spc="-25" dirty="0">
                <a:solidFill>
                  <a:srgbClr val="6D6E71"/>
                </a:solidFill>
                <a:latin typeface="+mj-lt"/>
                <a:cs typeface="Arial"/>
              </a:rPr>
              <a:t>y  </a:t>
            </a:r>
            <a:r>
              <a:rPr lang="es-CO" sz="1200" spc="-40" dirty="0">
                <a:solidFill>
                  <a:srgbClr val="6D6E71"/>
                </a:solidFill>
                <a:latin typeface="+mj-lt"/>
                <a:cs typeface="Arial"/>
              </a:rPr>
              <a:t>reputación </a:t>
            </a:r>
            <a:r>
              <a:rPr lang="es-CO" sz="1200" spc="-60" dirty="0">
                <a:solidFill>
                  <a:srgbClr val="6D6E71"/>
                </a:solidFill>
                <a:latin typeface="+mj-lt"/>
                <a:cs typeface="Arial"/>
              </a:rPr>
              <a:t>de </a:t>
            </a:r>
            <a:r>
              <a:rPr lang="es-CO" sz="1200" spc="-45" dirty="0">
                <a:solidFill>
                  <a:srgbClr val="6D6E71"/>
                </a:solidFill>
                <a:latin typeface="+mj-lt"/>
                <a:cs typeface="Arial"/>
              </a:rPr>
              <a:t>la</a:t>
            </a:r>
            <a:r>
              <a:rPr lang="es-CO" sz="1200" spc="-190" dirty="0">
                <a:solidFill>
                  <a:srgbClr val="6D6E71"/>
                </a:solidFill>
                <a:latin typeface="+mj-lt"/>
                <a:cs typeface="Arial"/>
              </a:rPr>
              <a:t> </a:t>
            </a:r>
            <a:r>
              <a:rPr lang="es-CO" sz="1200" spc="-65" dirty="0">
                <a:solidFill>
                  <a:srgbClr val="6D6E71"/>
                </a:solidFill>
                <a:latin typeface="+mj-lt"/>
                <a:cs typeface="Arial"/>
              </a:rPr>
              <a:t>compañía.</a:t>
            </a:r>
          </a:p>
          <a:p>
            <a:pPr marL="184150" marR="5080" indent="-171450" algn="just">
              <a:lnSpc>
                <a:spcPts val="1400"/>
              </a:lnSpc>
              <a:spcBef>
                <a:spcPts val="1440"/>
              </a:spcBef>
              <a:buFont typeface="Arial" panose="020B0604020202020204" pitchFamily="34" charset="0"/>
              <a:buChar char="•"/>
            </a:pPr>
            <a:r>
              <a:rPr lang="es-CO" sz="1200" spc="-90" dirty="0">
                <a:solidFill>
                  <a:srgbClr val="6D6E71"/>
                </a:solidFill>
                <a:latin typeface="+mj-lt"/>
                <a:cs typeface="Arial"/>
              </a:rPr>
              <a:t>Conozco </a:t>
            </a:r>
            <a:r>
              <a:rPr lang="es-CO" sz="1200" spc="-25" dirty="0">
                <a:solidFill>
                  <a:srgbClr val="6D6E71"/>
                </a:solidFill>
                <a:latin typeface="+mj-lt"/>
                <a:cs typeface="Arial"/>
              </a:rPr>
              <a:t>y </a:t>
            </a:r>
            <a:r>
              <a:rPr lang="es-CO" sz="1200" spc="-50" dirty="0">
                <a:solidFill>
                  <a:srgbClr val="6D6E71"/>
                </a:solidFill>
                <a:latin typeface="+mj-lt"/>
                <a:cs typeface="Arial"/>
              </a:rPr>
              <a:t>cumplo </a:t>
            </a:r>
            <a:r>
              <a:rPr lang="es-CO" sz="1200" spc="-45" dirty="0">
                <a:solidFill>
                  <a:srgbClr val="6D6E71"/>
                </a:solidFill>
                <a:latin typeface="+mj-lt"/>
                <a:cs typeface="Arial"/>
              </a:rPr>
              <a:t>la reglamentación </a:t>
            </a:r>
            <a:r>
              <a:rPr lang="es-CO" sz="1200" spc="-30" dirty="0">
                <a:solidFill>
                  <a:srgbClr val="6D6E71"/>
                </a:solidFill>
                <a:latin typeface="+mj-lt"/>
                <a:cs typeface="Arial"/>
              </a:rPr>
              <a:t>interna </a:t>
            </a:r>
            <a:r>
              <a:rPr lang="es-CO" sz="1200" spc="-25" dirty="0">
                <a:solidFill>
                  <a:srgbClr val="6D6E71"/>
                </a:solidFill>
                <a:latin typeface="+mj-lt"/>
                <a:cs typeface="Arial"/>
              </a:rPr>
              <a:t>y  </a:t>
            </a:r>
            <a:r>
              <a:rPr lang="es-CO" sz="1200" spc="-35" dirty="0">
                <a:solidFill>
                  <a:srgbClr val="6D6E71"/>
                </a:solidFill>
                <a:latin typeface="+mj-lt"/>
                <a:cs typeface="Arial"/>
              </a:rPr>
              <a:t>externa </a:t>
            </a:r>
            <a:r>
              <a:rPr lang="es-CO" sz="1200" spc="-55" dirty="0">
                <a:solidFill>
                  <a:srgbClr val="6D6E71"/>
                </a:solidFill>
                <a:latin typeface="+mj-lt"/>
                <a:cs typeface="Arial"/>
              </a:rPr>
              <a:t>aplicable </a:t>
            </a:r>
            <a:r>
              <a:rPr lang="es-CO" sz="1200" spc="-70" dirty="0">
                <a:solidFill>
                  <a:srgbClr val="6D6E71"/>
                </a:solidFill>
                <a:latin typeface="+mj-lt"/>
                <a:cs typeface="Arial"/>
              </a:rPr>
              <a:t>a </a:t>
            </a:r>
            <a:r>
              <a:rPr lang="es-CO" sz="1200" spc="-15" dirty="0">
                <a:solidFill>
                  <a:srgbClr val="6D6E71"/>
                </a:solidFill>
                <a:latin typeface="+mj-lt"/>
                <a:cs typeface="Arial"/>
              </a:rPr>
              <a:t>mi </a:t>
            </a:r>
            <a:r>
              <a:rPr lang="es-CO" sz="1200" spc="-25" dirty="0">
                <a:solidFill>
                  <a:srgbClr val="6D6E71"/>
                </a:solidFill>
                <a:latin typeface="+mj-lt"/>
                <a:cs typeface="Arial"/>
              </a:rPr>
              <a:t>trabajo </a:t>
            </a:r>
            <a:r>
              <a:rPr lang="es-CO" sz="1200" spc="-35" dirty="0">
                <a:solidFill>
                  <a:srgbClr val="6D6E71"/>
                </a:solidFill>
                <a:latin typeface="+mj-lt"/>
                <a:cs typeface="Arial"/>
              </a:rPr>
              <a:t>o </a:t>
            </a:r>
            <a:r>
              <a:rPr lang="es-CO" sz="1200" spc="-45" dirty="0">
                <a:solidFill>
                  <a:srgbClr val="6D6E71"/>
                </a:solidFill>
                <a:latin typeface="+mj-lt"/>
                <a:cs typeface="Arial"/>
              </a:rPr>
              <a:t>actividad,</a:t>
            </a:r>
            <a:r>
              <a:rPr lang="es-CO" sz="1200" spc="240" dirty="0">
                <a:solidFill>
                  <a:srgbClr val="6D6E71"/>
                </a:solidFill>
                <a:latin typeface="+mj-lt"/>
                <a:cs typeface="Arial"/>
              </a:rPr>
              <a:t> </a:t>
            </a:r>
            <a:r>
              <a:rPr lang="es-CO" sz="1200" spc="-40" dirty="0">
                <a:solidFill>
                  <a:srgbClr val="6D6E71"/>
                </a:solidFill>
                <a:latin typeface="+mj-lt"/>
                <a:cs typeface="Arial"/>
              </a:rPr>
              <a:t>el  </a:t>
            </a:r>
            <a:r>
              <a:rPr lang="es-CO" sz="1200" spc="-35" dirty="0">
                <a:solidFill>
                  <a:srgbClr val="6D6E71"/>
                </a:solidFill>
                <a:latin typeface="+mj-lt"/>
                <a:cs typeface="Arial"/>
              </a:rPr>
              <a:t>reglamento </a:t>
            </a:r>
            <a:r>
              <a:rPr lang="es-CO" sz="1200" spc="-25" dirty="0">
                <a:solidFill>
                  <a:srgbClr val="6D6E71"/>
                </a:solidFill>
                <a:latin typeface="+mj-lt"/>
                <a:cs typeface="Arial"/>
              </a:rPr>
              <a:t>interno </a:t>
            </a:r>
            <a:r>
              <a:rPr lang="es-CO" sz="1200" spc="-60" dirty="0">
                <a:solidFill>
                  <a:srgbClr val="6D6E71"/>
                </a:solidFill>
                <a:latin typeface="+mj-lt"/>
                <a:cs typeface="Arial"/>
              </a:rPr>
              <a:t>de </a:t>
            </a:r>
            <a:r>
              <a:rPr lang="es-CO" sz="1200" spc="-35" dirty="0">
                <a:solidFill>
                  <a:srgbClr val="6D6E71"/>
                </a:solidFill>
                <a:latin typeface="+mj-lt"/>
                <a:cs typeface="Arial"/>
              </a:rPr>
              <a:t>trabajo, </a:t>
            </a:r>
            <a:r>
              <a:rPr lang="es-CO" sz="1200" spc="-40" dirty="0">
                <a:solidFill>
                  <a:srgbClr val="6D6E71"/>
                </a:solidFill>
                <a:latin typeface="+mj-lt"/>
                <a:cs typeface="Arial"/>
              </a:rPr>
              <a:t>los </a:t>
            </a:r>
            <a:r>
              <a:rPr lang="es-CO" sz="1200" spc="-45" dirty="0">
                <a:solidFill>
                  <a:srgbClr val="6D6E71"/>
                </a:solidFill>
                <a:latin typeface="+mj-lt"/>
                <a:cs typeface="Arial"/>
              </a:rPr>
              <a:t>principios </a:t>
            </a:r>
            <a:r>
              <a:rPr lang="es-CO" sz="1200" spc="-60" dirty="0">
                <a:solidFill>
                  <a:srgbClr val="6D6E71"/>
                </a:solidFill>
                <a:latin typeface="+mj-lt"/>
                <a:cs typeface="Arial"/>
              </a:rPr>
              <a:t>de </a:t>
            </a:r>
            <a:r>
              <a:rPr lang="es-CO" sz="1200" spc="-45" dirty="0">
                <a:solidFill>
                  <a:srgbClr val="6D6E71"/>
                </a:solidFill>
                <a:latin typeface="+mj-lt"/>
                <a:cs typeface="Arial"/>
              </a:rPr>
              <a:t>la  </a:t>
            </a:r>
            <a:r>
              <a:rPr lang="es-CO" sz="1200" spc="-30" dirty="0">
                <a:solidFill>
                  <a:srgbClr val="6D6E71"/>
                </a:solidFill>
                <a:latin typeface="+mj-lt"/>
                <a:cs typeface="Arial"/>
              </a:rPr>
              <a:t>cultura </a:t>
            </a:r>
            <a:r>
              <a:rPr lang="es-CO" sz="1200" spc="-25" dirty="0">
                <a:solidFill>
                  <a:srgbClr val="6D6E71"/>
                </a:solidFill>
                <a:latin typeface="+mj-lt"/>
                <a:cs typeface="Arial"/>
              </a:rPr>
              <a:t>y </a:t>
            </a:r>
            <a:r>
              <a:rPr lang="es-CO" sz="1200" spc="-40" dirty="0">
                <a:solidFill>
                  <a:srgbClr val="6D6E71"/>
                </a:solidFill>
                <a:latin typeface="+mj-lt"/>
                <a:cs typeface="Arial"/>
              </a:rPr>
              <a:t>las </a:t>
            </a:r>
            <a:r>
              <a:rPr lang="es-CO" sz="1200" spc="-55" dirty="0">
                <a:solidFill>
                  <a:srgbClr val="6D6E71"/>
                </a:solidFill>
                <a:latin typeface="+mj-lt"/>
                <a:cs typeface="Arial"/>
              </a:rPr>
              <a:t>obligaciones </a:t>
            </a:r>
            <a:r>
              <a:rPr lang="es-CO" sz="1200" spc="-50" dirty="0">
                <a:solidFill>
                  <a:srgbClr val="6D6E71"/>
                </a:solidFill>
                <a:latin typeface="+mj-lt"/>
                <a:cs typeface="Arial"/>
              </a:rPr>
              <a:t>pactadas, </a:t>
            </a:r>
            <a:r>
              <a:rPr lang="es-CO" sz="1200" spc="-25" dirty="0">
                <a:solidFill>
                  <a:srgbClr val="6D6E71"/>
                </a:solidFill>
                <a:latin typeface="+mj-lt"/>
                <a:cs typeface="Arial"/>
              </a:rPr>
              <a:t>y </a:t>
            </a:r>
            <a:r>
              <a:rPr lang="es-CO" sz="1200" spc="-55" dirty="0">
                <a:solidFill>
                  <a:srgbClr val="6D6E71"/>
                </a:solidFill>
                <a:latin typeface="+mj-lt"/>
                <a:cs typeface="Arial"/>
              </a:rPr>
              <a:t>hago </a:t>
            </a:r>
            <a:r>
              <a:rPr lang="es-CO" sz="1200" spc="-60" dirty="0">
                <a:solidFill>
                  <a:srgbClr val="6D6E71"/>
                </a:solidFill>
                <a:latin typeface="+mj-lt"/>
                <a:cs typeface="Arial"/>
              </a:rPr>
              <a:t>que se  </a:t>
            </a:r>
            <a:r>
              <a:rPr lang="es-CO" sz="1200" spc="-55" dirty="0">
                <a:solidFill>
                  <a:srgbClr val="6D6E71"/>
                </a:solidFill>
                <a:latin typeface="+mj-lt"/>
                <a:cs typeface="Arial"/>
              </a:rPr>
              <a:t>cumplan.</a:t>
            </a:r>
          </a:p>
          <a:p>
            <a:pPr marL="184150" marR="5080" indent="-171450" algn="just">
              <a:lnSpc>
                <a:spcPts val="1400"/>
              </a:lnSpc>
              <a:spcBef>
                <a:spcPts val="1440"/>
              </a:spcBef>
              <a:buFont typeface="Arial" panose="020B0604020202020204" pitchFamily="34" charset="0"/>
              <a:buChar char="•"/>
            </a:pPr>
            <a:r>
              <a:rPr lang="es-CO" sz="1200" spc="-40" dirty="0">
                <a:solidFill>
                  <a:srgbClr val="6D6E71"/>
                </a:solidFill>
                <a:latin typeface="+mj-lt"/>
                <a:cs typeface="Arial"/>
              </a:rPr>
              <a:t>Me </a:t>
            </a:r>
            <a:r>
              <a:rPr lang="es-CO" sz="1200" spc="-55" dirty="0">
                <a:solidFill>
                  <a:srgbClr val="6D6E71"/>
                </a:solidFill>
                <a:latin typeface="+mj-lt"/>
                <a:cs typeface="Arial"/>
              </a:rPr>
              <a:t>preocupo </a:t>
            </a:r>
            <a:r>
              <a:rPr lang="es-CO" sz="1200" spc="-60" dirty="0">
                <a:solidFill>
                  <a:srgbClr val="6D6E71"/>
                </a:solidFill>
                <a:latin typeface="+mj-lt"/>
                <a:cs typeface="Arial"/>
              </a:rPr>
              <a:t>de </a:t>
            </a:r>
            <a:r>
              <a:rPr lang="es-CO" sz="1200" spc="-30" dirty="0">
                <a:solidFill>
                  <a:srgbClr val="6D6E71"/>
                </a:solidFill>
                <a:latin typeface="+mj-lt"/>
                <a:cs typeface="Arial"/>
              </a:rPr>
              <a:t>contar </a:t>
            </a:r>
            <a:r>
              <a:rPr lang="es-CO" sz="1200" spc="-65" dirty="0">
                <a:solidFill>
                  <a:srgbClr val="6D6E71"/>
                </a:solidFill>
                <a:latin typeface="+mj-lt"/>
                <a:cs typeface="Arial"/>
              </a:rPr>
              <a:t>con </a:t>
            </a:r>
            <a:r>
              <a:rPr lang="es-CO" sz="1200" spc="-40" dirty="0">
                <a:solidFill>
                  <a:srgbClr val="6D6E71"/>
                </a:solidFill>
                <a:latin typeface="+mj-lt"/>
                <a:cs typeface="Arial"/>
              </a:rPr>
              <a:t>las </a:t>
            </a:r>
            <a:r>
              <a:rPr lang="es-CO" sz="1200" spc="-50" dirty="0">
                <a:solidFill>
                  <a:srgbClr val="6D6E71"/>
                </a:solidFill>
                <a:latin typeface="+mj-lt"/>
                <a:cs typeface="Arial"/>
              </a:rPr>
              <a:t>competencias  </a:t>
            </a:r>
            <a:r>
              <a:rPr lang="es-CO" sz="1200" spc="-45" dirty="0">
                <a:solidFill>
                  <a:srgbClr val="6D6E71"/>
                </a:solidFill>
                <a:latin typeface="+mj-lt"/>
                <a:cs typeface="Arial"/>
              </a:rPr>
              <a:t>requeridas para realizar </a:t>
            </a:r>
            <a:r>
              <a:rPr lang="es-CO" sz="1200" spc="-40" dirty="0">
                <a:solidFill>
                  <a:srgbClr val="6D6E71"/>
                </a:solidFill>
                <a:latin typeface="+mj-lt"/>
                <a:cs typeface="Arial"/>
              </a:rPr>
              <a:t>las </a:t>
            </a:r>
            <a:r>
              <a:rPr lang="es-CO" sz="1200" spc="-45" dirty="0">
                <a:solidFill>
                  <a:srgbClr val="6D6E71"/>
                </a:solidFill>
                <a:latin typeface="+mj-lt"/>
                <a:cs typeface="Arial"/>
              </a:rPr>
              <a:t>funciones </a:t>
            </a:r>
            <a:r>
              <a:rPr lang="es-CO" sz="1200" spc="-35" dirty="0">
                <a:solidFill>
                  <a:srgbClr val="6D6E71"/>
                </a:solidFill>
                <a:latin typeface="+mj-lt"/>
                <a:cs typeface="Arial"/>
              </a:rPr>
              <a:t>o</a:t>
            </a:r>
            <a:r>
              <a:rPr lang="es-CO" sz="1200" spc="-195" dirty="0">
                <a:solidFill>
                  <a:srgbClr val="6D6E71"/>
                </a:solidFill>
                <a:latin typeface="+mj-lt"/>
                <a:cs typeface="Arial"/>
              </a:rPr>
              <a:t> </a:t>
            </a:r>
            <a:r>
              <a:rPr lang="es-CO" sz="1200" spc="-45" dirty="0">
                <a:solidFill>
                  <a:srgbClr val="6D6E71"/>
                </a:solidFill>
                <a:latin typeface="+mj-lt"/>
                <a:cs typeface="Arial"/>
              </a:rPr>
              <a:t>actividades  </a:t>
            </a:r>
            <a:r>
              <a:rPr lang="es-CO" sz="1200" spc="-60" dirty="0">
                <a:solidFill>
                  <a:srgbClr val="6D6E71"/>
                </a:solidFill>
                <a:latin typeface="+mj-lt"/>
                <a:cs typeface="Arial"/>
              </a:rPr>
              <a:t>asignadas.</a:t>
            </a:r>
            <a:endParaRPr lang="es-CO" sz="1200" dirty="0">
              <a:latin typeface="+mj-lt"/>
              <a:cs typeface="Arial"/>
            </a:endParaRPr>
          </a:p>
          <a:p>
            <a:pPr marL="184150" marR="5080" indent="-171450" algn="just">
              <a:lnSpc>
                <a:spcPts val="1400"/>
              </a:lnSpc>
              <a:spcBef>
                <a:spcPts val="1440"/>
              </a:spcBef>
              <a:buFont typeface="Arial" panose="020B0604020202020204" pitchFamily="34" charset="0"/>
              <a:buChar char="•"/>
            </a:pPr>
            <a:r>
              <a:rPr lang="es-CO" sz="1200" spc="-55" dirty="0">
                <a:solidFill>
                  <a:srgbClr val="6D6E71"/>
                </a:solidFill>
                <a:latin typeface="+mj-lt"/>
                <a:cs typeface="Arial"/>
              </a:rPr>
              <a:t>No</a:t>
            </a:r>
            <a:r>
              <a:rPr lang="es-CO" sz="1200" spc="-120" dirty="0">
                <a:solidFill>
                  <a:srgbClr val="6D6E71"/>
                </a:solidFill>
                <a:latin typeface="+mj-lt"/>
                <a:cs typeface="Arial"/>
              </a:rPr>
              <a:t> </a:t>
            </a:r>
            <a:r>
              <a:rPr lang="es-CO" sz="1200" spc="-40" dirty="0">
                <a:solidFill>
                  <a:srgbClr val="6D6E71"/>
                </a:solidFill>
                <a:latin typeface="+mj-lt"/>
                <a:cs typeface="Arial"/>
              </a:rPr>
              <a:t>vulnero</a:t>
            </a:r>
            <a:r>
              <a:rPr lang="es-CO" sz="1200" spc="-114" dirty="0">
                <a:solidFill>
                  <a:srgbClr val="6D6E71"/>
                </a:solidFill>
                <a:latin typeface="+mj-lt"/>
                <a:cs typeface="Arial"/>
              </a:rPr>
              <a:t> </a:t>
            </a:r>
            <a:r>
              <a:rPr lang="es-CO" sz="1200" spc="-40" dirty="0">
                <a:solidFill>
                  <a:srgbClr val="6D6E71"/>
                </a:solidFill>
                <a:latin typeface="+mj-lt"/>
                <a:cs typeface="Arial"/>
              </a:rPr>
              <a:t>los</a:t>
            </a:r>
            <a:r>
              <a:rPr lang="es-CO" sz="1200" spc="-114" dirty="0">
                <a:solidFill>
                  <a:srgbClr val="6D6E71"/>
                </a:solidFill>
                <a:latin typeface="+mj-lt"/>
                <a:cs typeface="Arial"/>
              </a:rPr>
              <a:t> </a:t>
            </a:r>
            <a:r>
              <a:rPr lang="es-CO" sz="1200" spc="-55" dirty="0">
                <a:solidFill>
                  <a:srgbClr val="6D6E71"/>
                </a:solidFill>
                <a:latin typeface="+mj-lt"/>
                <a:cs typeface="Arial"/>
              </a:rPr>
              <a:t>deberes</a:t>
            </a:r>
            <a:r>
              <a:rPr lang="es-CO" sz="1200" spc="-114" dirty="0">
                <a:solidFill>
                  <a:srgbClr val="6D6E71"/>
                </a:solidFill>
                <a:latin typeface="+mj-lt"/>
                <a:cs typeface="Arial"/>
              </a:rPr>
              <a:t> </a:t>
            </a:r>
            <a:r>
              <a:rPr lang="es-CO" sz="1200" spc="-25" dirty="0">
                <a:solidFill>
                  <a:srgbClr val="6D6E71"/>
                </a:solidFill>
                <a:latin typeface="+mj-lt"/>
                <a:cs typeface="Arial"/>
              </a:rPr>
              <a:t>y</a:t>
            </a:r>
            <a:r>
              <a:rPr lang="es-CO" sz="1200" spc="-120" dirty="0">
                <a:solidFill>
                  <a:srgbClr val="6D6E71"/>
                </a:solidFill>
                <a:latin typeface="+mj-lt"/>
                <a:cs typeface="Arial"/>
              </a:rPr>
              <a:t> </a:t>
            </a:r>
            <a:r>
              <a:rPr lang="es-CO" sz="1200" spc="-50" dirty="0">
                <a:solidFill>
                  <a:srgbClr val="6D6E71"/>
                </a:solidFill>
                <a:latin typeface="+mj-lt"/>
                <a:cs typeface="Arial"/>
              </a:rPr>
              <a:t>prohibiciones</a:t>
            </a:r>
            <a:r>
              <a:rPr lang="es-CO" sz="1200" spc="-114" dirty="0">
                <a:solidFill>
                  <a:srgbClr val="6D6E71"/>
                </a:solidFill>
                <a:latin typeface="+mj-lt"/>
                <a:cs typeface="Arial"/>
              </a:rPr>
              <a:t> </a:t>
            </a:r>
            <a:r>
              <a:rPr lang="es-CO" sz="1200" spc="-45" dirty="0">
                <a:solidFill>
                  <a:srgbClr val="6D6E71"/>
                </a:solidFill>
                <a:latin typeface="+mj-lt"/>
                <a:cs typeface="Arial"/>
              </a:rPr>
              <a:t>establecidas  </a:t>
            </a:r>
            <a:r>
              <a:rPr lang="es-CO" sz="1200" spc="-55" dirty="0">
                <a:solidFill>
                  <a:srgbClr val="6D6E71"/>
                </a:solidFill>
                <a:latin typeface="+mj-lt"/>
                <a:cs typeface="Arial"/>
              </a:rPr>
              <a:t>en </a:t>
            </a:r>
            <a:r>
              <a:rPr lang="es-CO" sz="1200" spc="-45" dirty="0">
                <a:solidFill>
                  <a:srgbClr val="6D6E71"/>
                </a:solidFill>
                <a:latin typeface="+mj-lt"/>
                <a:cs typeface="Arial"/>
              </a:rPr>
              <a:t>la Constitución, </a:t>
            </a:r>
            <a:r>
              <a:rPr lang="es-CO" sz="1200" spc="-55" dirty="0">
                <a:solidFill>
                  <a:srgbClr val="6D6E71"/>
                </a:solidFill>
                <a:latin typeface="+mj-lt"/>
                <a:cs typeface="Arial"/>
              </a:rPr>
              <a:t>en </a:t>
            </a:r>
            <a:r>
              <a:rPr lang="es-CO" sz="1200" spc="-40" dirty="0">
                <a:solidFill>
                  <a:srgbClr val="6D6E71"/>
                </a:solidFill>
                <a:latin typeface="+mj-lt"/>
                <a:cs typeface="Arial"/>
              </a:rPr>
              <a:t>los respectivos </a:t>
            </a:r>
            <a:r>
              <a:rPr lang="es-CO" sz="1200" spc="-30" dirty="0">
                <a:solidFill>
                  <a:srgbClr val="6D6E71"/>
                </a:solidFill>
                <a:latin typeface="+mj-lt"/>
                <a:cs typeface="Arial"/>
              </a:rPr>
              <a:t>contratos, </a:t>
            </a:r>
            <a:r>
              <a:rPr lang="es-CO" sz="1200" spc="-55" dirty="0">
                <a:solidFill>
                  <a:srgbClr val="6D6E71"/>
                </a:solidFill>
                <a:latin typeface="+mj-lt"/>
                <a:cs typeface="Arial"/>
              </a:rPr>
              <a:t>en  </a:t>
            </a:r>
            <a:r>
              <a:rPr lang="es-CO" sz="1200" spc="-40" dirty="0">
                <a:solidFill>
                  <a:srgbClr val="6D6E71"/>
                </a:solidFill>
                <a:latin typeface="+mj-lt"/>
                <a:cs typeface="Arial"/>
              </a:rPr>
              <a:t>el </a:t>
            </a:r>
            <a:r>
              <a:rPr lang="es-CO" sz="1200" spc="-45" dirty="0">
                <a:solidFill>
                  <a:srgbClr val="6D6E71"/>
                </a:solidFill>
                <a:latin typeface="+mj-lt"/>
                <a:cs typeface="Arial"/>
              </a:rPr>
              <a:t>marco legal </a:t>
            </a:r>
            <a:r>
              <a:rPr lang="es-CO" sz="1200" spc="-25" dirty="0">
                <a:solidFill>
                  <a:srgbClr val="6D6E71"/>
                </a:solidFill>
                <a:latin typeface="+mj-lt"/>
                <a:cs typeface="Arial"/>
              </a:rPr>
              <a:t>y </a:t>
            </a:r>
            <a:r>
              <a:rPr lang="es-CO" sz="1200" spc="-55" dirty="0">
                <a:solidFill>
                  <a:srgbClr val="6D6E71"/>
                </a:solidFill>
                <a:latin typeface="+mj-lt"/>
                <a:cs typeface="Arial"/>
              </a:rPr>
              <a:t>disposiciones </a:t>
            </a:r>
            <a:r>
              <a:rPr lang="es-CO" sz="1200" spc="-30" dirty="0">
                <a:solidFill>
                  <a:srgbClr val="6D6E71"/>
                </a:solidFill>
                <a:latin typeface="+mj-lt"/>
                <a:cs typeface="Arial"/>
              </a:rPr>
              <a:t>internas </a:t>
            </a:r>
            <a:r>
              <a:rPr lang="es-CO" sz="1200" spc="-60" dirty="0">
                <a:solidFill>
                  <a:srgbClr val="6D6E71"/>
                </a:solidFill>
                <a:latin typeface="+mj-lt"/>
                <a:cs typeface="Arial"/>
              </a:rPr>
              <a:t>que sean  </a:t>
            </a:r>
            <a:r>
              <a:rPr lang="es-CO" sz="1200" spc="-55" dirty="0">
                <a:solidFill>
                  <a:srgbClr val="6D6E71"/>
                </a:solidFill>
                <a:latin typeface="+mj-lt"/>
                <a:cs typeface="Arial"/>
              </a:rPr>
              <a:t>aplicables.</a:t>
            </a:r>
          </a:p>
          <a:p>
            <a:pPr marL="184150" marR="5080" indent="-171450" algn="just">
              <a:lnSpc>
                <a:spcPts val="1400"/>
              </a:lnSpc>
              <a:spcBef>
                <a:spcPts val="1440"/>
              </a:spcBef>
              <a:buFont typeface="Arial" panose="020B0604020202020204" pitchFamily="34" charset="0"/>
              <a:buChar char="•"/>
            </a:pPr>
            <a:r>
              <a:rPr lang="es-ES" sz="1200" dirty="0">
                <a:latin typeface="+mj-lt"/>
              </a:rPr>
              <a:t>Soy responsable de mitigar los riesgos empresariales y de la actividad asignada, siguiendo los controles correspondientes y ejecutando los que estén a mi cargo</a:t>
            </a:r>
          </a:p>
          <a:p>
            <a:pPr marL="184150" marR="5080" indent="-171450" algn="just">
              <a:lnSpc>
                <a:spcPts val="1400"/>
              </a:lnSpc>
              <a:spcBef>
                <a:spcPts val="1440"/>
              </a:spcBef>
              <a:buFont typeface="Arial" panose="020B0604020202020204" pitchFamily="34" charset="0"/>
              <a:buChar char="•"/>
            </a:pPr>
            <a:r>
              <a:rPr lang="es-CO" sz="1200" spc="-40" dirty="0">
                <a:solidFill>
                  <a:srgbClr val="6D6E71"/>
                </a:solidFill>
                <a:latin typeface="+mj-lt"/>
                <a:cs typeface="Arial"/>
              </a:rPr>
              <a:t>Soy responsable del fortalecimiento y mejoramiento del Sistema de Control Interno.</a:t>
            </a:r>
          </a:p>
          <a:p>
            <a:pPr marL="184150" marR="5080" indent="-171450" algn="just">
              <a:lnSpc>
                <a:spcPts val="1400"/>
              </a:lnSpc>
              <a:spcBef>
                <a:spcPts val="1440"/>
              </a:spcBef>
              <a:buFont typeface="Arial" panose="020B0604020202020204" pitchFamily="34" charset="0"/>
              <a:buChar char="•"/>
            </a:pPr>
            <a:r>
              <a:rPr lang="es-CO" sz="1200" spc="-45" dirty="0">
                <a:solidFill>
                  <a:srgbClr val="6D6E71"/>
                </a:solidFill>
                <a:latin typeface="+mj-lt"/>
                <a:cs typeface="Arial"/>
              </a:rPr>
              <a:t>Fomento la </a:t>
            </a:r>
            <a:r>
              <a:rPr lang="es-CO" sz="1200" spc="-50" dirty="0">
                <a:solidFill>
                  <a:srgbClr val="6D6E71"/>
                </a:solidFill>
                <a:latin typeface="+mj-lt"/>
                <a:cs typeface="Arial"/>
              </a:rPr>
              <a:t>seguridad </a:t>
            </a:r>
            <a:r>
              <a:rPr lang="es-CO" sz="1200" spc="-60" dirty="0">
                <a:solidFill>
                  <a:srgbClr val="6D6E71"/>
                </a:solidFill>
                <a:latin typeface="+mj-lt"/>
                <a:cs typeface="Arial"/>
              </a:rPr>
              <a:t>de </a:t>
            </a:r>
            <a:r>
              <a:rPr lang="es-CO" sz="1200" spc="-45" dirty="0">
                <a:solidFill>
                  <a:srgbClr val="6D6E71"/>
                </a:solidFill>
                <a:latin typeface="+mj-lt"/>
                <a:cs typeface="Arial"/>
              </a:rPr>
              <a:t>la </a:t>
            </a:r>
            <a:r>
              <a:rPr lang="es-CO" sz="1200" spc="-40" dirty="0">
                <a:solidFill>
                  <a:srgbClr val="6D6E71"/>
                </a:solidFill>
                <a:latin typeface="+mj-lt"/>
                <a:cs typeface="Arial"/>
              </a:rPr>
              <a:t>información, </a:t>
            </a:r>
            <a:r>
              <a:rPr lang="es-CO" sz="1200" spc="-30" dirty="0">
                <a:solidFill>
                  <a:srgbClr val="6D6E71"/>
                </a:solidFill>
                <a:latin typeface="+mj-lt"/>
                <a:cs typeface="Arial"/>
              </a:rPr>
              <a:t>por </a:t>
            </a:r>
            <a:r>
              <a:rPr lang="es-CO" sz="1200" dirty="0">
                <a:solidFill>
                  <a:srgbClr val="6D6E71"/>
                </a:solidFill>
                <a:latin typeface="+mj-lt"/>
                <a:cs typeface="Arial"/>
              </a:rPr>
              <a:t>tanto  </a:t>
            </a:r>
            <a:r>
              <a:rPr lang="es-CO" sz="1200" spc="-55" dirty="0">
                <a:solidFill>
                  <a:srgbClr val="6D6E71"/>
                </a:solidFill>
                <a:latin typeface="+mj-lt"/>
                <a:cs typeface="Arial"/>
              </a:rPr>
              <a:t>prevengo </a:t>
            </a:r>
            <a:r>
              <a:rPr lang="es-CO" sz="1200" spc="-45" dirty="0">
                <a:solidFill>
                  <a:srgbClr val="6D6E71"/>
                </a:solidFill>
                <a:latin typeface="+mj-lt"/>
                <a:cs typeface="Arial"/>
              </a:rPr>
              <a:t>la </a:t>
            </a:r>
            <a:r>
              <a:rPr lang="es-CO" sz="1200" spc="-35" dirty="0">
                <a:solidFill>
                  <a:srgbClr val="6D6E71"/>
                </a:solidFill>
                <a:latin typeface="+mj-lt"/>
                <a:cs typeface="Arial"/>
              </a:rPr>
              <a:t>fuga </a:t>
            </a:r>
            <a:r>
              <a:rPr lang="es-CO" sz="1200" spc="-60" dirty="0">
                <a:solidFill>
                  <a:srgbClr val="6D6E71"/>
                </a:solidFill>
                <a:latin typeface="+mj-lt"/>
                <a:cs typeface="Arial"/>
              </a:rPr>
              <a:t>de </a:t>
            </a:r>
            <a:r>
              <a:rPr lang="es-CO" sz="1200" spc="-35" dirty="0">
                <a:solidFill>
                  <a:srgbClr val="6D6E71"/>
                </a:solidFill>
                <a:latin typeface="+mj-lt"/>
                <a:cs typeface="Arial"/>
              </a:rPr>
              <a:t>información estratégica o </a:t>
            </a:r>
            <a:r>
              <a:rPr lang="es-CO" sz="1200" spc="-60" dirty="0">
                <a:solidFill>
                  <a:srgbClr val="6D6E71"/>
                </a:solidFill>
                <a:latin typeface="+mj-lt"/>
                <a:cs typeface="Arial"/>
              </a:rPr>
              <a:t>de  </a:t>
            </a:r>
            <a:r>
              <a:rPr lang="es-CO" sz="1200" spc="-40" dirty="0">
                <a:solidFill>
                  <a:srgbClr val="6D6E71"/>
                </a:solidFill>
                <a:latin typeface="+mj-lt"/>
                <a:cs typeface="Arial"/>
              </a:rPr>
              <a:t>carácter</a:t>
            </a:r>
            <a:r>
              <a:rPr lang="es-CO" sz="1200" spc="-140" dirty="0">
                <a:solidFill>
                  <a:srgbClr val="6D6E71"/>
                </a:solidFill>
                <a:latin typeface="+mj-lt"/>
                <a:cs typeface="Arial"/>
              </a:rPr>
              <a:t> </a:t>
            </a:r>
            <a:r>
              <a:rPr lang="es-CO" sz="1200" spc="-50" dirty="0">
                <a:solidFill>
                  <a:srgbClr val="6D6E71"/>
                </a:solidFill>
                <a:latin typeface="+mj-lt"/>
                <a:cs typeface="Arial"/>
              </a:rPr>
              <a:t>confidencial,</a:t>
            </a:r>
            <a:r>
              <a:rPr lang="es-CO" sz="1200" spc="-135" dirty="0">
                <a:solidFill>
                  <a:srgbClr val="6D6E71"/>
                </a:solidFill>
                <a:latin typeface="+mj-lt"/>
                <a:cs typeface="Arial"/>
              </a:rPr>
              <a:t> </a:t>
            </a:r>
            <a:r>
              <a:rPr lang="es-CO" sz="1200" spc="-50" dirty="0">
                <a:solidFill>
                  <a:srgbClr val="6D6E71"/>
                </a:solidFill>
                <a:latin typeface="+mj-lt"/>
                <a:cs typeface="Arial"/>
              </a:rPr>
              <a:t>reservada</a:t>
            </a:r>
            <a:r>
              <a:rPr lang="es-CO" sz="1200" spc="-135" dirty="0">
                <a:solidFill>
                  <a:srgbClr val="6D6E71"/>
                </a:solidFill>
                <a:latin typeface="+mj-lt"/>
                <a:cs typeface="Arial"/>
              </a:rPr>
              <a:t> </a:t>
            </a:r>
            <a:r>
              <a:rPr lang="es-CO" sz="1200" spc="-35" dirty="0">
                <a:solidFill>
                  <a:srgbClr val="6D6E71"/>
                </a:solidFill>
                <a:latin typeface="+mj-lt"/>
                <a:cs typeface="Arial"/>
              </a:rPr>
              <a:t>o</a:t>
            </a:r>
            <a:r>
              <a:rPr lang="es-CO" sz="1200" spc="-135" dirty="0">
                <a:solidFill>
                  <a:srgbClr val="6D6E71"/>
                </a:solidFill>
                <a:latin typeface="+mj-lt"/>
                <a:cs typeface="Arial"/>
              </a:rPr>
              <a:t> </a:t>
            </a:r>
            <a:r>
              <a:rPr lang="es-CO" sz="1200" spc="-50" dirty="0">
                <a:solidFill>
                  <a:srgbClr val="6D6E71"/>
                </a:solidFill>
                <a:latin typeface="+mj-lt"/>
                <a:cs typeface="Arial"/>
              </a:rPr>
              <a:t>clasificada,</a:t>
            </a:r>
            <a:r>
              <a:rPr lang="es-CO" sz="1200" spc="-135" dirty="0">
                <a:solidFill>
                  <a:srgbClr val="6D6E71"/>
                </a:solidFill>
                <a:latin typeface="+mj-lt"/>
                <a:cs typeface="Arial"/>
              </a:rPr>
              <a:t> </a:t>
            </a:r>
            <a:r>
              <a:rPr lang="es-CO" sz="1200" spc="-55" dirty="0">
                <a:solidFill>
                  <a:srgbClr val="6D6E71"/>
                </a:solidFill>
                <a:latin typeface="+mj-lt"/>
                <a:cs typeface="Arial"/>
              </a:rPr>
              <a:t>según  </a:t>
            </a:r>
            <a:r>
              <a:rPr lang="es-CO" sz="1200" spc="-45" dirty="0">
                <a:solidFill>
                  <a:srgbClr val="6D6E71"/>
                </a:solidFill>
                <a:latin typeface="+mj-lt"/>
                <a:cs typeface="Arial"/>
              </a:rPr>
              <a:t>la</a:t>
            </a:r>
            <a:r>
              <a:rPr lang="es-CO" sz="1200" spc="240" dirty="0">
                <a:solidFill>
                  <a:srgbClr val="6D6E71"/>
                </a:solidFill>
                <a:latin typeface="+mj-lt"/>
                <a:cs typeface="Arial"/>
              </a:rPr>
              <a:t> </a:t>
            </a:r>
            <a:r>
              <a:rPr lang="es-CO" sz="1200" spc="-25" dirty="0">
                <a:solidFill>
                  <a:srgbClr val="6D6E71"/>
                </a:solidFill>
                <a:latin typeface="+mj-lt"/>
                <a:cs typeface="Arial"/>
              </a:rPr>
              <a:t>normativa </a:t>
            </a:r>
            <a:r>
              <a:rPr lang="es-CO" sz="1200" spc="-35" dirty="0">
                <a:solidFill>
                  <a:srgbClr val="6D6E71"/>
                </a:solidFill>
                <a:latin typeface="+mj-lt"/>
                <a:cs typeface="Arial"/>
              </a:rPr>
              <a:t>interna, </a:t>
            </a:r>
            <a:r>
              <a:rPr lang="es-CO" sz="1200" spc="-70" dirty="0">
                <a:solidFill>
                  <a:srgbClr val="6D6E71"/>
                </a:solidFill>
                <a:latin typeface="+mj-lt"/>
                <a:cs typeface="Arial"/>
              </a:rPr>
              <a:t>así </a:t>
            </a:r>
            <a:r>
              <a:rPr lang="es-CO" sz="1200" spc="-55" dirty="0">
                <a:solidFill>
                  <a:srgbClr val="6D6E71"/>
                </a:solidFill>
                <a:latin typeface="+mj-lt"/>
                <a:cs typeface="Arial"/>
              </a:rPr>
              <a:t>como </a:t>
            </a:r>
            <a:r>
              <a:rPr lang="es-CO" sz="1200" spc="-45" dirty="0">
                <a:solidFill>
                  <a:srgbClr val="6D6E71"/>
                </a:solidFill>
                <a:latin typeface="+mj-lt"/>
                <a:cs typeface="Arial"/>
              </a:rPr>
              <a:t>la  </a:t>
            </a:r>
            <a:r>
              <a:rPr lang="es-CO" sz="1200" spc="-30" dirty="0">
                <a:solidFill>
                  <a:srgbClr val="6D6E71"/>
                </a:solidFill>
                <a:latin typeface="+mj-lt"/>
                <a:cs typeface="Arial"/>
              </a:rPr>
              <a:t>difusión </a:t>
            </a:r>
            <a:r>
              <a:rPr lang="es-CO" sz="1200" spc="-35" dirty="0">
                <a:solidFill>
                  <a:srgbClr val="6D6E71"/>
                </a:solidFill>
                <a:latin typeface="+mj-lt"/>
                <a:cs typeface="Arial"/>
              </a:rPr>
              <a:t>o  </a:t>
            </a:r>
            <a:r>
              <a:rPr lang="es-CO" sz="1200" spc="-25" dirty="0">
                <a:solidFill>
                  <a:srgbClr val="6D6E71"/>
                </a:solidFill>
                <a:latin typeface="+mj-lt"/>
                <a:cs typeface="Arial"/>
              </a:rPr>
              <a:t>trasmisión </a:t>
            </a:r>
            <a:r>
              <a:rPr lang="es-CO" sz="1200" spc="-60" dirty="0">
                <a:solidFill>
                  <a:srgbClr val="6D6E71"/>
                </a:solidFill>
                <a:latin typeface="+mj-lt"/>
                <a:cs typeface="Arial"/>
              </a:rPr>
              <a:t>de </a:t>
            </a:r>
            <a:r>
              <a:rPr lang="es-CO" sz="1200" spc="-35" dirty="0">
                <a:solidFill>
                  <a:srgbClr val="6D6E71"/>
                </a:solidFill>
                <a:latin typeface="+mj-lt"/>
                <a:cs typeface="Arial"/>
              </a:rPr>
              <a:t>datos </a:t>
            </a:r>
            <a:r>
              <a:rPr lang="es-CO" sz="1200" spc="-60" dirty="0">
                <a:solidFill>
                  <a:srgbClr val="6D6E71"/>
                </a:solidFill>
                <a:latin typeface="+mj-lt"/>
                <a:cs typeface="Arial"/>
              </a:rPr>
              <a:t>que </a:t>
            </a:r>
            <a:r>
              <a:rPr lang="es-CO" sz="1200" spc="-55" dirty="0">
                <a:solidFill>
                  <a:srgbClr val="6D6E71"/>
                </a:solidFill>
                <a:latin typeface="+mj-lt"/>
                <a:cs typeface="Arial"/>
              </a:rPr>
              <a:t>puedan </a:t>
            </a:r>
            <a:r>
              <a:rPr lang="es-CO" sz="1200" spc="-50" dirty="0">
                <a:solidFill>
                  <a:srgbClr val="6D6E71"/>
                </a:solidFill>
                <a:latin typeface="+mj-lt"/>
                <a:cs typeface="Arial"/>
              </a:rPr>
              <a:t>generar algún  </a:t>
            </a:r>
            <a:r>
              <a:rPr lang="es-CO" sz="1200" spc="-45" dirty="0">
                <a:solidFill>
                  <a:srgbClr val="6D6E71"/>
                </a:solidFill>
                <a:latin typeface="+mj-lt"/>
                <a:cs typeface="Arial"/>
              </a:rPr>
              <a:t>beneficio</a:t>
            </a:r>
            <a:r>
              <a:rPr lang="es-CO" sz="1200" spc="-100" dirty="0">
                <a:solidFill>
                  <a:srgbClr val="6D6E71"/>
                </a:solidFill>
                <a:latin typeface="+mj-lt"/>
                <a:cs typeface="Arial"/>
              </a:rPr>
              <a:t> </a:t>
            </a:r>
            <a:r>
              <a:rPr lang="es-CO" sz="1200" spc="-55" dirty="0">
                <a:solidFill>
                  <a:srgbClr val="6D6E71"/>
                </a:solidFill>
                <a:latin typeface="+mj-lt"/>
                <a:cs typeface="Arial"/>
              </a:rPr>
              <a:t>indebido. </a:t>
            </a:r>
          </a:p>
          <a:p>
            <a:pPr marL="184150" marR="5080" indent="-171450" algn="just">
              <a:lnSpc>
                <a:spcPts val="1400"/>
              </a:lnSpc>
              <a:spcBef>
                <a:spcPts val="1440"/>
              </a:spcBef>
              <a:buFont typeface="Arial" panose="020B0604020202020204" pitchFamily="34" charset="0"/>
              <a:buChar char="•"/>
            </a:pPr>
            <a:r>
              <a:rPr lang="es-CO" sz="1200" spc="-55" dirty="0">
                <a:solidFill>
                  <a:srgbClr val="6D6E71"/>
                </a:solidFill>
                <a:latin typeface="+mj-lt"/>
                <a:cs typeface="Arial"/>
              </a:rPr>
              <a:t>No </a:t>
            </a:r>
            <a:r>
              <a:rPr lang="es-CO" sz="1200" spc="-45" dirty="0">
                <a:solidFill>
                  <a:srgbClr val="6D6E71"/>
                </a:solidFill>
                <a:latin typeface="+mj-lt"/>
                <a:cs typeface="Arial"/>
              </a:rPr>
              <a:t>divulgo </a:t>
            </a:r>
            <a:r>
              <a:rPr lang="es-CO" sz="1200" spc="-30" dirty="0">
                <a:solidFill>
                  <a:srgbClr val="6D6E71"/>
                </a:solidFill>
                <a:latin typeface="+mj-lt"/>
                <a:cs typeface="Arial"/>
              </a:rPr>
              <a:t>por </a:t>
            </a:r>
            <a:r>
              <a:rPr lang="es-CO" sz="1200" spc="-45" dirty="0">
                <a:solidFill>
                  <a:srgbClr val="6D6E71"/>
                </a:solidFill>
                <a:latin typeface="+mj-lt"/>
                <a:cs typeface="Arial"/>
              </a:rPr>
              <a:t>ningún </a:t>
            </a:r>
            <a:r>
              <a:rPr lang="es-CO" sz="1200" spc="-50" dirty="0">
                <a:solidFill>
                  <a:srgbClr val="6D6E71"/>
                </a:solidFill>
                <a:latin typeface="+mj-lt"/>
                <a:cs typeface="Arial"/>
              </a:rPr>
              <a:t>medio, ya </a:t>
            </a:r>
            <a:r>
              <a:rPr lang="es-CO" sz="1200" spc="-70" dirty="0">
                <a:solidFill>
                  <a:srgbClr val="6D6E71"/>
                </a:solidFill>
                <a:latin typeface="+mj-lt"/>
                <a:cs typeface="Arial"/>
              </a:rPr>
              <a:t>sea </a:t>
            </a:r>
            <a:r>
              <a:rPr lang="es-CO" sz="1200" spc="-45" dirty="0">
                <a:solidFill>
                  <a:srgbClr val="6D6E71"/>
                </a:solidFill>
                <a:latin typeface="+mj-lt"/>
                <a:cs typeface="Arial"/>
              </a:rPr>
              <a:t>electrónico,  </a:t>
            </a:r>
            <a:r>
              <a:rPr lang="es-CO" sz="1200" spc="-40" dirty="0">
                <a:solidFill>
                  <a:srgbClr val="6D6E71"/>
                </a:solidFill>
                <a:latin typeface="+mj-lt"/>
                <a:cs typeface="Arial"/>
              </a:rPr>
              <a:t>impreso </a:t>
            </a:r>
            <a:r>
              <a:rPr lang="es-CO" sz="1200" spc="-35" dirty="0">
                <a:solidFill>
                  <a:srgbClr val="6D6E71"/>
                </a:solidFill>
                <a:latin typeface="+mj-lt"/>
                <a:cs typeface="Arial"/>
              </a:rPr>
              <a:t>o </a:t>
            </a:r>
            <a:r>
              <a:rPr lang="es-CO" sz="1200" spc="-55" dirty="0">
                <a:solidFill>
                  <a:srgbClr val="6D6E71"/>
                </a:solidFill>
                <a:latin typeface="+mj-lt"/>
                <a:cs typeface="Arial"/>
              </a:rPr>
              <a:t>audiovisual, </a:t>
            </a:r>
            <a:r>
              <a:rPr lang="es-CO" sz="1200" spc="-35" dirty="0">
                <a:solidFill>
                  <a:srgbClr val="6D6E71"/>
                </a:solidFill>
                <a:latin typeface="+mj-lt"/>
                <a:cs typeface="Arial"/>
              </a:rPr>
              <a:t>información </a:t>
            </a:r>
            <a:r>
              <a:rPr lang="es-CO" sz="1200" spc="-55" dirty="0">
                <a:solidFill>
                  <a:srgbClr val="6D6E71"/>
                </a:solidFill>
                <a:latin typeface="+mj-lt"/>
                <a:cs typeface="Arial"/>
              </a:rPr>
              <a:t>indebida, </a:t>
            </a:r>
            <a:r>
              <a:rPr lang="es-CO" sz="1200" spc="-50" dirty="0">
                <a:solidFill>
                  <a:srgbClr val="6D6E71"/>
                </a:solidFill>
                <a:latin typeface="+mj-lt"/>
                <a:cs typeface="Arial"/>
              </a:rPr>
              <a:t>ilegal,  </a:t>
            </a:r>
            <a:r>
              <a:rPr lang="es-CO" sz="1200" spc="-40" dirty="0">
                <a:solidFill>
                  <a:srgbClr val="6D6E71"/>
                </a:solidFill>
                <a:latin typeface="+mj-lt"/>
                <a:cs typeface="Arial"/>
              </a:rPr>
              <a:t>pornográfica </a:t>
            </a:r>
            <a:r>
              <a:rPr lang="es-CO" sz="1200" spc="-35" dirty="0">
                <a:solidFill>
                  <a:srgbClr val="6D6E71"/>
                </a:solidFill>
                <a:latin typeface="+mj-lt"/>
                <a:cs typeface="Arial"/>
              </a:rPr>
              <a:t>o</a:t>
            </a:r>
            <a:r>
              <a:rPr lang="es-CO" sz="1200" spc="-155" dirty="0">
                <a:solidFill>
                  <a:srgbClr val="6D6E71"/>
                </a:solidFill>
                <a:latin typeface="+mj-lt"/>
                <a:cs typeface="Arial"/>
              </a:rPr>
              <a:t> </a:t>
            </a:r>
            <a:r>
              <a:rPr lang="es-CO" sz="1200" spc="-40" dirty="0">
                <a:solidFill>
                  <a:srgbClr val="6D6E71"/>
                </a:solidFill>
                <a:latin typeface="+mj-lt"/>
                <a:cs typeface="Arial"/>
              </a:rPr>
              <a:t>racista.</a:t>
            </a:r>
            <a:endParaRPr lang="es-CO" sz="1200" dirty="0">
              <a:latin typeface="+mj-lt"/>
              <a:cs typeface="Arial"/>
            </a:endParaRPr>
          </a:p>
        </p:txBody>
      </p:sp>
      <p:sp>
        <p:nvSpPr>
          <p:cNvPr id="8" name="CuadroTexto 7">
            <a:extLst>
              <a:ext uri="{FF2B5EF4-FFF2-40B4-BE49-F238E27FC236}">
                <a16:creationId xmlns:a16="http://schemas.microsoft.com/office/drawing/2014/main" id="{D211B0AE-1751-4420-BFD2-7FD957591F79}"/>
              </a:ext>
            </a:extLst>
          </p:cNvPr>
          <p:cNvSpPr txBox="1"/>
          <p:nvPr/>
        </p:nvSpPr>
        <p:spPr>
          <a:xfrm>
            <a:off x="4016420" y="7789761"/>
            <a:ext cx="389850" cy="307777"/>
          </a:xfrm>
          <a:prstGeom prst="rect">
            <a:avLst/>
          </a:prstGeom>
          <a:noFill/>
        </p:spPr>
        <p:txBody>
          <a:bodyPr wrap="none" rtlCol="0">
            <a:spAutoFit/>
          </a:bodyPr>
          <a:lstStyle/>
          <a:p>
            <a:r>
              <a:rPr lang="es-CO" sz="1400" b="1" dirty="0">
                <a:solidFill>
                  <a:srgbClr val="801327"/>
                </a:solidFill>
              </a:rPr>
              <a:t>21</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p:nvPr/>
        </p:nvSpPr>
        <p:spPr>
          <a:xfrm>
            <a:off x="682561" y="457835"/>
            <a:ext cx="3329738" cy="2100575"/>
          </a:xfrm>
          <a:prstGeom prst="rect">
            <a:avLst/>
          </a:prstGeom>
        </p:spPr>
        <p:txBody>
          <a:bodyPr vert="horz" wrap="square" lIns="0" tIns="22860" rIns="0" bIns="0" rtlCol="0">
            <a:spAutoFit/>
          </a:bodyPr>
          <a:lstStyle/>
          <a:p>
            <a:pPr marL="184150" marR="5080" indent="-171450" algn="just">
              <a:lnSpc>
                <a:spcPts val="1400"/>
              </a:lnSpc>
              <a:spcBef>
                <a:spcPts val="180"/>
              </a:spcBef>
              <a:buFont typeface="Arial" panose="020B0604020202020204" pitchFamily="34" charset="0"/>
              <a:buChar char="•"/>
            </a:pPr>
            <a:r>
              <a:rPr lang="es-CO" sz="1200" spc="-70" dirty="0">
                <a:solidFill>
                  <a:srgbClr val="6D6E71"/>
                </a:solidFill>
                <a:latin typeface="+mj-lt"/>
                <a:cs typeface="Arial"/>
              </a:rPr>
              <a:t>Conservo,</a:t>
            </a:r>
            <a:r>
              <a:rPr lang="es-CO" sz="1200" spc="-140" dirty="0">
                <a:solidFill>
                  <a:srgbClr val="6D6E71"/>
                </a:solidFill>
                <a:latin typeface="+mj-lt"/>
                <a:cs typeface="Arial"/>
              </a:rPr>
              <a:t> </a:t>
            </a:r>
            <a:r>
              <a:rPr lang="es-CO" sz="1200" spc="-30" dirty="0">
                <a:solidFill>
                  <a:srgbClr val="6D6E71"/>
                </a:solidFill>
                <a:latin typeface="+mj-lt"/>
                <a:cs typeface="Arial"/>
              </a:rPr>
              <a:t>protejo</a:t>
            </a:r>
            <a:r>
              <a:rPr lang="es-CO" sz="1200" spc="-135" dirty="0">
                <a:solidFill>
                  <a:srgbClr val="6D6E71"/>
                </a:solidFill>
                <a:latin typeface="+mj-lt"/>
                <a:cs typeface="Arial"/>
              </a:rPr>
              <a:t> </a:t>
            </a:r>
            <a:r>
              <a:rPr lang="es-CO" sz="1200" spc="-25" dirty="0">
                <a:solidFill>
                  <a:srgbClr val="6D6E71"/>
                </a:solidFill>
                <a:latin typeface="+mj-lt"/>
                <a:cs typeface="Arial"/>
              </a:rPr>
              <a:t>y</a:t>
            </a:r>
            <a:r>
              <a:rPr lang="es-CO" sz="1200" spc="-135" dirty="0">
                <a:solidFill>
                  <a:srgbClr val="6D6E71"/>
                </a:solidFill>
                <a:latin typeface="+mj-lt"/>
                <a:cs typeface="Arial"/>
              </a:rPr>
              <a:t> </a:t>
            </a:r>
            <a:r>
              <a:rPr lang="es-CO" sz="1200" spc="-50" dirty="0">
                <a:solidFill>
                  <a:srgbClr val="6D6E71"/>
                </a:solidFill>
                <a:latin typeface="+mj-lt"/>
                <a:cs typeface="Arial"/>
              </a:rPr>
              <a:t>uso</a:t>
            </a:r>
            <a:r>
              <a:rPr lang="es-CO" sz="1200" spc="-140" dirty="0">
                <a:solidFill>
                  <a:srgbClr val="6D6E71"/>
                </a:solidFill>
                <a:latin typeface="+mj-lt"/>
                <a:cs typeface="Arial"/>
              </a:rPr>
              <a:t> </a:t>
            </a:r>
            <a:r>
              <a:rPr lang="es-CO" sz="1200" spc="-60" dirty="0">
                <a:solidFill>
                  <a:srgbClr val="6D6E71"/>
                </a:solidFill>
                <a:latin typeface="+mj-lt"/>
                <a:cs typeface="Arial"/>
              </a:rPr>
              <a:t>de</a:t>
            </a:r>
            <a:r>
              <a:rPr lang="es-CO" sz="1200" spc="-135" dirty="0">
                <a:solidFill>
                  <a:srgbClr val="6D6E71"/>
                </a:solidFill>
                <a:latin typeface="+mj-lt"/>
                <a:cs typeface="Arial"/>
              </a:rPr>
              <a:t> </a:t>
            </a:r>
            <a:r>
              <a:rPr lang="es-CO" sz="1200" spc="-45" dirty="0">
                <a:solidFill>
                  <a:srgbClr val="6D6E71"/>
                </a:solidFill>
                <a:latin typeface="+mj-lt"/>
                <a:cs typeface="Arial"/>
              </a:rPr>
              <a:t>manera</a:t>
            </a:r>
            <a:r>
              <a:rPr lang="es-CO" sz="1200" spc="-135" dirty="0">
                <a:solidFill>
                  <a:srgbClr val="6D6E71"/>
                </a:solidFill>
                <a:latin typeface="+mj-lt"/>
                <a:cs typeface="Arial"/>
              </a:rPr>
              <a:t> </a:t>
            </a:r>
            <a:r>
              <a:rPr lang="es-CO" sz="1200" spc="-50" dirty="0">
                <a:solidFill>
                  <a:srgbClr val="6D6E71"/>
                </a:solidFill>
                <a:latin typeface="+mj-lt"/>
                <a:cs typeface="Arial"/>
              </a:rPr>
              <a:t>racional,</a:t>
            </a:r>
            <a:r>
              <a:rPr lang="es-CO" sz="1200" spc="-135" dirty="0">
                <a:solidFill>
                  <a:srgbClr val="6D6E71"/>
                </a:solidFill>
                <a:latin typeface="+mj-lt"/>
                <a:cs typeface="Arial"/>
              </a:rPr>
              <a:t> </a:t>
            </a:r>
            <a:r>
              <a:rPr lang="es-CO" sz="1200" spc="-40" dirty="0">
                <a:solidFill>
                  <a:srgbClr val="6D6E71"/>
                </a:solidFill>
                <a:latin typeface="+mj-lt"/>
                <a:cs typeface="Arial"/>
              </a:rPr>
              <a:t>austera  </a:t>
            </a:r>
            <a:r>
              <a:rPr lang="es-CO" sz="1200" spc="-25" dirty="0">
                <a:solidFill>
                  <a:srgbClr val="6D6E71"/>
                </a:solidFill>
                <a:latin typeface="+mj-lt"/>
                <a:cs typeface="Arial"/>
              </a:rPr>
              <a:t>y</a:t>
            </a:r>
            <a:r>
              <a:rPr lang="es-CO" sz="1200" spc="-100" dirty="0">
                <a:solidFill>
                  <a:srgbClr val="6D6E71"/>
                </a:solidFill>
                <a:latin typeface="+mj-lt"/>
                <a:cs typeface="Arial"/>
              </a:rPr>
              <a:t> </a:t>
            </a:r>
            <a:r>
              <a:rPr lang="es-CO" sz="1200" spc="-30" dirty="0">
                <a:solidFill>
                  <a:srgbClr val="6D6E71"/>
                </a:solidFill>
                <a:latin typeface="+mj-lt"/>
                <a:cs typeface="Arial"/>
              </a:rPr>
              <a:t>eficiente</a:t>
            </a:r>
            <a:r>
              <a:rPr lang="es-CO" sz="1200" spc="-95" dirty="0">
                <a:solidFill>
                  <a:srgbClr val="6D6E71"/>
                </a:solidFill>
                <a:latin typeface="+mj-lt"/>
                <a:cs typeface="Arial"/>
              </a:rPr>
              <a:t> </a:t>
            </a:r>
            <a:r>
              <a:rPr lang="es-CO" sz="1200" spc="-40" dirty="0">
                <a:solidFill>
                  <a:srgbClr val="6D6E71"/>
                </a:solidFill>
                <a:latin typeface="+mj-lt"/>
                <a:cs typeface="Arial"/>
              </a:rPr>
              <a:t>los</a:t>
            </a:r>
            <a:r>
              <a:rPr lang="es-CO" sz="1200" spc="-95" dirty="0">
                <a:solidFill>
                  <a:srgbClr val="6D6E71"/>
                </a:solidFill>
                <a:latin typeface="+mj-lt"/>
                <a:cs typeface="Arial"/>
              </a:rPr>
              <a:t> </a:t>
            </a:r>
            <a:r>
              <a:rPr lang="es-CO" sz="1200" spc="-45" dirty="0">
                <a:solidFill>
                  <a:srgbClr val="6D6E71"/>
                </a:solidFill>
                <a:latin typeface="+mj-lt"/>
                <a:cs typeface="Arial"/>
              </a:rPr>
              <a:t>recursos</a:t>
            </a:r>
            <a:r>
              <a:rPr lang="es-CO" sz="1200" spc="-100" dirty="0">
                <a:solidFill>
                  <a:srgbClr val="6D6E71"/>
                </a:solidFill>
                <a:latin typeface="+mj-lt"/>
                <a:cs typeface="Arial"/>
              </a:rPr>
              <a:t> </a:t>
            </a:r>
            <a:r>
              <a:rPr lang="es-CO" sz="1200" spc="-60" dirty="0">
                <a:solidFill>
                  <a:srgbClr val="6D6E71"/>
                </a:solidFill>
                <a:latin typeface="+mj-lt"/>
                <a:cs typeface="Arial"/>
              </a:rPr>
              <a:t>que</a:t>
            </a:r>
            <a:r>
              <a:rPr lang="es-CO" sz="1200" spc="-95" dirty="0">
                <a:solidFill>
                  <a:srgbClr val="6D6E71"/>
                </a:solidFill>
                <a:latin typeface="+mj-lt"/>
                <a:cs typeface="Arial"/>
              </a:rPr>
              <a:t> </a:t>
            </a:r>
            <a:r>
              <a:rPr lang="es-CO" sz="1200" spc="-40" dirty="0">
                <a:solidFill>
                  <a:srgbClr val="6D6E71"/>
                </a:solidFill>
                <a:latin typeface="+mj-lt"/>
                <a:cs typeface="Arial"/>
              </a:rPr>
              <a:t>me</a:t>
            </a:r>
            <a:r>
              <a:rPr lang="es-CO" sz="1200" spc="-95" dirty="0">
                <a:solidFill>
                  <a:srgbClr val="6D6E71"/>
                </a:solidFill>
                <a:latin typeface="+mj-lt"/>
                <a:cs typeface="Arial"/>
              </a:rPr>
              <a:t> </a:t>
            </a:r>
            <a:r>
              <a:rPr lang="es-CO" sz="1200" spc="-45" dirty="0">
                <a:solidFill>
                  <a:srgbClr val="6D6E71"/>
                </a:solidFill>
                <a:latin typeface="+mj-lt"/>
                <a:cs typeface="Arial"/>
              </a:rPr>
              <a:t>son</a:t>
            </a:r>
            <a:r>
              <a:rPr lang="es-CO" sz="1200" spc="-100" dirty="0">
                <a:solidFill>
                  <a:srgbClr val="6D6E71"/>
                </a:solidFill>
                <a:latin typeface="+mj-lt"/>
                <a:cs typeface="Arial"/>
              </a:rPr>
              <a:t> </a:t>
            </a:r>
            <a:r>
              <a:rPr lang="es-CO" sz="1200" spc="-60" dirty="0">
                <a:solidFill>
                  <a:srgbClr val="6D6E71"/>
                </a:solidFill>
                <a:latin typeface="+mj-lt"/>
                <a:cs typeface="Arial"/>
              </a:rPr>
              <a:t>asignados.</a:t>
            </a:r>
          </a:p>
          <a:p>
            <a:pPr marL="184150" marR="5080" indent="-171450" algn="just">
              <a:lnSpc>
                <a:spcPts val="1400"/>
              </a:lnSpc>
              <a:spcBef>
                <a:spcPts val="180"/>
              </a:spcBef>
              <a:buFont typeface="Arial" panose="020B0604020202020204" pitchFamily="34" charset="0"/>
              <a:buChar char="•"/>
            </a:pPr>
            <a:endParaRPr lang="es-CO" sz="1200" spc="-60" dirty="0">
              <a:solidFill>
                <a:srgbClr val="6D6E71"/>
              </a:solidFill>
              <a:latin typeface="+mj-lt"/>
              <a:cs typeface="Arial"/>
            </a:endParaRPr>
          </a:p>
          <a:p>
            <a:pPr marL="184150" marR="5080" indent="-171450" algn="just">
              <a:lnSpc>
                <a:spcPts val="1400"/>
              </a:lnSpc>
              <a:spcBef>
                <a:spcPts val="180"/>
              </a:spcBef>
              <a:buFont typeface="Arial" panose="020B0604020202020204" pitchFamily="34" charset="0"/>
              <a:buChar char="•"/>
            </a:pPr>
            <a:r>
              <a:rPr lang="es-CO" sz="1200" dirty="0">
                <a:latin typeface="+mj-lt"/>
              </a:rPr>
              <a:t>Conozco que los equipos asignados son propiedad de Esenttia, así como la información allí consignada.</a:t>
            </a:r>
          </a:p>
          <a:p>
            <a:pPr marL="184150" marR="5080" indent="-171450" algn="just">
              <a:lnSpc>
                <a:spcPts val="1400"/>
              </a:lnSpc>
              <a:spcBef>
                <a:spcPts val="180"/>
              </a:spcBef>
              <a:buFont typeface="Arial" panose="020B0604020202020204" pitchFamily="34" charset="0"/>
              <a:buChar char="•"/>
            </a:pPr>
            <a:endParaRPr lang="es-CO" sz="1200" spc="-45" dirty="0">
              <a:solidFill>
                <a:srgbClr val="6D6E71"/>
              </a:solidFill>
              <a:latin typeface="+mj-lt"/>
              <a:cs typeface="Arial"/>
            </a:endParaRPr>
          </a:p>
          <a:p>
            <a:pPr marL="184150" marR="5080" indent="-171450" algn="just">
              <a:lnSpc>
                <a:spcPts val="1400"/>
              </a:lnSpc>
              <a:spcBef>
                <a:spcPts val="180"/>
              </a:spcBef>
              <a:buFont typeface="Arial" panose="020B0604020202020204" pitchFamily="34" charset="0"/>
              <a:buChar char="•"/>
            </a:pPr>
            <a:r>
              <a:rPr lang="es-CO" sz="1200" spc="-45" dirty="0">
                <a:solidFill>
                  <a:srgbClr val="6D6E71"/>
                </a:solidFill>
                <a:latin typeface="+mj-lt"/>
                <a:cs typeface="Arial"/>
              </a:rPr>
              <a:t>Comparto </a:t>
            </a:r>
            <a:r>
              <a:rPr lang="es-CO" sz="1200" spc="-30" dirty="0">
                <a:solidFill>
                  <a:srgbClr val="6D6E71"/>
                </a:solidFill>
                <a:latin typeface="+mj-lt"/>
                <a:cs typeface="Arial"/>
              </a:rPr>
              <a:t>mis </a:t>
            </a:r>
            <a:r>
              <a:rPr lang="es-CO" sz="1200" spc="-45" dirty="0">
                <a:solidFill>
                  <a:srgbClr val="6D6E71"/>
                </a:solidFill>
                <a:latin typeface="+mj-lt"/>
                <a:cs typeface="Arial"/>
              </a:rPr>
              <a:t>conocimientos </a:t>
            </a:r>
            <a:r>
              <a:rPr lang="es-CO" sz="1200" spc="-25" dirty="0">
                <a:solidFill>
                  <a:srgbClr val="6D6E71"/>
                </a:solidFill>
                <a:latin typeface="+mj-lt"/>
                <a:cs typeface="Arial"/>
              </a:rPr>
              <a:t>y </a:t>
            </a:r>
            <a:r>
              <a:rPr lang="es-CO" sz="1200" spc="-55" dirty="0">
                <a:solidFill>
                  <a:srgbClr val="6D6E71"/>
                </a:solidFill>
                <a:latin typeface="+mj-lt"/>
                <a:cs typeface="Arial"/>
              </a:rPr>
              <a:t>experiencia,</a:t>
            </a:r>
            <a:r>
              <a:rPr lang="es-CO" sz="1200" spc="-254" dirty="0">
                <a:solidFill>
                  <a:srgbClr val="6D6E71"/>
                </a:solidFill>
                <a:latin typeface="+mj-lt"/>
                <a:cs typeface="Arial"/>
              </a:rPr>
              <a:t> </a:t>
            </a:r>
            <a:r>
              <a:rPr lang="es-CO" sz="1200" spc="-30" dirty="0">
                <a:solidFill>
                  <a:srgbClr val="6D6E71"/>
                </a:solidFill>
                <a:latin typeface="+mj-lt"/>
                <a:cs typeface="Arial"/>
              </a:rPr>
              <a:t>trabajo  </a:t>
            </a:r>
            <a:r>
              <a:rPr lang="es-CO" sz="1200" spc="-55" dirty="0">
                <a:solidFill>
                  <a:srgbClr val="6D6E71"/>
                </a:solidFill>
                <a:latin typeface="+mj-lt"/>
                <a:cs typeface="Arial"/>
              </a:rPr>
              <a:t>en</a:t>
            </a:r>
            <a:r>
              <a:rPr lang="es-CO" sz="1200" spc="-120" dirty="0">
                <a:solidFill>
                  <a:srgbClr val="6D6E71"/>
                </a:solidFill>
                <a:latin typeface="+mj-lt"/>
                <a:cs typeface="Arial"/>
              </a:rPr>
              <a:t> </a:t>
            </a:r>
            <a:r>
              <a:rPr lang="es-CO" sz="1200" spc="-60" dirty="0">
                <a:solidFill>
                  <a:srgbClr val="6D6E71"/>
                </a:solidFill>
                <a:latin typeface="+mj-lt"/>
                <a:cs typeface="Arial"/>
              </a:rPr>
              <a:t>equipo,</a:t>
            </a:r>
            <a:r>
              <a:rPr lang="es-CO" sz="1200" spc="-120" dirty="0">
                <a:solidFill>
                  <a:srgbClr val="6D6E71"/>
                </a:solidFill>
                <a:latin typeface="+mj-lt"/>
                <a:cs typeface="Arial"/>
              </a:rPr>
              <a:t> </a:t>
            </a:r>
            <a:r>
              <a:rPr lang="es-CO" sz="1200" spc="-50" dirty="0">
                <a:solidFill>
                  <a:srgbClr val="6D6E71"/>
                </a:solidFill>
                <a:latin typeface="+mj-lt"/>
                <a:cs typeface="Arial"/>
              </a:rPr>
              <a:t>soy</a:t>
            </a:r>
            <a:r>
              <a:rPr lang="es-CO" sz="1200" spc="-120" dirty="0">
                <a:solidFill>
                  <a:srgbClr val="6D6E71"/>
                </a:solidFill>
                <a:latin typeface="+mj-lt"/>
                <a:cs typeface="Arial"/>
              </a:rPr>
              <a:t> </a:t>
            </a:r>
            <a:r>
              <a:rPr lang="es-CO" sz="1200" spc="-40" dirty="0">
                <a:solidFill>
                  <a:srgbClr val="6D6E71"/>
                </a:solidFill>
                <a:latin typeface="+mj-lt"/>
                <a:cs typeface="Arial"/>
              </a:rPr>
              <a:t>colaborativo</a:t>
            </a:r>
            <a:r>
              <a:rPr lang="es-CO" sz="1200" spc="-120" dirty="0">
                <a:solidFill>
                  <a:srgbClr val="6D6E71"/>
                </a:solidFill>
                <a:latin typeface="+mj-lt"/>
                <a:cs typeface="Arial"/>
              </a:rPr>
              <a:t> </a:t>
            </a:r>
            <a:r>
              <a:rPr lang="es-CO" sz="1200" spc="-25" dirty="0">
                <a:solidFill>
                  <a:srgbClr val="6D6E71"/>
                </a:solidFill>
                <a:latin typeface="+mj-lt"/>
                <a:cs typeface="Arial"/>
              </a:rPr>
              <a:t>y</a:t>
            </a:r>
            <a:r>
              <a:rPr lang="es-CO" sz="1200" spc="-120" dirty="0">
                <a:solidFill>
                  <a:srgbClr val="6D6E71"/>
                </a:solidFill>
                <a:latin typeface="+mj-lt"/>
                <a:cs typeface="Arial"/>
              </a:rPr>
              <a:t> </a:t>
            </a:r>
            <a:r>
              <a:rPr lang="es-CO" sz="1200" spc="-45" dirty="0">
                <a:solidFill>
                  <a:srgbClr val="6D6E71"/>
                </a:solidFill>
                <a:latin typeface="+mj-lt"/>
                <a:cs typeface="Arial"/>
              </a:rPr>
              <a:t>creativo,</a:t>
            </a:r>
            <a:r>
              <a:rPr lang="es-CO" sz="1200" spc="-120" dirty="0">
                <a:solidFill>
                  <a:srgbClr val="6D6E71"/>
                </a:solidFill>
                <a:latin typeface="+mj-lt"/>
                <a:cs typeface="Arial"/>
              </a:rPr>
              <a:t> </a:t>
            </a:r>
            <a:r>
              <a:rPr lang="es-CO" sz="1200" spc="-45" dirty="0">
                <a:solidFill>
                  <a:srgbClr val="6D6E71"/>
                </a:solidFill>
                <a:latin typeface="+mj-lt"/>
                <a:cs typeface="Arial"/>
              </a:rPr>
              <a:t>promoviendo  </a:t>
            </a:r>
            <a:r>
              <a:rPr lang="es-CO" sz="1200" spc="-40" dirty="0">
                <a:solidFill>
                  <a:srgbClr val="6D6E71"/>
                </a:solidFill>
                <a:latin typeface="+mj-lt"/>
                <a:cs typeface="Arial"/>
              </a:rPr>
              <a:t>el</a:t>
            </a:r>
            <a:r>
              <a:rPr lang="es-CO" sz="1200" spc="-95" dirty="0">
                <a:solidFill>
                  <a:srgbClr val="6D6E71"/>
                </a:solidFill>
                <a:latin typeface="+mj-lt"/>
                <a:cs typeface="Arial"/>
              </a:rPr>
              <a:t> </a:t>
            </a:r>
            <a:r>
              <a:rPr lang="es-CO" sz="1200" spc="-35" dirty="0">
                <a:solidFill>
                  <a:srgbClr val="6D6E71"/>
                </a:solidFill>
                <a:latin typeface="+mj-lt"/>
                <a:cs typeface="Arial"/>
              </a:rPr>
              <a:t>mejor</a:t>
            </a:r>
            <a:r>
              <a:rPr lang="es-CO" sz="1200" spc="-95" dirty="0">
                <a:solidFill>
                  <a:srgbClr val="6D6E71"/>
                </a:solidFill>
                <a:latin typeface="+mj-lt"/>
                <a:cs typeface="Arial"/>
              </a:rPr>
              <a:t> </a:t>
            </a:r>
            <a:r>
              <a:rPr lang="es-CO" sz="1200" spc="-40" dirty="0">
                <a:solidFill>
                  <a:srgbClr val="6D6E71"/>
                </a:solidFill>
                <a:latin typeface="+mj-lt"/>
                <a:cs typeface="Arial"/>
              </a:rPr>
              <a:t>desarrollo</a:t>
            </a:r>
            <a:r>
              <a:rPr lang="es-CO" sz="1200" spc="-95" dirty="0">
                <a:solidFill>
                  <a:srgbClr val="6D6E71"/>
                </a:solidFill>
                <a:latin typeface="+mj-lt"/>
                <a:cs typeface="Arial"/>
              </a:rPr>
              <a:t> </a:t>
            </a:r>
            <a:r>
              <a:rPr lang="es-CO" sz="1200" spc="-60" dirty="0">
                <a:solidFill>
                  <a:srgbClr val="6D6E71"/>
                </a:solidFill>
                <a:latin typeface="+mj-lt"/>
                <a:cs typeface="Arial"/>
              </a:rPr>
              <a:t>de</a:t>
            </a:r>
            <a:r>
              <a:rPr lang="es-CO" sz="1200" spc="-95" dirty="0">
                <a:solidFill>
                  <a:srgbClr val="6D6E71"/>
                </a:solidFill>
                <a:latin typeface="+mj-lt"/>
                <a:cs typeface="Arial"/>
              </a:rPr>
              <a:t> </a:t>
            </a:r>
            <a:r>
              <a:rPr lang="es-CO" sz="1200" spc="-40" dirty="0">
                <a:solidFill>
                  <a:srgbClr val="6D6E71"/>
                </a:solidFill>
                <a:latin typeface="+mj-lt"/>
                <a:cs typeface="Arial"/>
              </a:rPr>
              <a:t>las</a:t>
            </a:r>
            <a:r>
              <a:rPr lang="es-CO" sz="1200" spc="-95" dirty="0">
                <a:solidFill>
                  <a:srgbClr val="6D6E71"/>
                </a:solidFill>
                <a:latin typeface="+mj-lt"/>
                <a:cs typeface="Arial"/>
              </a:rPr>
              <a:t> </a:t>
            </a:r>
            <a:r>
              <a:rPr lang="es-CO" sz="1200" spc="-45" dirty="0">
                <a:solidFill>
                  <a:srgbClr val="6D6E71"/>
                </a:solidFill>
                <a:latin typeface="+mj-lt"/>
                <a:cs typeface="Arial"/>
              </a:rPr>
              <a:t>funciones</a:t>
            </a:r>
            <a:r>
              <a:rPr lang="es-CO" sz="1200" spc="-95" dirty="0">
                <a:solidFill>
                  <a:srgbClr val="6D6E71"/>
                </a:solidFill>
                <a:latin typeface="+mj-lt"/>
                <a:cs typeface="Arial"/>
              </a:rPr>
              <a:t> </a:t>
            </a:r>
            <a:r>
              <a:rPr lang="es-CO" sz="1200" spc="-25" dirty="0">
                <a:solidFill>
                  <a:srgbClr val="6D6E71"/>
                </a:solidFill>
                <a:latin typeface="+mj-lt"/>
                <a:cs typeface="Arial"/>
              </a:rPr>
              <a:t>y</a:t>
            </a:r>
            <a:r>
              <a:rPr lang="es-CO" sz="1200" spc="-95" dirty="0">
                <a:solidFill>
                  <a:srgbClr val="6D6E71"/>
                </a:solidFill>
                <a:latin typeface="+mj-lt"/>
                <a:cs typeface="Arial"/>
              </a:rPr>
              <a:t> </a:t>
            </a:r>
            <a:r>
              <a:rPr lang="es-CO" sz="1200" spc="-45" dirty="0">
                <a:solidFill>
                  <a:srgbClr val="6D6E71"/>
                </a:solidFill>
                <a:latin typeface="+mj-lt"/>
                <a:cs typeface="Arial"/>
              </a:rPr>
              <a:t>actividades.</a:t>
            </a:r>
            <a:endParaRPr lang="es-CO" sz="1200" dirty="0">
              <a:latin typeface="+mj-lt"/>
              <a:cs typeface="Arial"/>
            </a:endParaRPr>
          </a:p>
        </p:txBody>
      </p:sp>
      <p:sp>
        <p:nvSpPr>
          <p:cNvPr id="5" name="object 5"/>
          <p:cNvSpPr txBox="1"/>
          <p:nvPr/>
        </p:nvSpPr>
        <p:spPr>
          <a:xfrm>
            <a:off x="4401883" y="323866"/>
            <a:ext cx="3341370" cy="7435369"/>
          </a:xfrm>
          <a:prstGeom prst="rect">
            <a:avLst/>
          </a:prstGeom>
        </p:spPr>
        <p:txBody>
          <a:bodyPr vert="horz" wrap="square" lIns="0" tIns="22860" rIns="0" bIns="0" rtlCol="0">
            <a:spAutoFit/>
          </a:bodyPr>
          <a:lstStyle/>
          <a:p>
            <a:pPr marL="173038" marR="5080" algn="just">
              <a:lnSpc>
                <a:spcPts val="1400"/>
              </a:lnSpc>
              <a:spcBef>
                <a:spcPts val="180"/>
              </a:spcBef>
            </a:pPr>
            <a:r>
              <a:rPr lang="es-ES" sz="1200" spc="-50" dirty="0">
                <a:solidFill>
                  <a:srgbClr val="6D6E71"/>
                </a:solidFill>
                <a:latin typeface="+mj-lt"/>
                <a:cs typeface="Arial"/>
              </a:rPr>
              <a:t>de Esenttia, de sus trabajadores o de las personas o empresas que tienen relación con la compañía y el Grupo, que pueda perjudicar su reputación o la confianza inversionista.</a:t>
            </a:r>
          </a:p>
          <a:p>
            <a:pPr marL="184150" marR="5080" indent="-171450" algn="just">
              <a:lnSpc>
                <a:spcPts val="1400"/>
              </a:lnSpc>
              <a:spcBef>
                <a:spcPts val="180"/>
              </a:spcBef>
              <a:buFont typeface="Arial" panose="020B0604020202020204" pitchFamily="34" charset="0"/>
              <a:buChar char="•"/>
            </a:pPr>
            <a:endParaRPr lang="es-ES" sz="1200" spc="-50" dirty="0">
              <a:solidFill>
                <a:srgbClr val="6D6E71"/>
              </a:solidFill>
              <a:latin typeface="+mj-lt"/>
              <a:cs typeface="Arial"/>
            </a:endParaRPr>
          </a:p>
          <a:p>
            <a:pPr marL="184150" marR="5080" indent="-171450" algn="just">
              <a:lnSpc>
                <a:spcPts val="1400"/>
              </a:lnSpc>
              <a:spcBef>
                <a:spcPts val="180"/>
              </a:spcBef>
              <a:buFont typeface="Arial" panose="020B0604020202020204" pitchFamily="34" charset="0"/>
              <a:buChar char="•"/>
            </a:pPr>
            <a:r>
              <a:rPr lang="es-ES" sz="1200" spc="-50" dirty="0">
                <a:solidFill>
                  <a:srgbClr val="6D6E71"/>
                </a:solidFill>
                <a:latin typeface="+mj-lt"/>
                <a:cs typeface="Arial"/>
              </a:rPr>
              <a:t>Acepto diferencias de opiniones y promuevo la discusión de ideas que propendan mejores prácticas en el desarrollo de las actividades.</a:t>
            </a:r>
          </a:p>
          <a:p>
            <a:pPr marL="184150" marR="5080" indent="-171450" algn="just">
              <a:lnSpc>
                <a:spcPts val="1400"/>
              </a:lnSpc>
              <a:spcBef>
                <a:spcPts val="180"/>
              </a:spcBef>
              <a:buFont typeface="Arial" panose="020B0604020202020204" pitchFamily="34" charset="0"/>
              <a:buChar char="•"/>
            </a:pPr>
            <a:endParaRPr lang="es-ES" sz="1200" spc="-50" dirty="0">
              <a:solidFill>
                <a:srgbClr val="6D6E71"/>
              </a:solidFill>
              <a:latin typeface="+mj-lt"/>
              <a:cs typeface="Arial"/>
            </a:endParaRPr>
          </a:p>
          <a:p>
            <a:pPr marL="184150" marR="5080" indent="-171450" algn="just">
              <a:lnSpc>
                <a:spcPts val="1400"/>
              </a:lnSpc>
              <a:spcBef>
                <a:spcPts val="180"/>
              </a:spcBef>
              <a:buFont typeface="Arial" panose="020B0604020202020204" pitchFamily="34" charset="0"/>
              <a:buChar char="•"/>
            </a:pPr>
            <a:r>
              <a:rPr lang="es-ES" sz="1200" spc="-50" dirty="0">
                <a:solidFill>
                  <a:srgbClr val="6D6E71"/>
                </a:solidFill>
                <a:latin typeface="+mj-lt"/>
                <a:cs typeface="Arial"/>
              </a:rPr>
              <a:t>Trato a todos con respeto sin importar su condición o posición en la empresa. </a:t>
            </a:r>
          </a:p>
          <a:p>
            <a:pPr marL="184150" marR="5080" indent="-171450" algn="just">
              <a:lnSpc>
                <a:spcPts val="1400"/>
              </a:lnSpc>
              <a:spcBef>
                <a:spcPts val="180"/>
              </a:spcBef>
              <a:buFont typeface="Arial" panose="020B0604020202020204" pitchFamily="34" charset="0"/>
              <a:buChar char="•"/>
            </a:pPr>
            <a:endParaRPr lang="es-ES" sz="1200" spc="-50" dirty="0">
              <a:solidFill>
                <a:srgbClr val="6D6E71"/>
              </a:solidFill>
              <a:latin typeface="+mj-lt"/>
              <a:cs typeface="Arial"/>
            </a:endParaRPr>
          </a:p>
          <a:p>
            <a:pPr marL="184150" marR="5080" indent="-171450" algn="just">
              <a:lnSpc>
                <a:spcPts val="1400"/>
              </a:lnSpc>
              <a:spcBef>
                <a:spcPts val="180"/>
              </a:spcBef>
              <a:buFont typeface="Arial" panose="020B0604020202020204" pitchFamily="34" charset="0"/>
              <a:buChar char="•"/>
            </a:pPr>
            <a:r>
              <a:rPr lang="es-ES" sz="1200" spc="-50" dirty="0">
                <a:solidFill>
                  <a:srgbClr val="6D6E71"/>
                </a:solidFill>
                <a:latin typeface="+mj-lt"/>
                <a:cs typeface="Arial"/>
              </a:rPr>
              <a:t>Reconozco que como trabajador o parte relacionada con Esenttia represento a esta en todo momento, razón por la cual tengo un comportamiento apropiado y respetuoso en el trabajo y en la sociedad. </a:t>
            </a:r>
          </a:p>
          <a:p>
            <a:pPr marL="184150" marR="5080" indent="-171450" algn="just">
              <a:lnSpc>
                <a:spcPts val="1400"/>
              </a:lnSpc>
              <a:spcBef>
                <a:spcPts val="180"/>
              </a:spcBef>
              <a:buFont typeface="Arial" panose="020B0604020202020204" pitchFamily="34" charset="0"/>
              <a:buChar char="•"/>
            </a:pPr>
            <a:endParaRPr lang="es-ES" sz="1200" spc="-50" dirty="0">
              <a:solidFill>
                <a:srgbClr val="6D6E71"/>
              </a:solidFill>
              <a:latin typeface="+mj-lt"/>
              <a:cs typeface="Arial"/>
            </a:endParaRPr>
          </a:p>
          <a:p>
            <a:pPr marL="184150" marR="5080" indent="-171450" algn="just">
              <a:lnSpc>
                <a:spcPts val="1400"/>
              </a:lnSpc>
              <a:spcBef>
                <a:spcPts val="180"/>
              </a:spcBef>
              <a:buFont typeface="Arial" panose="020B0604020202020204" pitchFamily="34" charset="0"/>
              <a:buChar char="•"/>
            </a:pPr>
            <a:r>
              <a:rPr lang="es-ES" sz="1200" spc="-50" dirty="0">
                <a:solidFill>
                  <a:srgbClr val="6D6E71"/>
                </a:solidFill>
                <a:latin typeface="+mj-lt"/>
                <a:cs typeface="Arial"/>
              </a:rPr>
              <a:t>Reconozco y no vulnero la propiedad intelectual y los derechos de autor.</a:t>
            </a:r>
          </a:p>
          <a:p>
            <a:pPr marL="184150" marR="5080" indent="-171450" algn="just">
              <a:lnSpc>
                <a:spcPts val="1400"/>
              </a:lnSpc>
              <a:spcBef>
                <a:spcPts val="180"/>
              </a:spcBef>
              <a:buFont typeface="Arial" panose="020B0604020202020204" pitchFamily="34" charset="0"/>
              <a:buChar char="•"/>
            </a:pPr>
            <a:endParaRPr lang="es-ES" sz="1200" spc="-50" dirty="0">
              <a:solidFill>
                <a:srgbClr val="6D6E71"/>
              </a:solidFill>
              <a:latin typeface="+mj-lt"/>
              <a:cs typeface="Arial"/>
            </a:endParaRPr>
          </a:p>
          <a:p>
            <a:pPr marL="184150" marR="5080" indent="-171450" algn="just">
              <a:lnSpc>
                <a:spcPts val="1400"/>
              </a:lnSpc>
              <a:spcBef>
                <a:spcPts val="180"/>
              </a:spcBef>
              <a:buFont typeface="Arial" panose="020B0604020202020204" pitchFamily="34" charset="0"/>
              <a:buChar char="•"/>
            </a:pPr>
            <a:r>
              <a:rPr lang="es-ES" sz="1200" spc="-50" dirty="0">
                <a:solidFill>
                  <a:srgbClr val="6D6E71"/>
                </a:solidFill>
                <a:latin typeface="+mj-lt"/>
                <a:cs typeface="Arial"/>
              </a:rPr>
              <a:t>Rechazo la competencia desleal y por tanto no emito juicios de valor, descalifico o divulgo comentarios negativos y que puedan afectar a otras empresas.</a:t>
            </a:r>
          </a:p>
          <a:p>
            <a:pPr marL="184150" marR="5080" indent="-171450" algn="just">
              <a:lnSpc>
                <a:spcPts val="1400"/>
              </a:lnSpc>
              <a:spcBef>
                <a:spcPts val="180"/>
              </a:spcBef>
              <a:buFont typeface="Arial" panose="020B0604020202020204" pitchFamily="34" charset="0"/>
              <a:buChar char="•"/>
            </a:pPr>
            <a:endParaRPr lang="es-ES" sz="1200" spc="-50" dirty="0">
              <a:solidFill>
                <a:srgbClr val="6D6E71"/>
              </a:solidFill>
              <a:latin typeface="+mj-lt"/>
              <a:cs typeface="Arial"/>
            </a:endParaRPr>
          </a:p>
          <a:p>
            <a:pPr marL="184150" marR="5080" indent="-171450" algn="just">
              <a:lnSpc>
                <a:spcPts val="1400"/>
              </a:lnSpc>
              <a:spcBef>
                <a:spcPts val="180"/>
              </a:spcBef>
              <a:buFont typeface="Arial" panose="020B0604020202020204" pitchFamily="34" charset="0"/>
              <a:buChar char="•"/>
            </a:pPr>
            <a:r>
              <a:rPr lang="es-ES" sz="1200" spc="-50" dirty="0">
                <a:solidFill>
                  <a:srgbClr val="6D6E71"/>
                </a:solidFill>
                <a:latin typeface="+mj-lt"/>
                <a:cs typeface="Arial"/>
              </a:rPr>
              <a:t>Por ningún medio realizo, divulgo o publico ofensas o amenazas contra la empresa ni sus trabajadores.</a:t>
            </a:r>
          </a:p>
          <a:p>
            <a:pPr marL="184150" marR="5080" indent="-171450" algn="just">
              <a:lnSpc>
                <a:spcPts val="1400"/>
              </a:lnSpc>
              <a:spcBef>
                <a:spcPts val="180"/>
              </a:spcBef>
              <a:buFont typeface="Arial" panose="020B0604020202020204" pitchFamily="34" charset="0"/>
              <a:buChar char="•"/>
            </a:pPr>
            <a:endParaRPr lang="es-ES" sz="1200" spc="-50" dirty="0">
              <a:solidFill>
                <a:srgbClr val="6D6E71"/>
              </a:solidFill>
              <a:latin typeface="+mj-lt"/>
              <a:cs typeface="Arial"/>
            </a:endParaRPr>
          </a:p>
          <a:p>
            <a:pPr marL="184150" marR="5080" indent="-171450" algn="just">
              <a:lnSpc>
                <a:spcPts val="1400"/>
              </a:lnSpc>
              <a:spcBef>
                <a:spcPts val="180"/>
              </a:spcBef>
              <a:buFont typeface="Arial" panose="020B0604020202020204" pitchFamily="34" charset="0"/>
              <a:buChar char="•"/>
            </a:pPr>
            <a:r>
              <a:rPr lang="es-ES" sz="1200" spc="-50" dirty="0">
                <a:solidFill>
                  <a:srgbClr val="6D6E71"/>
                </a:solidFill>
                <a:latin typeface="+mj-lt"/>
                <a:cs typeface="Arial"/>
              </a:rPr>
              <a:t>Soy cortés y cordial en las relaciones con mis compañeros, los clientes, proveedores y con todas las personas en general.</a:t>
            </a:r>
          </a:p>
          <a:p>
            <a:pPr marL="184150" marR="5080" indent="-171450" algn="just">
              <a:lnSpc>
                <a:spcPts val="1400"/>
              </a:lnSpc>
              <a:spcBef>
                <a:spcPts val="180"/>
              </a:spcBef>
              <a:buFont typeface="Arial" panose="020B0604020202020204" pitchFamily="34" charset="0"/>
              <a:buChar char="•"/>
            </a:pPr>
            <a:endParaRPr lang="es-ES" sz="1200" spc="-50" dirty="0">
              <a:solidFill>
                <a:srgbClr val="6D6E71"/>
              </a:solidFill>
              <a:latin typeface="+mj-lt"/>
              <a:cs typeface="Arial"/>
            </a:endParaRPr>
          </a:p>
          <a:p>
            <a:pPr marL="184150" marR="5080" indent="-171450" algn="just">
              <a:lnSpc>
                <a:spcPts val="1400"/>
              </a:lnSpc>
              <a:spcBef>
                <a:spcPts val="180"/>
              </a:spcBef>
              <a:buFont typeface="Arial" panose="020B0604020202020204" pitchFamily="34" charset="0"/>
              <a:buChar char="•"/>
            </a:pPr>
            <a:r>
              <a:rPr lang="es-ES" sz="1200" spc="-50" dirty="0">
                <a:solidFill>
                  <a:srgbClr val="6D6E71"/>
                </a:solidFill>
                <a:latin typeface="+mj-lt"/>
                <a:cs typeface="Arial"/>
              </a:rPr>
              <a:t>Ni mi familia ni yo utilizamos mi posición de empleado de Esenttia como mecanismo para exigir preferencias o tratos diferentes, ni especiales a los de otros ciudadanos, ni damos malos tratos a las personas con las cuales nos interrelacionamos o de las cuales recibimos los beneficios de Esenttia.</a:t>
            </a:r>
            <a:endParaRPr sz="1200" spc="-50" dirty="0">
              <a:solidFill>
                <a:srgbClr val="6D6E71"/>
              </a:solidFill>
              <a:latin typeface="+mj-lt"/>
              <a:cs typeface="Arial"/>
            </a:endParaRPr>
          </a:p>
        </p:txBody>
      </p:sp>
      <p:sp>
        <p:nvSpPr>
          <p:cNvPr id="6" name="object 6"/>
          <p:cNvSpPr txBox="1"/>
          <p:nvPr/>
        </p:nvSpPr>
        <p:spPr>
          <a:xfrm>
            <a:off x="670929" y="2686849"/>
            <a:ext cx="3341370" cy="5054141"/>
          </a:xfrm>
          <a:prstGeom prst="rect">
            <a:avLst/>
          </a:prstGeom>
        </p:spPr>
        <p:txBody>
          <a:bodyPr vert="horz" wrap="square" lIns="0" tIns="12700" rIns="0" bIns="0" rtlCol="0">
            <a:spAutoFit/>
          </a:bodyPr>
          <a:lstStyle/>
          <a:p>
            <a:pPr marL="12700">
              <a:lnSpc>
                <a:spcPts val="1590"/>
              </a:lnSpc>
              <a:spcBef>
                <a:spcPts val="100"/>
              </a:spcBef>
            </a:pPr>
            <a:r>
              <a:rPr lang="es-CO" sz="1400" b="1" i="1" dirty="0">
                <a:solidFill>
                  <a:srgbClr val="C01F3C"/>
                </a:solidFill>
                <a:latin typeface="+mj-lt"/>
                <a:cs typeface="Lato-HeavyItalic"/>
              </a:rPr>
              <a:t>RESPETO</a:t>
            </a:r>
          </a:p>
          <a:p>
            <a:pPr marL="12700">
              <a:lnSpc>
                <a:spcPts val="1350"/>
              </a:lnSpc>
            </a:pPr>
            <a:endParaRPr lang="es-CO" sz="1200" spc="-30" dirty="0">
              <a:solidFill>
                <a:srgbClr val="6D6E71"/>
              </a:solidFill>
              <a:latin typeface="+mj-lt"/>
              <a:cs typeface="Arial"/>
            </a:endParaRPr>
          </a:p>
          <a:p>
            <a:pPr marL="12700">
              <a:lnSpc>
                <a:spcPts val="1350"/>
              </a:lnSpc>
            </a:pPr>
            <a:r>
              <a:rPr lang="es-CO" sz="1200" spc="-30" dirty="0">
                <a:solidFill>
                  <a:srgbClr val="6D6E71"/>
                </a:solidFill>
                <a:latin typeface="+mj-lt"/>
                <a:cs typeface="Arial"/>
              </a:rPr>
              <a:t>Actúo </a:t>
            </a:r>
            <a:r>
              <a:rPr lang="es-CO" sz="1200" spc="-45" dirty="0">
                <a:solidFill>
                  <a:srgbClr val="6D6E71"/>
                </a:solidFill>
                <a:latin typeface="+mj-lt"/>
                <a:cs typeface="Arial"/>
              </a:rPr>
              <a:t>con </a:t>
            </a:r>
            <a:r>
              <a:rPr lang="es-CO" sz="1200" b="1" spc="-55" dirty="0">
                <a:solidFill>
                  <a:srgbClr val="6D6E71"/>
                </a:solidFill>
                <a:latin typeface="+mj-lt"/>
                <a:cs typeface="Arial"/>
              </a:rPr>
              <a:t>respeto</a:t>
            </a:r>
            <a:r>
              <a:rPr lang="es-CO" sz="1200" b="1" spc="-140" dirty="0">
                <a:solidFill>
                  <a:srgbClr val="6D6E71"/>
                </a:solidFill>
                <a:latin typeface="+mj-lt"/>
                <a:cs typeface="Arial"/>
              </a:rPr>
              <a:t> </a:t>
            </a:r>
            <a:r>
              <a:rPr lang="es-CO" sz="1200" spc="-50" dirty="0">
                <a:solidFill>
                  <a:srgbClr val="6D6E71"/>
                </a:solidFill>
                <a:latin typeface="+mj-lt"/>
                <a:cs typeface="Arial"/>
              </a:rPr>
              <a:t>cuando:</a:t>
            </a:r>
            <a:endParaRPr lang="es-CO" sz="1200" dirty="0">
              <a:latin typeface="+mj-lt"/>
              <a:cs typeface="Arial"/>
            </a:endParaRPr>
          </a:p>
          <a:p>
            <a:pPr marL="184150" indent="-171450" algn="just">
              <a:lnSpc>
                <a:spcPts val="1350"/>
              </a:lnSpc>
              <a:buFont typeface="Arial" panose="020B0604020202020204" pitchFamily="34" charset="0"/>
              <a:buChar char="•"/>
            </a:pPr>
            <a:endParaRPr lang="es-CO" sz="1200" spc="-55" dirty="0">
              <a:solidFill>
                <a:srgbClr val="6D6E71"/>
              </a:solidFill>
              <a:latin typeface="+mj-lt"/>
              <a:cs typeface="Arial"/>
            </a:endParaRPr>
          </a:p>
          <a:p>
            <a:pPr marL="184150" indent="-171450" algn="just">
              <a:lnSpc>
                <a:spcPts val="1350"/>
              </a:lnSpc>
              <a:buFont typeface="Arial" panose="020B0604020202020204" pitchFamily="34" charset="0"/>
              <a:buChar char="•"/>
            </a:pPr>
            <a:r>
              <a:rPr lang="es-CO" sz="1200" spc="-55" dirty="0">
                <a:solidFill>
                  <a:srgbClr val="6D6E71"/>
                </a:solidFill>
                <a:latin typeface="+mj-lt"/>
                <a:cs typeface="Arial"/>
              </a:rPr>
              <a:t>No discrimino o acoso a mis compañeros por ser de diferente sexo, orientación, raza, origen nacional o familiar, lengua, género, religión, opinión política o filosófica, situación de discapacidad, condición económica, fisionomía, características genéticas, nivel educativo, característica socio cultural, diferencia de pensamiento, expresión, forma de ser o cualquier otra situación que vaya en contravía de la política de diversidad e inclusión adoptados por Esenttia. Respeto y hago valer las diferencias.</a:t>
            </a:r>
          </a:p>
          <a:p>
            <a:pPr marL="184150" indent="-171450" algn="just">
              <a:lnSpc>
                <a:spcPts val="1350"/>
              </a:lnSpc>
              <a:buFont typeface="Arial" panose="020B0604020202020204" pitchFamily="34" charset="0"/>
              <a:buChar char="•"/>
            </a:pPr>
            <a:endParaRPr lang="es-CO" sz="1200" spc="-55" dirty="0">
              <a:solidFill>
                <a:srgbClr val="6D6E71"/>
              </a:solidFill>
              <a:latin typeface="+mj-lt"/>
              <a:cs typeface="Arial"/>
            </a:endParaRPr>
          </a:p>
          <a:p>
            <a:pPr marL="184150" indent="-171450" algn="just">
              <a:lnSpc>
                <a:spcPts val="1350"/>
              </a:lnSpc>
              <a:buFont typeface="Arial" panose="020B0604020202020204" pitchFamily="34" charset="0"/>
              <a:buChar char="•"/>
            </a:pPr>
            <a:r>
              <a:rPr lang="es-CO" sz="1200" spc="-55" dirty="0">
                <a:solidFill>
                  <a:srgbClr val="6D6E71"/>
                </a:solidFill>
                <a:latin typeface="+mj-lt"/>
                <a:cs typeface="Arial"/>
              </a:rPr>
              <a:t>Rechazo todo hecho de acoso sexual con ocasión del trabajo.</a:t>
            </a:r>
          </a:p>
          <a:p>
            <a:pPr marL="184150" indent="-171450" algn="just">
              <a:lnSpc>
                <a:spcPts val="1350"/>
              </a:lnSpc>
              <a:buFont typeface="Arial" panose="020B0604020202020204" pitchFamily="34" charset="0"/>
              <a:buChar char="•"/>
            </a:pPr>
            <a:endParaRPr lang="es-CO" sz="1200" spc="-55" dirty="0">
              <a:solidFill>
                <a:srgbClr val="6D6E71"/>
              </a:solidFill>
              <a:latin typeface="+mj-lt"/>
              <a:cs typeface="Arial"/>
            </a:endParaRPr>
          </a:p>
          <a:p>
            <a:pPr marL="184150" indent="-171450" algn="just">
              <a:lnSpc>
                <a:spcPts val="1350"/>
              </a:lnSpc>
              <a:buFont typeface="Arial" panose="020B0604020202020204" pitchFamily="34" charset="0"/>
              <a:buChar char="•"/>
            </a:pPr>
            <a:r>
              <a:rPr lang="es-CO" sz="1200" spc="-50" dirty="0">
                <a:solidFill>
                  <a:srgbClr val="6D6E71"/>
                </a:solidFill>
                <a:latin typeface="+mj-lt"/>
                <a:cs typeface="Arial"/>
              </a:rPr>
              <a:t>Promuevo</a:t>
            </a:r>
            <a:r>
              <a:rPr lang="es-CO" sz="1200" spc="-100" dirty="0">
                <a:solidFill>
                  <a:srgbClr val="6D6E71"/>
                </a:solidFill>
                <a:latin typeface="+mj-lt"/>
                <a:cs typeface="Arial"/>
              </a:rPr>
              <a:t> </a:t>
            </a:r>
            <a:r>
              <a:rPr lang="es-CO" sz="1200" spc="-45" dirty="0">
                <a:solidFill>
                  <a:srgbClr val="6D6E71"/>
                </a:solidFill>
                <a:latin typeface="+mj-lt"/>
                <a:cs typeface="Arial"/>
              </a:rPr>
              <a:t>la</a:t>
            </a:r>
            <a:r>
              <a:rPr lang="es-CO" sz="1200" spc="-95" dirty="0">
                <a:solidFill>
                  <a:srgbClr val="6D6E71"/>
                </a:solidFill>
                <a:latin typeface="+mj-lt"/>
                <a:cs typeface="Arial"/>
              </a:rPr>
              <a:t> </a:t>
            </a:r>
            <a:r>
              <a:rPr lang="es-CO" sz="1200" spc="-50" dirty="0">
                <a:solidFill>
                  <a:srgbClr val="6D6E71"/>
                </a:solidFill>
                <a:latin typeface="+mj-lt"/>
                <a:cs typeface="Arial"/>
              </a:rPr>
              <a:t>igualdad</a:t>
            </a:r>
            <a:r>
              <a:rPr lang="es-CO" sz="1200" spc="-100" dirty="0">
                <a:solidFill>
                  <a:srgbClr val="6D6E71"/>
                </a:solidFill>
                <a:latin typeface="+mj-lt"/>
                <a:cs typeface="Arial"/>
              </a:rPr>
              <a:t> </a:t>
            </a:r>
            <a:r>
              <a:rPr lang="es-CO" sz="1200" spc="-25" dirty="0">
                <a:solidFill>
                  <a:srgbClr val="6D6E71"/>
                </a:solidFill>
                <a:latin typeface="+mj-lt"/>
                <a:cs typeface="Arial"/>
              </a:rPr>
              <a:t>entre</a:t>
            </a:r>
            <a:r>
              <a:rPr lang="es-CO" sz="1200" spc="-95" dirty="0">
                <a:solidFill>
                  <a:srgbClr val="6D6E71"/>
                </a:solidFill>
                <a:latin typeface="+mj-lt"/>
                <a:cs typeface="Arial"/>
              </a:rPr>
              <a:t> </a:t>
            </a:r>
            <a:r>
              <a:rPr lang="es-CO" sz="1200" spc="-30" dirty="0">
                <a:solidFill>
                  <a:srgbClr val="6D6E71"/>
                </a:solidFill>
                <a:latin typeface="+mj-lt"/>
                <a:cs typeface="Arial"/>
              </a:rPr>
              <a:t>mis</a:t>
            </a:r>
            <a:r>
              <a:rPr lang="es-CO" sz="1200" spc="-100" dirty="0">
                <a:solidFill>
                  <a:srgbClr val="6D6E71"/>
                </a:solidFill>
                <a:latin typeface="+mj-lt"/>
                <a:cs typeface="Arial"/>
              </a:rPr>
              <a:t> </a:t>
            </a:r>
            <a:r>
              <a:rPr lang="es-CO" sz="1200" spc="-55" dirty="0">
                <a:solidFill>
                  <a:srgbClr val="6D6E71"/>
                </a:solidFill>
                <a:latin typeface="+mj-lt"/>
                <a:cs typeface="Arial"/>
              </a:rPr>
              <a:t>compañeros.</a:t>
            </a:r>
          </a:p>
          <a:p>
            <a:pPr marL="184150" indent="-171450" algn="just">
              <a:lnSpc>
                <a:spcPts val="1350"/>
              </a:lnSpc>
              <a:buFont typeface="Arial" panose="020B0604020202020204" pitchFamily="34" charset="0"/>
              <a:buChar char="•"/>
            </a:pPr>
            <a:endParaRPr lang="es-CO" sz="1200" spc="-55" dirty="0">
              <a:solidFill>
                <a:srgbClr val="6D6E71"/>
              </a:solidFill>
              <a:latin typeface="+mj-lt"/>
              <a:cs typeface="Arial"/>
            </a:endParaRPr>
          </a:p>
          <a:p>
            <a:pPr marL="184150" indent="-171450" algn="just">
              <a:lnSpc>
                <a:spcPts val="1350"/>
              </a:lnSpc>
              <a:buFont typeface="Arial" panose="020B0604020202020204" pitchFamily="34" charset="0"/>
              <a:buChar char="•"/>
            </a:pPr>
            <a:r>
              <a:rPr lang="es-CO" sz="1200" spc="-55" dirty="0">
                <a:solidFill>
                  <a:srgbClr val="6D6E71"/>
                </a:solidFill>
                <a:latin typeface="+mj-lt"/>
                <a:cs typeface="Arial"/>
              </a:rPr>
              <a:t>No </a:t>
            </a:r>
            <a:r>
              <a:rPr lang="es-CO" sz="1200" spc="-50" dirty="0">
                <a:solidFill>
                  <a:srgbClr val="6D6E71"/>
                </a:solidFill>
                <a:latin typeface="+mj-lt"/>
                <a:cs typeface="Arial"/>
              </a:rPr>
              <a:t>agredo </a:t>
            </a:r>
            <a:r>
              <a:rPr lang="es-CO" sz="1200" spc="-25" dirty="0">
                <a:solidFill>
                  <a:srgbClr val="6D6E71"/>
                </a:solidFill>
                <a:latin typeface="+mj-lt"/>
                <a:cs typeface="Arial"/>
              </a:rPr>
              <a:t>ni </a:t>
            </a:r>
            <a:r>
              <a:rPr lang="es-CO" sz="1200" spc="-45" dirty="0">
                <a:solidFill>
                  <a:srgbClr val="6D6E71"/>
                </a:solidFill>
                <a:latin typeface="+mj-lt"/>
                <a:cs typeface="Arial"/>
              </a:rPr>
              <a:t>realizo </a:t>
            </a:r>
            <a:r>
              <a:rPr lang="es-CO" sz="1200" spc="-40" dirty="0">
                <a:solidFill>
                  <a:srgbClr val="6D6E71"/>
                </a:solidFill>
                <a:latin typeface="+mj-lt"/>
                <a:cs typeface="Arial"/>
              </a:rPr>
              <a:t>burlas </a:t>
            </a:r>
            <a:r>
              <a:rPr lang="es-CO" sz="1200" spc="-70" dirty="0">
                <a:solidFill>
                  <a:srgbClr val="6D6E71"/>
                </a:solidFill>
                <a:latin typeface="+mj-lt"/>
                <a:cs typeface="Arial"/>
              </a:rPr>
              <a:t>a </a:t>
            </a:r>
            <a:r>
              <a:rPr lang="es-CO" sz="1200" spc="-40" dirty="0">
                <a:solidFill>
                  <a:srgbClr val="6D6E71"/>
                </a:solidFill>
                <a:latin typeface="+mj-lt"/>
                <a:cs typeface="Arial"/>
              </a:rPr>
              <a:t>las </a:t>
            </a:r>
            <a:r>
              <a:rPr lang="es-CO" sz="1200" spc="-50" dirty="0">
                <a:solidFill>
                  <a:srgbClr val="6D6E71"/>
                </a:solidFill>
                <a:latin typeface="+mj-lt"/>
                <a:cs typeface="Arial"/>
              </a:rPr>
              <a:t>personas </a:t>
            </a:r>
            <a:r>
              <a:rPr lang="es-CO" sz="1200" spc="-65" dirty="0">
                <a:solidFill>
                  <a:srgbClr val="6D6E71"/>
                </a:solidFill>
                <a:latin typeface="+mj-lt"/>
                <a:cs typeface="Arial"/>
              </a:rPr>
              <a:t>con </a:t>
            </a:r>
            <a:r>
              <a:rPr lang="es-CO" sz="1200" spc="-40" dirty="0">
                <a:solidFill>
                  <a:srgbClr val="6D6E71"/>
                </a:solidFill>
                <a:latin typeface="+mj-lt"/>
                <a:cs typeface="Arial"/>
              </a:rPr>
              <a:t>las  </a:t>
            </a:r>
            <a:r>
              <a:rPr lang="es-CO" sz="1200" spc="-60" dirty="0">
                <a:solidFill>
                  <a:srgbClr val="6D6E71"/>
                </a:solidFill>
                <a:latin typeface="+mj-lt"/>
                <a:cs typeface="Arial"/>
              </a:rPr>
              <a:t>cuales </a:t>
            </a:r>
            <a:r>
              <a:rPr lang="es-CO" sz="1200" spc="-40" dirty="0">
                <a:solidFill>
                  <a:srgbClr val="6D6E71"/>
                </a:solidFill>
                <a:latin typeface="+mj-lt"/>
                <a:cs typeface="Arial"/>
              </a:rPr>
              <a:t>me </a:t>
            </a:r>
            <a:r>
              <a:rPr lang="es-CO" sz="1200" spc="-55" dirty="0">
                <a:solidFill>
                  <a:srgbClr val="6D6E71"/>
                </a:solidFill>
                <a:latin typeface="+mj-lt"/>
                <a:cs typeface="Arial"/>
              </a:rPr>
              <a:t>relaciono, </a:t>
            </a:r>
            <a:r>
              <a:rPr lang="es-CO" sz="1200" spc="-50" dirty="0">
                <a:solidFill>
                  <a:srgbClr val="6D6E71"/>
                </a:solidFill>
                <a:latin typeface="+mj-lt"/>
                <a:cs typeface="Arial"/>
              </a:rPr>
              <a:t>soy </a:t>
            </a:r>
            <a:r>
              <a:rPr lang="es-CO" sz="1200" spc="-45" dirty="0">
                <a:solidFill>
                  <a:srgbClr val="6D6E71"/>
                </a:solidFill>
                <a:latin typeface="+mj-lt"/>
                <a:cs typeface="Arial"/>
              </a:rPr>
              <a:t>cordial </a:t>
            </a:r>
            <a:r>
              <a:rPr lang="es-CO" sz="1200" spc="-55" dirty="0">
                <a:solidFill>
                  <a:srgbClr val="6D6E71"/>
                </a:solidFill>
                <a:latin typeface="+mj-lt"/>
                <a:cs typeface="Arial"/>
              </a:rPr>
              <a:t>en </a:t>
            </a:r>
            <a:r>
              <a:rPr lang="es-CO" sz="1200" spc="-40" dirty="0">
                <a:solidFill>
                  <a:srgbClr val="6D6E71"/>
                </a:solidFill>
                <a:latin typeface="+mj-lt"/>
                <a:cs typeface="Arial"/>
              </a:rPr>
              <a:t>las </a:t>
            </a:r>
            <a:r>
              <a:rPr lang="es-CO" sz="1200" spc="-55" dirty="0">
                <a:solidFill>
                  <a:srgbClr val="6D6E71"/>
                </a:solidFill>
                <a:latin typeface="+mj-lt"/>
                <a:cs typeface="Arial"/>
              </a:rPr>
              <a:t>relaciones.  No </a:t>
            </a:r>
            <a:r>
              <a:rPr lang="es-CO" sz="1200" spc="-25" dirty="0">
                <a:solidFill>
                  <a:srgbClr val="6D6E71"/>
                </a:solidFill>
                <a:latin typeface="+mj-lt"/>
                <a:cs typeface="Arial"/>
              </a:rPr>
              <a:t>utilizo </a:t>
            </a:r>
            <a:r>
              <a:rPr lang="es-CO" sz="1200" spc="-50" dirty="0">
                <a:solidFill>
                  <a:srgbClr val="6D6E71"/>
                </a:solidFill>
                <a:latin typeface="+mj-lt"/>
                <a:cs typeface="Arial"/>
              </a:rPr>
              <a:t>palabras </a:t>
            </a:r>
            <a:r>
              <a:rPr lang="es-CO" sz="1200" spc="-45" dirty="0">
                <a:solidFill>
                  <a:srgbClr val="6D6E71"/>
                </a:solidFill>
                <a:latin typeface="+mj-lt"/>
                <a:cs typeface="Arial"/>
              </a:rPr>
              <a:t>despectivas </a:t>
            </a:r>
            <a:r>
              <a:rPr lang="es-CO" sz="1200" spc="-35" dirty="0">
                <a:solidFill>
                  <a:srgbClr val="6D6E71"/>
                </a:solidFill>
                <a:latin typeface="+mj-lt"/>
                <a:cs typeface="Arial"/>
              </a:rPr>
              <a:t>u </a:t>
            </a:r>
            <a:r>
              <a:rPr lang="es-CO" sz="1200" spc="-40" dirty="0">
                <a:solidFill>
                  <a:srgbClr val="6D6E71"/>
                </a:solidFill>
                <a:latin typeface="+mj-lt"/>
                <a:cs typeface="Arial"/>
              </a:rPr>
              <a:t>ofensivas </a:t>
            </a:r>
            <a:r>
              <a:rPr lang="es-CO" sz="1200" spc="-50" dirty="0">
                <a:solidFill>
                  <a:srgbClr val="6D6E71"/>
                </a:solidFill>
                <a:latin typeface="+mj-lt"/>
                <a:cs typeface="Arial"/>
              </a:rPr>
              <a:t>sobre  </a:t>
            </a:r>
            <a:r>
              <a:rPr lang="es-CO" sz="1200" spc="-45" dirty="0">
                <a:solidFill>
                  <a:srgbClr val="6D6E71"/>
                </a:solidFill>
                <a:latin typeface="+mj-lt"/>
                <a:cs typeface="Arial"/>
              </a:rPr>
              <a:t>terceros.</a:t>
            </a:r>
          </a:p>
          <a:p>
            <a:pPr marL="184150" indent="-171450" algn="just">
              <a:lnSpc>
                <a:spcPts val="1350"/>
              </a:lnSpc>
              <a:buFont typeface="Arial" panose="020B0604020202020204" pitchFamily="34" charset="0"/>
              <a:buChar char="•"/>
            </a:pPr>
            <a:endParaRPr lang="es-ES" sz="1200" spc="-50" dirty="0">
              <a:solidFill>
                <a:srgbClr val="6D6E71"/>
              </a:solidFill>
              <a:latin typeface="+mj-lt"/>
              <a:cs typeface="Arial"/>
            </a:endParaRPr>
          </a:p>
          <a:p>
            <a:pPr marL="184150" indent="-171450" algn="just">
              <a:lnSpc>
                <a:spcPts val="1350"/>
              </a:lnSpc>
              <a:buFont typeface="Arial" panose="020B0604020202020204" pitchFamily="34" charset="0"/>
              <a:buChar char="•"/>
            </a:pPr>
            <a:r>
              <a:rPr lang="es-ES" sz="1200" spc="-50" dirty="0">
                <a:solidFill>
                  <a:srgbClr val="6D6E71"/>
                </a:solidFill>
                <a:latin typeface="+mj-lt"/>
                <a:cs typeface="Arial"/>
              </a:rPr>
              <a:t>Evito publicar por cualquier medio, información falsa o imprecisa, o realizar cualquier acción de irrespeto o difamación que pueda afectar la imagen</a:t>
            </a:r>
            <a:endParaRPr lang="es-CO" sz="1200" spc="-45" dirty="0">
              <a:solidFill>
                <a:srgbClr val="6D6E71"/>
              </a:solidFill>
              <a:latin typeface="+mj-lt"/>
              <a:cs typeface="Arial"/>
            </a:endParaRPr>
          </a:p>
        </p:txBody>
      </p:sp>
      <p:sp>
        <p:nvSpPr>
          <p:cNvPr id="9" name="CuadroTexto 8">
            <a:extLst>
              <a:ext uri="{FF2B5EF4-FFF2-40B4-BE49-F238E27FC236}">
                <a16:creationId xmlns:a16="http://schemas.microsoft.com/office/drawing/2014/main" id="{C1BFAF72-E87D-4DC1-BCC4-9DDE820E27F7}"/>
              </a:ext>
            </a:extLst>
          </p:cNvPr>
          <p:cNvSpPr txBox="1"/>
          <p:nvPr/>
        </p:nvSpPr>
        <p:spPr>
          <a:xfrm>
            <a:off x="4016420" y="7789761"/>
            <a:ext cx="389850" cy="307777"/>
          </a:xfrm>
          <a:prstGeom prst="rect">
            <a:avLst/>
          </a:prstGeom>
          <a:noFill/>
        </p:spPr>
        <p:txBody>
          <a:bodyPr wrap="none" rtlCol="0">
            <a:spAutoFit/>
          </a:bodyPr>
          <a:lstStyle/>
          <a:p>
            <a:r>
              <a:rPr lang="es-CO" sz="1400" b="1" dirty="0">
                <a:solidFill>
                  <a:srgbClr val="801327"/>
                </a:solidFill>
              </a:rPr>
              <a:t>22</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object 5"/>
          <p:cNvSpPr txBox="1"/>
          <p:nvPr/>
        </p:nvSpPr>
        <p:spPr>
          <a:xfrm>
            <a:off x="4482906" y="590089"/>
            <a:ext cx="3341370" cy="6845464"/>
          </a:xfrm>
          <a:prstGeom prst="rect">
            <a:avLst/>
          </a:prstGeom>
        </p:spPr>
        <p:txBody>
          <a:bodyPr vert="horz" wrap="square" lIns="0" tIns="22860" rIns="0" bIns="0" rtlCol="0">
            <a:spAutoFit/>
          </a:bodyPr>
          <a:lstStyle/>
          <a:p>
            <a:pPr marL="184150" marR="5080" indent="-171450" algn="just">
              <a:lnSpc>
                <a:spcPts val="1400"/>
              </a:lnSpc>
              <a:spcBef>
                <a:spcPts val="1400"/>
              </a:spcBef>
              <a:buFont typeface="Arial" panose="020B0604020202020204" pitchFamily="34" charset="0"/>
              <a:buChar char="•"/>
            </a:pPr>
            <a:r>
              <a:rPr lang="es-ES" sz="1200" spc="-45" dirty="0">
                <a:solidFill>
                  <a:srgbClr val="6D6E71"/>
                </a:solidFill>
                <a:latin typeface="+mj-lt"/>
                <a:cs typeface="Arial"/>
              </a:rPr>
              <a:t>Ubico</a:t>
            </a:r>
            <a:r>
              <a:rPr lang="es-ES" sz="1200" spc="-65" dirty="0">
                <a:solidFill>
                  <a:srgbClr val="6D6E71"/>
                </a:solidFill>
                <a:latin typeface="+mj-lt"/>
                <a:cs typeface="Arial"/>
              </a:rPr>
              <a:t> </a:t>
            </a:r>
            <a:r>
              <a:rPr lang="es-ES" sz="1200" spc="-25" dirty="0">
                <a:solidFill>
                  <a:srgbClr val="6D6E71"/>
                </a:solidFill>
                <a:latin typeface="+mj-lt"/>
                <a:cs typeface="Arial"/>
              </a:rPr>
              <a:t>la</a:t>
            </a:r>
            <a:r>
              <a:rPr lang="es-ES" sz="1200" spc="-65" dirty="0">
                <a:solidFill>
                  <a:srgbClr val="6D6E71"/>
                </a:solidFill>
                <a:latin typeface="+mj-lt"/>
                <a:cs typeface="Arial"/>
              </a:rPr>
              <a:t> </a:t>
            </a:r>
            <a:r>
              <a:rPr lang="es-ES" sz="1200" spc="-35" dirty="0">
                <a:solidFill>
                  <a:srgbClr val="6D6E71"/>
                </a:solidFill>
                <a:latin typeface="+mj-lt"/>
                <a:cs typeface="Arial"/>
              </a:rPr>
              <a:t>basura</a:t>
            </a:r>
            <a:r>
              <a:rPr lang="es-ES" sz="1200" spc="-60" dirty="0">
                <a:solidFill>
                  <a:srgbClr val="6D6E71"/>
                </a:solidFill>
                <a:latin typeface="+mj-lt"/>
                <a:cs typeface="Arial"/>
              </a:rPr>
              <a:t> </a:t>
            </a:r>
            <a:r>
              <a:rPr lang="es-ES" sz="1200" spc="-20" dirty="0">
                <a:solidFill>
                  <a:srgbClr val="6D6E71"/>
                </a:solidFill>
                <a:latin typeface="+mj-lt"/>
                <a:cs typeface="Arial"/>
              </a:rPr>
              <a:t>y</a:t>
            </a:r>
            <a:r>
              <a:rPr lang="es-ES" sz="1200" spc="-65" dirty="0">
                <a:solidFill>
                  <a:srgbClr val="6D6E71"/>
                </a:solidFill>
                <a:latin typeface="+mj-lt"/>
                <a:cs typeface="Arial"/>
              </a:rPr>
              <a:t> </a:t>
            </a:r>
            <a:r>
              <a:rPr lang="es-ES" sz="1200" spc="-20" dirty="0">
                <a:solidFill>
                  <a:srgbClr val="6D6E71"/>
                </a:solidFill>
                <a:latin typeface="+mj-lt"/>
                <a:cs typeface="Arial"/>
              </a:rPr>
              <a:t>los</a:t>
            </a:r>
            <a:r>
              <a:rPr lang="es-ES" sz="1200" spc="-60" dirty="0">
                <a:solidFill>
                  <a:srgbClr val="6D6E71"/>
                </a:solidFill>
                <a:latin typeface="+mj-lt"/>
                <a:cs typeface="Arial"/>
              </a:rPr>
              <a:t> </a:t>
            </a:r>
            <a:r>
              <a:rPr lang="es-ES" sz="1200" spc="-35" dirty="0">
                <a:solidFill>
                  <a:srgbClr val="6D6E71"/>
                </a:solidFill>
                <a:latin typeface="+mj-lt"/>
                <a:cs typeface="Arial"/>
              </a:rPr>
              <a:t>reciclables</a:t>
            </a:r>
            <a:r>
              <a:rPr lang="es-ES" sz="1200" spc="-65" dirty="0">
                <a:solidFill>
                  <a:srgbClr val="6D6E71"/>
                </a:solidFill>
                <a:latin typeface="+mj-lt"/>
                <a:cs typeface="Arial"/>
              </a:rPr>
              <a:t> </a:t>
            </a:r>
            <a:r>
              <a:rPr lang="es-ES" sz="1200" spc="-40" dirty="0">
                <a:solidFill>
                  <a:srgbClr val="6D6E71"/>
                </a:solidFill>
                <a:latin typeface="+mj-lt"/>
                <a:cs typeface="Arial"/>
              </a:rPr>
              <a:t>en</a:t>
            </a:r>
            <a:r>
              <a:rPr lang="es-ES" sz="1200" spc="-60" dirty="0">
                <a:solidFill>
                  <a:srgbClr val="6D6E71"/>
                </a:solidFill>
                <a:latin typeface="+mj-lt"/>
                <a:cs typeface="Arial"/>
              </a:rPr>
              <a:t> </a:t>
            </a:r>
            <a:r>
              <a:rPr lang="es-ES" sz="1200" spc="-20" dirty="0">
                <a:solidFill>
                  <a:srgbClr val="6D6E71"/>
                </a:solidFill>
                <a:latin typeface="+mj-lt"/>
                <a:cs typeface="Arial"/>
              </a:rPr>
              <a:t>los</a:t>
            </a:r>
            <a:r>
              <a:rPr lang="es-ES" sz="1200" spc="-65" dirty="0">
                <a:solidFill>
                  <a:srgbClr val="6D6E71"/>
                </a:solidFill>
                <a:latin typeface="+mj-lt"/>
                <a:cs typeface="Arial"/>
              </a:rPr>
              <a:t> </a:t>
            </a:r>
            <a:r>
              <a:rPr lang="es-ES" sz="1200" spc="-25" dirty="0">
                <a:solidFill>
                  <a:srgbClr val="6D6E71"/>
                </a:solidFill>
                <a:latin typeface="+mj-lt"/>
                <a:cs typeface="Arial"/>
              </a:rPr>
              <a:t>recipientes  </a:t>
            </a:r>
            <a:r>
              <a:rPr lang="es-ES" sz="1200" spc="-40" dirty="0">
                <a:solidFill>
                  <a:srgbClr val="6D6E71"/>
                </a:solidFill>
                <a:latin typeface="+mj-lt"/>
                <a:cs typeface="Arial"/>
              </a:rPr>
              <a:t>designados.</a:t>
            </a:r>
            <a:endParaRPr lang="es-ES" sz="1200" dirty="0">
              <a:latin typeface="+mj-lt"/>
              <a:cs typeface="Arial"/>
            </a:endParaRPr>
          </a:p>
          <a:p>
            <a:pPr marL="184150" marR="5080" indent="-171450" algn="just">
              <a:lnSpc>
                <a:spcPts val="1400"/>
              </a:lnSpc>
              <a:spcBef>
                <a:spcPts val="1400"/>
              </a:spcBef>
              <a:buFont typeface="Arial" panose="020B0604020202020204" pitchFamily="34" charset="0"/>
              <a:buChar char="•"/>
            </a:pPr>
            <a:r>
              <a:rPr lang="es-ES" sz="1200" spc="-35" dirty="0">
                <a:solidFill>
                  <a:srgbClr val="6D6E71"/>
                </a:solidFill>
                <a:latin typeface="+mj-lt"/>
                <a:cs typeface="Arial"/>
              </a:rPr>
              <a:t>Respeto </a:t>
            </a:r>
            <a:r>
              <a:rPr lang="es-ES" sz="1200" spc="-20" dirty="0">
                <a:solidFill>
                  <a:srgbClr val="6D6E71"/>
                </a:solidFill>
                <a:latin typeface="+mj-lt"/>
                <a:cs typeface="Arial"/>
              </a:rPr>
              <a:t>y </a:t>
            </a:r>
            <a:r>
              <a:rPr lang="es-ES" sz="1200" spc="-40" dirty="0">
                <a:solidFill>
                  <a:srgbClr val="6D6E71"/>
                </a:solidFill>
                <a:latin typeface="+mj-lt"/>
                <a:cs typeface="Arial"/>
              </a:rPr>
              <a:t>hago </a:t>
            </a:r>
            <a:r>
              <a:rPr lang="es-ES" sz="1200" spc="-15" dirty="0">
                <a:solidFill>
                  <a:srgbClr val="6D6E71"/>
                </a:solidFill>
                <a:latin typeface="+mj-lt"/>
                <a:cs typeface="Arial"/>
              </a:rPr>
              <a:t>cumplir </a:t>
            </a:r>
            <a:r>
              <a:rPr lang="es-ES" sz="1200" spc="-30" dirty="0">
                <a:solidFill>
                  <a:srgbClr val="6D6E71"/>
                </a:solidFill>
                <a:latin typeface="+mj-lt"/>
                <a:cs typeface="Arial"/>
              </a:rPr>
              <a:t>las </a:t>
            </a:r>
            <a:r>
              <a:rPr lang="es-ES" sz="1200" spc="-20" dirty="0">
                <a:solidFill>
                  <a:srgbClr val="6D6E71"/>
                </a:solidFill>
                <a:latin typeface="+mj-lt"/>
                <a:cs typeface="Arial"/>
              </a:rPr>
              <a:t>normas </a:t>
            </a:r>
            <a:r>
              <a:rPr lang="es-ES" sz="1200" spc="-45" dirty="0">
                <a:solidFill>
                  <a:srgbClr val="6D6E71"/>
                </a:solidFill>
                <a:latin typeface="+mj-lt"/>
                <a:cs typeface="Arial"/>
              </a:rPr>
              <a:t>de </a:t>
            </a:r>
            <a:r>
              <a:rPr lang="es-ES" sz="1200" spc="-30" dirty="0">
                <a:solidFill>
                  <a:srgbClr val="6D6E71"/>
                </a:solidFill>
                <a:latin typeface="+mj-lt"/>
                <a:cs typeface="Arial"/>
              </a:rPr>
              <a:t>seguridad  </a:t>
            </a:r>
            <a:r>
              <a:rPr lang="es-ES" sz="1200" spc="-15" dirty="0">
                <a:solidFill>
                  <a:srgbClr val="6D6E71"/>
                </a:solidFill>
                <a:latin typeface="+mj-lt"/>
                <a:cs typeface="Arial"/>
              </a:rPr>
              <a:t>internas </a:t>
            </a:r>
            <a:r>
              <a:rPr lang="es-ES" sz="1200" spc="-20" dirty="0">
                <a:solidFill>
                  <a:srgbClr val="6D6E71"/>
                </a:solidFill>
                <a:latin typeface="+mj-lt"/>
                <a:cs typeface="Arial"/>
              </a:rPr>
              <a:t>y  </a:t>
            </a:r>
            <a:r>
              <a:rPr lang="es-ES" sz="1200" spc="-30" dirty="0">
                <a:solidFill>
                  <a:srgbClr val="6D6E71"/>
                </a:solidFill>
                <a:latin typeface="+mj-lt"/>
                <a:cs typeface="Arial"/>
              </a:rPr>
              <a:t>las </a:t>
            </a:r>
            <a:r>
              <a:rPr lang="es-ES" sz="1200" spc="-35" dirty="0">
                <a:solidFill>
                  <a:srgbClr val="6D6E71"/>
                </a:solidFill>
                <a:latin typeface="+mj-lt"/>
                <a:cs typeface="Arial"/>
              </a:rPr>
              <a:t>condiciones </a:t>
            </a:r>
            <a:r>
              <a:rPr lang="es-ES" sz="1200" spc="-30" dirty="0">
                <a:solidFill>
                  <a:srgbClr val="6D6E71"/>
                </a:solidFill>
                <a:latin typeface="+mj-lt"/>
                <a:cs typeface="Arial"/>
              </a:rPr>
              <a:t>o </a:t>
            </a:r>
            <a:r>
              <a:rPr lang="es-ES" sz="1200" spc="-15" dirty="0">
                <a:solidFill>
                  <a:srgbClr val="6D6E71"/>
                </a:solidFill>
                <a:latin typeface="+mj-lt"/>
                <a:cs typeface="Arial"/>
              </a:rPr>
              <a:t>lineamientos  </a:t>
            </a:r>
            <a:r>
              <a:rPr lang="es-ES" sz="1200" spc="-30" dirty="0">
                <a:solidFill>
                  <a:srgbClr val="6D6E71"/>
                </a:solidFill>
                <a:latin typeface="+mj-lt"/>
                <a:cs typeface="Arial"/>
              </a:rPr>
              <a:t>establecidos </a:t>
            </a:r>
            <a:r>
              <a:rPr lang="es-ES" sz="1200" spc="-40" dirty="0">
                <a:solidFill>
                  <a:srgbClr val="6D6E71"/>
                </a:solidFill>
                <a:latin typeface="+mj-lt"/>
                <a:cs typeface="Arial"/>
              </a:rPr>
              <a:t>en </a:t>
            </a:r>
            <a:r>
              <a:rPr lang="es-ES" sz="1200" spc="-10" dirty="0">
                <a:solidFill>
                  <a:srgbClr val="6D6E71"/>
                </a:solidFill>
                <a:latin typeface="+mj-lt"/>
                <a:cs typeface="Arial"/>
              </a:rPr>
              <a:t>materia </a:t>
            </a:r>
            <a:r>
              <a:rPr lang="es-ES" sz="1200" spc="-45" dirty="0">
                <a:solidFill>
                  <a:srgbClr val="6D6E71"/>
                </a:solidFill>
                <a:latin typeface="+mj-lt"/>
                <a:cs typeface="Arial"/>
              </a:rPr>
              <a:t>de </a:t>
            </a:r>
            <a:r>
              <a:rPr lang="es-ES" sz="1200" spc="-30" dirty="0">
                <a:solidFill>
                  <a:srgbClr val="6D6E71"/>
                </a:solidFill>
                <a:latin typeface="+mj-lt"/>
                <a:cs typeface="Arial"/>
              </a:rPr>
              <a:t>ingreso, </a:t>
            </a:r>
            <a:r>
              <a:rPr lang="es-ES" sz="1200" spc="-35" dirty="0">
                <a:solidFill>
                  <a:srgbClr val="6D6E71"/>
                </a:solidFill>
                <a:latin typeface="+mj-lt"/>
                <a:cs typeface="Arial"/>
              </a:rPr>
              <a:t>permanencia  </a:t>
            </a:r>
            <a:r>
              <a:rPr lang="es-ES" sz="1200" spc="-20" dirty="0">
                <a:solidFill>
                  <a:srgbClr val="6D6E71"/>
                </a:solidFill>
                <a:latin typeface="+mj-lt"/>
                <a:cs typeface="Arial"/>
              </a:rPr>
              <a:t>y </a:t>
            </a:r>
            <a:r>
              <a:rPr lang="es-ES" sz="1200" spc="-30" dirty="0">
                <a:solidFill>
                  <a:srgbClr val="6D6E71"/>
                </a:solidFill>
                <a:latin typeface="+mj-lt"/>
                <a:cs typeface="Arial"/>
              </a:rPr>
              <a:t>salida </a:t>
            </a:r>
            <a:r>
              <a:rPr lang="es-ES" sz="1200" spc="-45" dirty="0">
                <a:solidFill>
                  <a:srgbClr val="6D6E71"/>
                </a:solidFill>
                <a:latin typeface="+mj-lt"/>
                <a:cs typeface="Arial"/>
              </a:rPr>
              <a:t>de </a:t>
            </a:r>
            <a:r>
              <a:rPr lang="es-ES" sz="1200" spc="-30" dirty="0">
                <a:solidFill>
                  <a:srgbClr val="6D6E71"/>
                </a:solidFill>
                <a:latin typeface="+mj-lt"/>
                <a:cs typeface="Arial"/>
              </a:rPr>
              <a:t>las </a:t>
            </a:r>
            <a:r>
              <a:rPr lang="es-ES" sz="1200" spc="-25" dirty="0">
                <a:solidFill>
                  <a:srgbClr val="6D6E71"/>
                </a:solidFill>
                <a:latin typeface="+mj-lt"/>
                <a:cs typeface="Arial"/>
              </a:rPr>
              <a:t>instalaciones </a:t>
            </a:r>
            <a:r>
              <a:rPr lang="es-ES" sz="1200" spc="-45" dirty="0">
                <a:solidFill>
                  <a:srgbClr val="6D6E71"/>
                </a:solidFill>
                <a:latin typeface="+mj-lt"/>
                <a:cs typeface="Arial"/>
              </a:rPr>
              <a:t>de </a:t>
            </a:r>
            <a:r>
              <a:rPr lang="es-ES" sz="1200" spc="-30" dirty="0">
                <a:solidFill>
                  <a:srgbClr val="6D6E71"/>
                </a:solidFill>
                <a:latin typeface="+mj-lt"/>
                <a:cs typeface="Arial"/>
              </a:rPr>
              <a:t>las </a:t>
            </a:r>
            <a:r>
              <a:rPr lang="es-ES" sz="1200" spc="-45" dirty="0">
                <a:solidFill>
                  <a:srgbClr val="6D6E71"/>
                </a:solidFill>
                <a:latin typeface="+mj-lt"/>
                <a:cs typeface="Arial"/>
              </a:rPr>
              <a:t>sedes de </a:t>
            </a:r>
            <a:r>
              <a:rPr lang="es-ES" sz="1200" spc="-25" dirty="0">
                <a:solidFill>
                  <a:srgbClr val="6D6E71"/>
                </a:solidFill>
                <a:latin typeface="+mj-lt"/>
                <a:cs typeface="Arial"/>
              </a:rPr>
              <a:t>la  </a:t>
            </a:r>
            <a:r>
              <a:rPr lang="es-ES" sz="1200" spc="-45" dirty="0">
                <a:solidFill>
                  <a:srgbClr val="6D6E71"/>
                </a:solidFill>
                <a:latin typeface="+mj-lt"/>
                <a:cs typeface="Arial"/>
              </a:rPr>
              <a:t>compañía.</a:t>
            </a:r>
            <a:endParaRPr lang="es-ES" sz="1200" dirty="0">
              <a:latin typeface="+mj-lt"/>
              <a:cs typeface="Arial"/>
            </a:endParaRPr>
          </a:p>
          <a:p>
            <a:pPr marL="184150" marR="5080" indent="-171450" algn="just">
              <a:lnSpc>
                <a:spcPts val="1400"/>
              </a:lnSpc>
              <a:spcBef>
                <a:spcPts val="180"/>
              </a:spcBef>
              <a:buFont typeface="Arial" panose="020B0604020202020204" pitchFamily="34" charset="0"/>
              <a:buChar char="•"/>
            </a:pPr>
            <a:endParaRPr lang="es-CO" sz="1200" spc="-50" dirty="0">
              <a:solidFill>
                <a:srgbClr val="6D6E71"/>
              </a:solidFill>
              <a:latin typeface="+mj-lt"/>
              <a:cs typeface="Arial"/>
            </a:endParaRPr>
          </a:p>
          <a:p>
            <a:pPr marL="12700" marR="5080" algn="just">
              <a:lnSpc>
                <a:spcPts val="1400"/>
              </a:lnSpc>
              <a:spcBef>
                <a:spcPts val="180"/>
              </a:spcBef>
            </a:pPr>
            <a:r>
              <a:rPr lang="es-CO" sz="2200" b="1" i="1" dirty="0">
                <a:solidFill>
                  <a:srgbClr val="801327"/>
                </a:solidFill>
                <a:latin typeface="+mj-lt"/>
              </a:rPr>
              <a:t>En Esenttia rechazamos el acoso sexual </a:t>
            </a:r>
            <a:r>
              <a:rPr lang="es-CO" sz="2200" b="1" i="1" dirty="0">
                <a:solidFill>
                  <a:srgbClr val="C01F3C"/>
                </a:solidFill>
                <a:latin typeface="+mj-lt"/>
              </a:rPr>
              <a:t>en el entorno laboral</a:t>
            </a:r>
          </a:p>
          <a:p>
            <a:pPr marL="184150" marR="5080" indent="-171450" algn="just">
              <a:lnSpc>
                <a:spcPts val="1400"/>
              </a:lnSpc>
              <a:spcBef>
                <a:spcPts val="180"/>
              </a:spcBef>
              <a:buFont typeface="Arial" panose="020B0604020202020204" pitchFamily="34" charset="0"/>
              <a:buChar char="•"/>
            </a:pPr>
            <a:endParaRPr lang="es-CO" sz="1200" spc="-50" dirty="0">
              <a:solidFill>
                <a:srgbClr val="6D6E71"/>
              </a:solidFill>
              <a:latin typeface="+mj-lt"/>
              <a:cs typeface="Arial"/>
            </a:endParaRPr>
          </a:p>
          <a:p>
            <a:pPr marL="12700" marR="5080" algn="just">
              <a:lnSpc>
                <a:spcPts val="1400"/>
              </a:lnSpc>
              <a:spcBef>
                <a:spcPts val="180"/>
              </a:spcBef>
            </a:pPr>
            <a:r>
              <a:rPr lang="es-ES" sz="1400" b="1" i="1" dirty="0">
                <a:solidFill>
                  <a:srgbClr val="C01F3C"/>
                </a:solidFill>
                <a:latin typeface="+mj-lt"/>
              </a:rPr>
              <a:t>¿QUÉ ES ACOSO SEXUAL? </a:t>
            </a:r>
          </a:p>
          <a:p>
            <a:pPr marL="12700" marR="5080" algn="just">
              <a:lnSpc>
                <a:spcPts val="1400"/>
              </a:lnSpc>
              <a:spcBef>
                <a:spcPts val="180"/>
              </a:spcBef>
            </a:pPr>
            <a:endParaRPr lang="es-ES" sz="1200" b="1" i="1" dirty="0">
              <a:solidFill>
                <a:srgbClr val="C01F3C"/>
              </a:solidFill>
              <a:latin typeface="+mj-lt"/>
            </a:endParaRPr>
          </a:p>
          <a:p>
            <a:pPr marL="12700" marR="5080" algn="just">
              <a:lnSpc>
                <a:spcPts val="1400"/>
              </a:lnSpc>
              <a:spcBef>
                <a:spcPts val="180"/>
              </a:spcBef>
            </a:pPr>
            <a:r>
              <a:rPr lang="es-ES" sz="1200" dirty="0">
                <a:latin typeface="+mj-lt"/>
              </a:rPr>
              <a:t>Se trata de una conducta no deseada, de naturaleza sexual, en el lugar de trabajo, que hace que la persona se sienta ofendida, humillada y/o intimidada. </a:t>
            </a:r>
          </a:p>
          <a:p>
            <a:pPr marL="12700" marR="5080" algn="just">
              <a:lnSpc>
                <a:spcPts val="1400"/>
              </a:lnSpc>
              <a:spcBef>
                <a:spcPts val="180"/>
              </a:spcBef>
            </a:pPr>
            <a:endParaRPr lang="es-ES" sz="1200" b="1" i="1" dirty="0">
              <a:solidFill>
                <a:srgbClr val="C01F3C"/>
              </a:solidFill>
              <a:latin typeface="+mj-lt"/>
            </a:endParaRPr>
          </a:p>
          <a:p>
            <a:pPr marL="12700" marR="5080" algn="just">
              <a:lnSpc>
                <a:spcPts val="1400"/>
              </a:lnSpc>
              <a:spcBef>
                <a:spcPts val="180"/>
              </a:spcBef>
            </a:pPr>
            <a:r>
              <a:rPr lang="es-ES" sz="1400" b="1" i="1" dirty="0">
                <a:solidFill>
                  <a:srgbClr val="C01F3C"/>
                </a:solidFill>
                <a:latin typeface="+mj-lt"/>
              </a:rPr>
              <a:t>¿CÓMO SE MANIFIESTA EL ACOSO SEXUAL? </a:t>
            </a:r>
          </a:p>
          <a:p>
            <a:pPr marL="12700" marR="5080" algn="just">
              <a:lnSpc>
                <a:spcPts val="1400"/>
              </a:lnSpc>
              <a:spcBef>
                <a:spcPts val="180"/>
              </a:spcBef>
            </a:pPr>
            <a:r>
              <a:rPr lang="es-ES" sz="1200" dirty="0">
                <a:latin typeface="+mj-lt"/>
              </a:rPr>
              <a:t>Puede presentarse en comportamientos tales como: </a:t>
            </a:r>
          </a:p>
          <a:p>
            <a:pPr marL="12700" marR="5080" algn="just">
              <a:lnSpc>
                <a:spcPts val="1400"/>
              </a:lnSpc>
              <a:spcBef>
                <a:spcPts val="180"/>
              </a:spcBef>
            </a:pPr>
            <a:endParaRPr lang="es-ES" sz="1200" dirty="0">
              <a:latin typeface="+mj-lt"/>
            </a:endParaRPr>
          </a:p>
          <a:p>
            <a:pPr marL="184150" marR="5080" indent="-171450" algn="just">
              <a:lnSpc>
                <a:spcPts val="1400"/>
              </a:lnSpc>
              <a:spcBef>
                <a:spcPts val="180"/>
              </a:spcBef>
              <a:buFont typeface="Arial" panose="020B0604020202020204" pitchFamily="34" charset="0"/>
              <a:buChar char="•"/>
            </a:pPr>
            <a:r>
              <a:rPr lang="es-ES" sz="1200" dirty="0">
                <a:latin typeface="+mj-lt"/>
              </a:rPr>
              <a:t>Presiones, coacciones o chantajes de orden laboral y/o personal;</a:t>
            </a:r>
          </a:p>
          <a:p>
            <a:pPr marL="184150" marR="5080" indent="-171450" algn="just">
              <a:lnSpc>
                <a:spcPts val="1400"/>
              </a:lnSpc>
              <a:spcBef>
                <a:spcPts val="180"/>
              </a:spcBef>
              <a:buFont typeface="Arial" panose="020B0604020202020204" pitchFamily="34" charset="0"/>
              <a:buChar char="•"/>
            </a:pPr>
            <a:r>
              <a:rPr lang="es-ES" sz="1200" dirty="0">
                <a:latin typeface="+mj-lt"/>
              </a:rPr>
              <a:t>Ambiente laboral hostil; </a:t>
            </a:r>
          </a:p>
          <a:p>
            <a:pPr marL="184150" marR="5080" indent="-171450" algn="just">
              <a:lnSpc>
                <a:spcPts val="1400"/>
              </a:lnSpc>
              <a:spcBef>
                <a:spcPts val="180"/>
              </a:spcBef>
              <a:buFont typeface="Arial" panose="020B0604020202020204" pitchFamily="34" charset="0"/>
              <a:buChar char="•"/>
            </a:pPr>
            <a:r>
              <a:rPr lang="es-ES" sz="1200" dirty="0">
                <a:latin typeface="+mj-lt"/>
              </a:rPr>
              <a:t>Actitudes que pueden ser físicas como tocamientos, acercamientos innecesarios, forzar acciones íntimas, o dar besos no consentidos, entre otros;</a:t>
            </a:r>
          </a:p>
          <a:p>
            <a:pPr marL="184150" marR="5080" indent="-171450" algn="just">
              <a:lnSpc>
                <a:spcPts val="1400"/>
              </a:lnSpc>
              <a:spcBef>
                <a:spcPts val="180"/>
              </a:spcBef>
              <a:buFont typeface="Arial" panose="020B0604020202020204" pitchFamily="34" charset="0"/>
              <a:buChar char="•"/>
            </a:pPr>
            <a:r>
              <a:rPr lang="es-ES" sz="1200" dirty="0">
                <a:latin typeface="+mj-lt"/>
              </a:rPr>
              <a:t>Conductas verbales, por escrito, a través de comentarios sexuales, gestos con connotación sexual, mensajes o notas inadecuados, compartir material pornográfico, etc.</a:t>
            </a:r>
            <a:endParaRPr sz="1200" spc="-50" dirty="0">
              <a:solidFill>
                <a:srgbClr val="6D6E71"/>
              </a:solidFill>
              <a:latin typeface="+mj-lt"/>
              <a:cs typeface="Arial"/>
            </a:endParaRPr>
          </a:p>
        </p:txBody>
      </p:sp>
      <p:sp>
        <p:nvSpPr>
          <p:cNvPr id="7" name="object 5">
            <a:extLst>
              <a:ext uri="{FF2B5EF4-FFF2-40B4-BE49-F238E27FC236}">
                <a16:creationId xmlns:a16="http://schemas.microsoft.com/office/drawing/2014/main" id="{33E0831E-9283-4EB4-9E45-5B7FAC703AE0}"/>
              </a:ext>
            </a:extLst>
          </p:cNvPr>
          <p:cNvSpPr txBox="1"/>
          <p:nvPr/>
        </p:nvSpPr>
        <p:spPr>
          <a:xfrm>
            <a:off x="561016" y="592019"/>
            <a:ext cx="3341370" cy="7037824"/>
          </a:xfrm>
          <a:prstGeom prst="rect">
            <a:avLst/>
          </a:prstGeom>
        </p:spPr>
        <p:txBody>
          <a:bodyPr vert="horz" wrap="square" lIns="0" tIns="22860" rIns="0" bIns="0" rtlCol="0">
            <a:spAutoFit/>
          </a:bodyPr>
          <a:lstStyle/>
          <a:p>
            <a:pPr marL="184150" marR="5080" indent="-171450" algn="just">
              <a:lnSpc>
                <a:spcPts val="1400"/>
              </a:lnSpc>
              <a:spcBef>
                <a:spcPts val="180"/>
              </a:spcBef>
              <a:buFont typeface="Arial" panose="020B0604020202020204" pitchFamily="34" charset="0"/>
              <a:buChar char="•"/>
            </a:pPr>
            <a:r>
              <a:rPr lang="es-ES" sz="1200" dirty="0">
                <a:latin typeface="+mj-lt"/>
              </a:rPr>
              <a:t>Respeto el tiempo de los demás, soy puntual con las citas, entrevistas y reuniones de trabajo.</a:t>
            </a:r>
          </a:p>
          <a:p>
            <a:pPr marL="184150" marR="5080" indent="-171450" algn="just">
              <a:lnSpc>
                <a:spcPts val="1400"/>
              </a:lnSpc>
              <a:spcBef>
                <a:spcPts val="180"/>
              </a:spcBef>
              <a:buFont typeface="Arial" panose="020B0604020202020204" pitchFamily="34" charset="0"/>
              <a:buChar char="•"/>
            </a:pPr>
            <a:endParaRPr lang="es-ES" sz="1200" dirty="0">
              <a:latin typeface="+mj-lt"/>
            </a:endParaRPr>
          </a:p>
          <a:p>
            <a:pPr marL="184150" marR="5080" indent="-171450" algn="just">
              <a:lnSpc>
                <a:spcPts val="1400"/>
              </a:lnSpc>
              <a:spcBef>
                <a:spcPts val="180"/>
              </a:spcBef>
              <a:buFont typeface="Arial" panose="020B0604020202020204" pitchFamily="34" charset="0"/>
              <a:buChar char="•"/>
            </a:pPr>
            <a:r>
              <a:rPr lang="es-ES" sz="1200" dirty="0">
                <a:latin typeface="+mj-lt"/>
              </a:rPr>
              <a:t>Reconozco y acepto los usos, tradiciones y costumbres de las comunidades con las que interactúo.</a:t>
            </a:r>
          </a:p>
          <a:p>
            <a:pPr marL="184150" marR="5080" indent="-171450" algn="just">
              <a:lnSpc>
                <a:spcPts val="1400"/>
              </a:lnSpc>
              <a:spcBef>
                <a:spcPts val="180"/>
              </a:spcBef>
              <a:buFont typeface="Arial" panose="020B0604020202020204" pitchFamily="34" charset="0"/>
              <a:buChar char="•"/>
            </a:pPr>
            <a:endParaRPr lang="es-ES" sz="1200" dirty="0">
              <a:latin typeface="+mj-lt"/>
            </a:endParaRPr>
          </a:p>
          <a:p>
            <a:pPr marL="184150" marR="5080" indent="-171450" algn="just">
              <a:lnSpc>
                <a:spcPts val="1400"/>
              </a:lnSpc>
              <a:spcBef>
                <a:spcPts val="180"/>
              </a:spcBef>
              <a:buFont typeface="Arial" panose="020B0604020202020204" pitchFamily="34" charset="0"/>
              <a:buChar char="•"/>
            </a:pPr>
            <a:r>
              <a:rPr lang="es-ES" sz="1200" dirty="0">
                <a:latin typeface="+mj-lt"/>
              </a:rPr>
              <a:t>Acojo y promuevo un ambiente cordial y positivo, expresando con responsabilidad y respeto mis desacuerdos. Me preocupo por el mejoramiento de la comunicación interpersonal y el ambiente laboral.</a:t>
            </a:r>
          </a:p>
          <a:p>
            <a:pPr marL="184150" marR="5080" indent="-171450" algn="just">
              <a:lnSpc>
                <a:spcPts val="1400"/>
              </a:lnSpc>
              <a:spcBef>
                <a:spcPts val="180"/>
              </a:spcBef>
              <a:buFont typeface="Arial" panose="020B0604020202020204" pitchFamily="34" charset="0"/>
              <a:buChar char="•"/>
            </a:pPr>
            <a:endParaRPr lang="es-ES" sz="1200" spc="-50" dirty="0">
              <a:solidFill>
                <a:srgbClr val="6D6E71"/>
              </a:solidFill>
              <a:latin typeface="+mj-lt"/>
              <a:cs typeface="Arial"/>
            </a:endParaRPr>
          </a:p>
          <a:p>
            <a:pPr marL="12700">
              <a:lnSpc>
                <a:spcPts val="1540"/>
              </a:lnSpc>
              <a:spcBef>
                <a:spcPts val="100"/>
              </a:spcBef>
            </a:pPr>
            <a:r>
              <a:rPr lang="es-ES" sz="1400" b="1" i="1" dirty="0">
                <a:solidFill>
                  <a:srgbClr val="C01F3C"/>
                </a:solidFill>
                <a:latin typeface="+mj-lt"/>
                <a:cs typeface="Lato-HeavyItalic"/>
              </a:rPr>
              <a:t>COMPROMISO CON LA</a:t>
            </a:r>
            <a:r>
              <a:rPr lang="es-ES" sz="1400" b="1" i="1" spc="-25" dirty="0">
                <a:solidFill>
                  <a:srgbClr val="C01F3C"/>
                </a:solidFill>
                <a:latin typeface="+mj-lt"/>
                <a:cs typeface="Lato-HeavyItalic"/>
              </a:rPr>
              <a:t> </a:t>
            </a:r>
            <a:r>
              <a:rPr lang="es-ES" sz="1400" b="1" i="1" dirty="0">
                <a:solidFill>
                  <a:srgbClr val="C01F3C"/>
                </a:solidFill>
                <a:latin typeface="+mj-lt"/>
                <a:cs typeface="Lato-HeavyItalic"/>
              </a:rPr>
              <a:t>VIDA</a:t>
            </a:r>
            <a:endParaRPr lang="es-ES" sz="1400" dirty="0">
              <a:latin typeface="+mj-lt"/>
              <a:cs typeface="Lato-HeavyItalic"/>
            </a:endParaRPr>
          </a:p>
          <a:p>
            <a:pPr marL="12700">
              <a:lnSpc>
                <a:spcPts val="1300"/>
              </a:lnSpc>
            </a:pPr>
            <a:endParaRPr lang="es-ES" sz="1200" spc="-45" dirty="0">
              <a:solidFill>
                <a:srgbClr val="6D6E71"/>
              </a:solidFill>
              <a:latin typeface="+mj-lt"/>
              <a:cs typeface="Arial"/>
            </a:endParaRPr>
          </a:p>
          <a:p>
            <a:pPr marL="12700" algn="just">
              <a:lnSpc>
                <a:spcPts val="1300"/>
              </a:lnSpc>
            </a:pPr>
            <a:r>
              <a:rPr lang="es-ES" sz="1200" spc="-45" dirty="0">
                <a:solidFill>
                  <a:srgbClr val="6D6E71"/>
                </a:solidFill>
                <a:latin typeface="+mj-lt"/>
                <a:cs typeface="Arial"/>
              </a:rPr>
              <a:t>Actúo</a:t>
            </a:r>
            <a:r>
              <a:rPr lang="es-ES" sz="1200" spc="-120" dirty="0">
                <a:solidFill>
                  <a:srgbClr val="6D6E71"/>
                </a:solidFill>
                <a:latin typeface="+mj-lt"/>
                <a:cs typeface="Arial"/>
              </a:rPr>
              <a:t> </a:t>
            </a:r>
            <a:r>
              <a:rPr lang="es-ES" sz="1200" b="1" spc="-85" dirty="0">
                <a:solidFill>
                  <a:srgbClr val="6D6E71"/>
                </a:solidFill>
                <a:latin typeface="+mj-lt"/>
                <a:cs typeface="Arial"/>
              </a:rPr>
              <a:t>comprometido</a:t>
            </a:r>
            <a:r>
              <a:rPr lang="es-ES" sz="1200" b="1" spc="-120" dirty="0">
                <a:solidFill>
                  <a:srgbClr val="6D6E71"/>
                </a:solidFill>
                <a:latin typeface="+mj-lt"/>
                <a:cs typeface="Arial"/>
              </a:rPr>
              <a:t> </a:t>
            </a:r>
            <a:r>
              <a:rPr lang="es-ES" sz="1200" b="1" spc="-114" dirty="0">
                <a:solidFill>
                  <a:srgbClr val="6D6E71"/>
                </a:solidFill>
                <a:latin typeface="+mj-lt"/>
                <a:cs typeface="Arial"/>
              </a:rPr>
              <a:t>con</a:t>
            </a:r>
            <a:r>
              <a:rPr lang="es-ES" sz="1200" b="1" spc="-120" dirty="0">
                <a:solidFill>
                  <a:srgbClr val="6D6E71"/>
                </a:solidFill>
                <a:latin typeface="+mj-lt"/>
                <a:cs typeface="Arial"/>
              </a:rPr>
              <a:t> </a:t>
            </a:r>
            <a:r>
              <a:rPr lang="es-ES" sz="1200" b="1" spc="-45" dirty="0">
                <a:solidFill>
                  <a:srgbClr val="6D6E71"/>
                </a:solidFill>
                <a:latin typeface="+mj-lt"/>
                <a:cs typeface="Arial"/>
              </a:rPr>
              <a:t>la</a:t>
            </a:r>
            <a:r>
              <a:rPr lang="es-ES" sz="1200" b="1" spc="-120" dirty="0">
                <a:solidFill>
                  <a:srgbClr val="6D6E71"/>
                </a:solidFill>
                <a:latin typeface="+mj-lt"/>
                <a:cs typeface="Arial"/>
              </a:rPr>
              <a:t> </a:t>
            </a:r>
            <a:r>
              <a:rPr lang="es-ES" sz="1200" b="1" spc="-75" dirty="0">
                <a:solidFill>
                  <a:srgbClr val="6D6E71"/>
                </a:solidFill>
                <a:latin typeface="+mj-lt"/>
                <a:cs typeface="Arial"/>
              </a:rPr>
              <a:t>vida</a:t>
            </a:r>
            <a:r>
              <a:rPr lang="es-ES" sz="1200" b="1" spc="-120" dirty="0">
                <a:solidFill>
                  <a:srgbClr val="6D6E71"/>
                </a:solidFill>
                <a:latin typeface="+mj-lt"/>
                <a:cs typeface="Arial"/>
              </a:rPr>
              <a:t> </a:t>
            </a:r>
            <a:r>
              <a:rPr lang="es-ES" sz="1200" spc="-70" dirty="0">
                <a:solidFill>
                  <a:srgbClr val="6D6E71"/>
                </a:solidFill>
                <a:latin typeface="+mj-lt"/>
                <a:cs typeface="Arial"/>
              </a:rPr>
              <a:t>cuando:</a:t>
            </a:r>
            <a:endParaRPr lang="es-ES" sz="1200" dirty="0">
              <a:latin typeface="+mj-lt"/>
              <a:cs typeface="Arial"/>
            </a:endParaRPr>
          </a:p>
          <a:p>
            <a:pPr marL="12700" algn="just">
              <a:lnSpc>
                <a:spcPts val="1300"/>
              </a:lnSpc>
            </a:pPr>
            <a:endParaRPr lang="es-ES" sz="1200" spc="-60" dirty="0">
              <a:solidFill>
                <a:srgbClr val="6D6E71"/>
              </a:solidFill>
              <a:latin typeface="+mj-lt"/>
              <a:cs typeface="Arial"/>
            </a:endParaRPr>
          </a:p>
          <a:p>
            <a:pPr marL="184150" indent="-171450" algn="just">
              <a:lnSpc>
                <a:spcPts val="1300"/>
              </a:lnSpc>
              <a:buFont typeface="Arial" panose="020B0604020202020204" pitchFamily="34" charset="0"/>
              <a:buChar char="•"/>
            </a:pPr>
            <a:r>
              <a:rPr lang="es-ES" sz="1200" spc="-60" dirty="0">
                <a:solidFill>
                  <a:srgbClr val="6D6E71"/>
                </a:solidFill>
                <a:latin typeface="+mj-lt"/>
                <a:cs typeface="Arial"/>
              </a:rPr>
              <a:t>Respeto </a:t>
            </a:r>
            <a:r>
              <a:rPr lang="es-ES" sz="1200" spc="-20" dirty="0">
                <a:solidFill>
                  <a:srgbClr val="6D6E71"/>
                </a:solidFill>
                <a:latin typeface="+mj-lt"/>
                <a:cs typeface="Arial"/>
              </a:rPr>
              <a:t>y </a:t>
            </a:r>
            <a:r>
              <a:rPr lang="es-ES" sz="1200" spc="-45" dirty="0">
                <a:solidFill>
                  <a:srgbClr val="6D6E71"/>
                </a:solidFill>
                <a:latin typeface="+mj-lt"/>
                <a:cs typeface="Arial"/>
              </a:rPr>
              <a:t>promuevo </a:t>
            </a:r>
            <a:r>
              <a:rPr lang="es-ES" sz="1200" spc="-35" dirty="0">
                <a:solidFill>
                  <a:srgbClr val="6D6E71"/>
                </a:solidFill>
                <a:latin typeface="+mj-lt"/>
                <a:cs typeface="Arial"/>
              </a:rPr>
              <a:t>el </a:t>
            </a:r>
            <a:r>
              <a:rPr lang="es-ES" sz="1200" spc="-40" dirty="0">
                <a:solidFill>
                  <a:srgbClr val="6D6E71"/>
                </a:solidFill>
                <a:latin typeface="+mj-lt"/>
                <a:cs typeface="Arial"/>
              </a:rPr>
              <a:t>respeto </a:t>
            </a:r>
            <a:r>
              <a:rPr lang="es-ES" sz="1200" spc="-65" dirty="0">
                <a:solidFill>
                  <a:srgbClr val="6D6E71"/>
                </a:solidFill>
                <a:latin typeface="+mj-lt"/>
                <a:cs typeface="Arial"/>
              </a:rPr>
              <a:t>a </a:t>
            </a:r>
            <a:r>
              <a:rPr lang="es-ES" sz="1200" spc="-35" dirty="0">
                <a:solidFill>
                  <a:srgbClr val="6D6E71"/>
                </a:solidFill>
                <a:latin typeface="+mj-lt"/>
                <a:cs typeface="Arial"/>
              </a:rPr>
              <a:t>los </a:t>
            </a:r>
            <a:r>
              <a:rPr lang="es-ES" sz="1200" spc="-65" dirty="0">
                <a:solidFill>
                  <a:srgbClr val="6D6E71"/>
                </a:solidFill>
                <a:latin typeface="+mj-lt"/>
                <a:cs typeface="Arial"/>
              </a:rPr>
              <a:t>derechos  </a:t>
            </a:r>
            <a:r>
              <a:rPr lang="es-ES" sz="1200" spc="-60" dirty="0">
                <a:solidFill>
                  <a:srgbClr val="6D6E71"/>
                </a:solidFill>
                <a:latin typeface="+mj-lt"/>
                <a:cs typeface="Arial"/>
              </a:rPr>
              <a:t>humanos.</a:t>
            </a:r>
          </a:p>
          <a:p>
            <a:pPr marL="184150" indent="-171450" algn="just">
              <a:lnSpc>
                <a:spcPts val="1300"/>
              </a:lnSpc>
              <a:buFont typeface="Arial" panose="020B0604020202020204" pitchFamily="34" charset="0"/>
              <a:buChar char="•"/>
            </a:pPr>
            <a:endParaRPr lang="es-ES" sz="1200" spc="-60" dirty="0">
              <a:solidFill>
                <a:srgbClr val="6D6E71"/>
              </a:solidFill>
              <a:latin typeface="+mj-lt"/>
              <a:cs typeface="Arial"/>
            </a:endParaRPr>
          </a:p>
          <a:p>
            <a:pPr marL="184150" indent="-171450" algn="just">
              <a:lnSpc>
                <a:spcPts val="1300"/>
              </a:lnSpc>
              <a:buFont typeface="Arial" panose="020B0604020202020204" pitchFamily="34" charset="0"/>
              <a:buChar char="•"/>
            </a:pPr>
            <a:r>
              <a:rPr lang="es-ES" sz="1200" spc="-45" dirty="0">
                <a:solidFill>
                  <a:srgbClr val="6D6E71"/>
                </a:solidFill>
                <a:latin typeface="+mj-lt"/>
                <a:cs typeface="Arial"/>
              </a:rPr>
              <a:t>Realizo </a:t>
            </a:r>
            <a:r>
              <a:rPr lang="es-ES" sz="1200" spc="-10" dirty="0">
                <a:solidFill>
                  <a:srgbClr val="6D6E71"/>
                </a:solidFill>
                <a:latin typeface="+mj-lt"/>
                <a:cs typeface="Arial"/>
              </a:rPr>
              <a:t>mis </a:t>
            </a:r>
            <a:r>
              <a:rPr lang="es-ES" sz="1200" spc="-30" dirty="0">
                <a:solidFill>
                  <a:srgbClr val="6D6E71"/>
                </a:solidFill>
                <a:latin typeface="+mj-lt"/>
                <a:cs typeface="Arial"/>
              </a:rPr>
              <a:t>labores </a:t>
            </a:r>
            <a:r>
              <a:rPr lang="es-ES" sz="1200" spc="-45" dirty="0">
                <a:solidFill>
                  <a:srgbClr val="6D6E71"/>
                </a:solidFill>
                <a:latin typeface="+mj-lt"/>
                <a:cs typeface="Arial"/>
              </a:rPr>
              <a:t>con </a:t>
            </a:r>
            <a:r>
              <a:rPr lang="es-ES" sz="1200" spc="-30" dirty="0">
                <a:solidFill>
                  <a:srgbClr val="6D6E71"/>
                </a:solidFill>
                <a:latin typeface="+mj-lt"/>
                <a:cs typeface="Arial"/>
              </a:rPr>
              <a:t>autocuidado.  </a:t>
            </a:r>
            <a:r>
              <a:rPr lang="es-ES" sz="1200" spc="-50" dirty="0">
                <a:solidFill>
                  <a:srgbClr val="6D6E71"/>
                </a:solidFill>
                <a:latin typeface="+mj-lt"/>
                <a:cs typeface="Arial"/>
              </a:rPr>
              <a:t>Cumplo</a:t>
            </a:r>
            <a:r>
              <a:rPr lang="es-ES" sz="1200" spc="-75" dirty="0">
                <a:solidFill>
                  <a:srgbClr val="6D6E71"/>
                </a:solidFill>
                <a:latin typeface="+mj-lt"/>
                <a:cs typeface="Arial"/>
              </a:rPr>
              <a:t> </a:t>
            </a:r>
            <a:r>
              <a:rPr lang="es-ES" sz="1200" spc="-20" dirty="0">
                <a:solidFill>
                  <a:srgbClr val="6D6E71"/>
                </a:solidFill>
                <a:latin typeface="+mj-lt"/>
                <a:cs typeface="Arial"/>
              </a:rPr>
              <a:t>y</a:t>
            </a:r>
            <a:r>
              <a:rPr lang="es-ES" sz="1200" spc="-75" dirty="0">
                <a:solidFill>
                  <a:srgbClr val="6D6E71"/>
                </a:solidFill>
                <a:latin typeface="+mj-lt"/>
                <a:cs typeface="Arial"/>
              </a:rPr>
              <a:t> </a:t>
            </a:r>
            <a:r>
              <a:rPr lang="es-ES" sz="1200" spc="-40" dirty="0">
                <a:solidFill>
                  <a:srgbClr val="6D6E71"/>
                </a:solidFill>
                <a:latin typeface="+mj-lt"/>
                <a:cs typeface="Arial"/>
              </a:rPr>
              <a:t>hago</a:t>
            </a:r>
            <a:r>
              <a:rPr lang="es-ES" sz="1200" spc="-75" dirty="0">
                <a:solidFill>
                  <a:srgbClr val="6D6E71"/>
                </a:solidFill>
                <a:latin typeface="+mj-lt"/>
                <a:cs typeface="Arial"/>
              </a:rPr>
              <a:t> </a:t>
            </a:r>
            <a:r>
              <a:rPr lang="es-ES" sz="1200" spc="-15" dirty="0">
                <a:solidFill>
                  <a:srgbClr val="6D6E71"/>
                </a:solidFill>
                <a:latin typeface="+mj-lt"/>
                <a:cs typeface="Arial"/>
              </a:rPr>
              <a:t>cumplir</a:t>
            </a:r>
            <a:r>
              <a:rPr lang="es-ES" sz="1200" spc="-75" dirty="0">
                <a:solidFill>
                  <a:srgbClr val="6D6E71"/>
                </a:solidFill>
                <a:latin typeface="+mj-lt"/>
                <a:cs typeface="Arial"/>
              </a:rPr>
              <a:t> </a:t>
            </a:r>
            <a:r>
              <a:rPr lang="es-ES" sz="1200" spc="-30" dirty="0">
                <a:solidFill>
                  <a:srgbClr val="6D6E71"/>
                </a:solidFill>
                <a:latin typeface="+mj-lt"/>
                <a:cs typeface="Arial"/>
              </a:rPr>
              <a:t>las</a:t>
            </a:r>
            <a:r>
              <a:rPr lang="es-ES" sz="1200" spc="-75" dirty="0">
                <a:solidFill>
                  <a:srgbClr val="6D6E71"/>
                </a:solidFill>
                <a:latin typeface="+mj-lt"/>
                <a:cs typeface="Arial"/>
              </a:rPr>
              <a:t> </a:t>
            </a:r>
            <a:r>
              <a:rPr lang="es-ES" sz="1200" spc="-30" dirty="0">
                <a:solidFill>
                  <a:srgbClr val="6D6E71"/>
                </a:solidFill>
                <a:latin typeface="+mj-lt"/>
                <a:cs typeface="Arial"/>
              </a:rPr>
              <a:t>reglas</a:t>
            </a:r>
            <a:r>
              <a:rPr lang="es-ES" sz="1200" spc="-70" dirty="0">
                <a:solidFill>
                  <a:srgbClr val="6D6E71"/>
                </a:solidFill>
                <a:latin typeface="+mj-lt"/>
                <a:cs typeface="Arial"/>
              </a:rPr>
              <a:t> </a:t>
            </a:r>
            <a:r>
              <a:rPr lang="es-ES" sz="1200" spc="-45" dirty="0">
                <a:solidFill>
                  <a:srgbClr val="6D6E71"/>
                </a:solidFill>
                <a:latin typeface="+mj-lt"/>
                <a:cs typeface="Arial"/>
              </a:rPr>
              <a:t>de</a:t>
            </a:r>
            <a:r>
              <a:rPr lang="es-ES" sz="1200" spc="-75" dirty="0">
                <a:solidFill>
                  <a:srgbClr val="6D6E71"/>
                </a:solidFill>
                <a:latin typeface="+mj-lt"/>
                <a:cs typeface="Arial"/>
              </a:rPr>
              <a:t> </a:t>
            </a:r>
            <a:r>
              <a:rPr lang="es-ES" sz="1200" spc="-100" dirty="0">
                <a:solidFill>
                  <a:srgbClr val="6D6E71"/>
                </a:solidFill>
                <a:latin typeface="+mj-lt"/>
                <a:cs typeface="Arial"/>
              </a:rPr>
              <a:t>HSE.</a:t>
            </a:r>
          </a:p>
          <a:p>
            <a:pPr marL="184150" indent="-171450" algn="just">
              <a:lnSpc>
                <a:spcPts val="1300"/>
              </a:lnSpc>
              <a:buFont typeface="Arial" panose="020B0604020202020204" pitchFamily="34" charset="0"/>
              <a:buChar char="•"/>
            </a:pPr>
            <a:endParaRPr lang="es-ES" sz="1200" spc="-100" dirty="0">
              <a:solidFill>
                <a:srgbClr val="6D6E71"/>
              </a:solidFill>
              <a:latin typeface="+mj-lt"/>
              <a:cs typeface="Arial"/>
            </a:endParaRPr>
          </a:p>
          <a:p>
            <a:pPr marL="184150" indent="-171450" algn="just">
              <a:lnSpc>
                <a:spcPts val="1300"/>
              </a:lnSpc>
              <a:buFont typeface="Arial" panose="020B0604020202020204" pitchFamily="34" charset="0"/>
              <a:buChar char="•"/>
            </a:pPr>
            <a:r>
              <a:rPr lang="es-ES" sz="1200" spc="-45" dirty="0">
                <a:solidFill>
                  <a:srgbClr val="6D6E71"/>
                </a:solidFill>
                <a:latin typeface="+mj-lt"/>
                <a:cs typeface="Arial"/>
              </a:rPr>
              <a:t>Doy </a:t>
            </a:r>
            <a:r>
              <a:rPr lang="es-ES" sz="1200" spc="-20" dirty="0">
                <a:solidFill>
                  <a:srgbClr val="6D6E71"/>
                </a:solidFill>
                <a:latin typeface="+mj-lt"/>
                <a:cs typeface="Arial"/>
              </a:rPr>
              <a:t>prioridad </a:t>
            </a:r>
            <a:r>
              <a:rPr lang="es-ES" sz="1200" spc="-65" dirty="0">
                <a:solidFill>
                  <a:srgbClr val="6D6E71"/>
                </a:solidFill>
                <a:latin typeface="+mj-lt"/>
                <a:cs typeface="Arial"/>
              </a:rPr>
              <a:t>a </a:t>
            </a:r>
            <a:r>
              <a:rPr lang="es-ES" sz="1200" dirty="0">
                <a:solidFill>
                  <a:srgbClr val="6D6E71"/>
                </a:solidFill>
                <a:latin typeface="+mj-lt"/>
                <a:cs typeface="Arial"/>
              </a:rPr>
              <a:t>mi </a:t>
            </a:r>
            <a:r>
              <a:rPr lang="es-ES" sz="1200" spc="-30" dirty="0">
                <a:solidFill>
                  <a:srgbClr val="6D6E71"/>
                </a:solidFill>
                <a:latin typeface="+mj-lt"/>
                <a:cs typeface="Arial"/>
              </a:rPr>
              <a:t>salud </a:t>
            </a:r>
            <a:r>
              <a:rPr lang="es-ES" sz="1200" spc="-20" dirty="0">
                <a:solidFill>
                  <a:srgbClr val="6D6E71"/>
                </a:solidFill>
                <a:latin typeface="+mj-lt"/>
                <a:cs typeface="Arial"/>
              </a:rPr>
              <a:t>y </a:t>
            </a:r>
            <a:r>
              <a:rPr lang="es-ES" sz="1200" spc="-30" dirty="0">
                <a:solidFill>
                  <a:srgbClr val="6D6E71"/>
                </a:solidFill>
                <a:latin typeface="+mj-lt"/>
                <a:cs typeface="Arial"/>
              </a:rPr>
              <a:t>seguridad </a:t>
            </a:r>
            <a:r>
              <a:rPr lang="es-ES" sz="1200" spc="-20" dirty="0">
                <a:solidFill>
                  <a:srgbClr val="6D6E71"/>
                </a:solidFill>
                <a:latin typeface="+mj-lt"/>
                <a:cs typeface="Arial"/>
              </a:rPr>
              <a:t>y </a:t>
            </a:r>
            <a:r>
              <a:rPr lang="es-ES" sz="1200" spc="-25" dirty="0">
                <a:solidFill>
                  <a:srgbClr val="6D6E71"/>
                </a:solidFill>
                <a:latin typeface="+mj-lt"/>
                <a:cs typeface="Arial"/>
              </a:rPr>
              <a:t>la </a:t>
            </a:r>
            <a:r>
              <a:rPr lang="es-ES" sz="1200" spc="-45" dirty="0">
                <a:solidFill>
                  <a:srgbClr val="6D6E71"/>
                </a:solidFill>
                <a:latin typeface="+mj-lt"/>
                <a:cs typeface="Arial"/>
              </a:rPr>
              <a:t>de </a:t>
            </a:r>
            <a:r>
              <a:rPr lang="es-ES" sz="1200" spc="-10" dirty="0">
                <a:solidFill>
                  <a:srgbClr val="6D6E71"/>
                </a:solidFill>
                <a:latin typeface="+mj-lt"/>
                <a:cs typeface="Arial"/>
              </a:rPr>
              <a:t>mis  </a:t>
            </a:r>
            <a:r>
              <a:rPr lang="es-ES" sz="1200" spc="-35" dirty="0">
                <a:solidFill>
                  <a:srgbClr val="6D6E71"/>
                </a:solidFill>
                <a:latin typeface="+mj-lt"/>
                <a:cs typeface="Arial"/>
              </a:rPr>
              <a:t>colaboradores.</a:t>
            </a:r>
          </a:p>
          <a:p>
            <a:pPr marL="184150" indent="-171450" algn="just">
              <a:lnSpc>
                <a:spcPts val="1300"/>
              </a:lnSpc>
              <a:buFont typeface="Arial" panose="020B0604020202020204" pitchFamily="34" charset="0"/>
              <a:buChar char="•"/>
            </a:pPr>
            <a:endParaRPr lang="es-ES" sz="1200" spc="-35" dirty="0">
              <a:solidFill>
                <a:srgbClr val="6D6E71"/>
              </a:solidFill>
              <a:latin typeface="+mj-lt"/>
              <a:cs typeface="Arial"/>
            </a:endParaRPr>
          </a:p>
          <a:p>
            <a:pPr marL="184150" indent="-171450" algn="just">
              <a:lnSpc>
                <a:spcPts val="1300"/>
              </a:lnSpc>
              <a:buFont typeface="Arial" panose="020B0604020202020204" pitchFamily="34" charset="0"/>
              <a:buChar char="•"/>
            </a:pPr>
            <a:r>
              <a:rPr lang="es-ES" sz="1200" spc="-35" dirty="0">
                <a:solidFill>
                  <a:srgbClr val="6D6E71"/>
                </a:solidFill>
                <a:latin typeface="+mj-lt"/>
                <a:cs typeface="Arial"/>
              </a:rPr>
              <a:t>C</a:t>
            </a:r>
            <a:r>
              <a:rPr lang="es-ES" sz="1200" spc="-95" dirty="0">
                <a:solidFill>
                  <a:srgbClr val="6D6E71"/>
                </a:solidFill>
                <a:latin typeface="+mj-lt"/>
                <a:cs typeface="Arial"/>
              </a:rPr>
              <a:t>uido </a:t>
            </a:r>
            <a:r>
              <a:rPr lang="es-ES" sz="1200" spc="-45" dirty="0">
                <a:solidFill>
                  <a:srgbClr val="6D6E71"/>
                </a:solidFill>
                <a:latin typeface="+mj-lt"/>
                <a:cs typeface="Arial"/>
              </a:rPr>
              <a:t>el </a:t>
            </a:r>
            <a:r>
              <a:rPr lang="es-ES" sz="1200" spc="-55" dirty="0">
                <a:solidFill>
                  <a:srgbClr val="6D6E71"/>
                </a:solidFill>
                <a:latin typeface="+mj-lt"/>
                <a:cs typeface="Arial"/>
              </a:rPr>
              <a:t>medio </a:t>
            </a:r>
            <a:r>
              <a:rPr lang="es-ES" sz="1200" spc="-60" dirty="0">
                <a:solidFill>
                  <a:srgbClr val="6D6E71"/>
                </a:solidFill>
                <a:latin typeface="+mj-lt"/>
                <a:cs typeface="Arial"/>
              </a:rPr>
              <a:t>ambiente. </a:t>
            </a:r>
            <a:r>
              <a:rPr lang="es-ES" sz="1200" spc="-65" dirty="0">
                <a:solidFill>
                  <a:srgbClr val="6D6E71"/>
                </a:solidFill>
                <a:latin typeface="+mj-lt"/>
                <a:cs typeface="Arial"/>
              </a:rPr>
              <a:t>Procuro que </a:t>
            </a:r>
            <a:r>
              <a:rPr lang="es-ES" sz="1200" spc="-50" dirty="0">
                <a:solidFill>
                  <a:srgbClr val="6D6E71"/>
                </a:solidFill>
                <a:latin typeface="+mj-lt"/>
                <a:cs typeface="Arial"/>
              </a:rPr>
              <a:t>mis  </a:t>
            </a:r>
            <a:r>
              <a:rPr lang="es-ES" sz="1200" spc="-70" dirty="0">
                <a:solidFill>
                  <a:srgbClr val="6D6E71"/>
                </a:solidFill>
                <a:latin typeface="+mj-lt"/>
                <a:cs typeface="Arial"/>
              </a:rPr>
              <a:t>actuaciones </a:t>
            </a:r>
            <a:r>
              <a:rPr lang="es-ES" sz="1200" spc="-50" dirty="0">
                <a:solidFill>
                  <a:srgbClr val="6D6E71"/>
                </a:solidFill>
                <a:latin typeface="+mj-lt"/>
                <a:cs typeface="Arial"/>
              </a:rPr>
              <a:t>preserven </a:t>
            </a:r>
            <a:r>
              <a:rPr lang="es-ES" sz="1200" spc="-20" dirty="0">
                <a:solidFill>
                  <a:srgbClr val="6D6E71"/>
                </a:solidFill>
                <a:latin typeface="+mj-lt"/>
                <a:cs typeface="Arial"/>
              </a:rPr>
              <a:t>y </a:t>
            </a:r>
            <a:r>
              <a:rPr lang="es-ES" sz="1200" spc="-45" dirty="0">
                <a:solidFill>
                  <a:srgbClr val="6D6E71"/>
                </a:solidFill>
                <a:latin typeface="+mj-lt"/>
                <a:cs typeface="Arial"/>
              </a:rPr>
              <a:t>mejoren </a:t>
            </a:r>
            <a:r>
              <a:rPr lang="es-ES" sz="1200" spc="-35" dirty="0">
                <a:solidFill>
                  <a:srgbClr val="6D6E71"/>
                </a:solidFill>
                <a:latin typeface="+mj-lt"/>
                <a:cs typeface="Arial"/>
              </a:rPr>
              <a:t>el </a:t>
            </a:r>
            <a:r>
              <a:rPr lang="es-ES" sz="1200" spc="-40" dirty="0">
                <a:solidFill>
                  <a:srgbClr val="6D6E71"/>
                </a:solidFill>
                <a:latin typeface="+mj-lt"/>
                <a:cs typeface="Arial"/>
              </a:rPr>
              <a:t>ambiente </a:t>
            </a:r>
            <a:r>
              <a:rPr lang="es-ES" sz="1200" spc="-20" dirty="0">
                <a:solidFill>
                  <a:srgbClr val="6D6E71"/>
                </a:solidFill>
                <a:latin typeface="+mj-lt"/>
                <a:cs typeface="Arial"/>
              </a:rPr>
              <a:t>y </a:t>
            </a:r>
            <a:r>
              <a:rPr lang="es-ES" sz="1200" spc="-50" dirty="0">
                <a:solidFill>
                  <a:srgbClr val="6D6E71"/>
                </a:solidFill>
                <a:latin typeface="+mj-lt"/>
                <a:cs typeface="Arial"/>
              </a:rPr>
              <a:t>el  </a:t>
            </a:r>
            <a:r>
              <a:rPr lang="es-ES" sz="1200" spc="-30" dirty="0">
                <a:solidFill>
                  <a:srgbClr val="6D6E71"/>
                </a:solidFill>
                <a:latin typeface="+mj-lt"/>
                <a:cs typeface="Arial"/>
              </a:rPr>
              <a:t>entorno</a:t>
            </a:r>
            <a:r>
              <a:rPr lang="es-ES" sz="1200" spc="-125" dirty="0">
                <a:solidFill>
                  <a:srgbClr val="6D6E71"/>
                </a:solidFill>
                <a:latin typeface="+mj-lt"/>
                <a:cs typeface="Arial"/>
              </a:rPr>
              <a:t> </a:t>
            </a:r>
            <a:r>
              <a:rPr lang="es-ES" sz="1200" spc="-55" dirty="0">
                <a:solidFill>
                  <a:srgbClr val="6D6E71"/>
                </a:solidFill>
                <a:latin typeface="+mj-lt"/>
                <a:cs typeface="Arial"/>
              </a:rPr>
              <a:t>social</a:t>
            </a:r>
            <a:r>
              <a:rPr lang="es-ES" sz="1200" spc="-120" dirty="0">
                <a:solidFill>
                  <a:srgbClr val="6D6E71"/>
                </a:solidFill>
                <a:latin typeface="+mj-lt"/>
                <a:cs typeface="Arial"/>
              </a:rPr>
              <a:t> </a:t>
            </a:r>
            <a:r>
              <a:rPr lang="es-ES" sz="1200" spc="-55" dirty="0">
                <a:solidFill>
                  <a:srgbClr val="6D6E71"/>
                </a:solidFill>
                <a:latin typeface="+mj-lt"/>
                <a:cs typeface="Arial"/>
              </a:rPr>
              <a:t>que</a:t>
            </a:r>
            <a:r>
              <a:rPr lang="es-ES" sz="1200" spc="-120" dirty="0">
                <a:solidFill>
                  <a:srgbClr val="6D6E71"/>
                </a:solidFill>
                <a:latin typeface="+mj-lt"/>
                <a:cs typeface="Arial"/>
              </a:rPr>
              <a:t> </a:t>
            </a:r>
            <a:r>
              <a:rPr lang="es-ES" sz="1200" spc="-40" dirty="0">
                <a:solidFill>
                  <a:srgbClr val="6D6E71"/>
                </a:solidFill>
                <a:latin typeface="+mj-lt"/>
                <a:cs typeface="Arial"/>
              </a:rPr>
              <a:t>me</a:t>
            </a:r>
            <a:r>
              <a:rPr lang="es-ES" sz="1200" spc="-120" dirty="0">
                <a:solidFill>
                  <a:srgbClr val="6D6E71"/>
                </a:solidFill>
                <a:latin typeface="+mj-lt"/>
                <a:cs typeface="Arial"/>
              </a:rPr>
              <a:t> </a:t>
            </a:r>
            <a:r>
              <a:rPr lang="es-ES" sz="1200" spc="-65" dirty="0">
                <a:solidFill>
                  <a:srgbClr val="6D6E71"/>
                </a:solidFill>
                <a:latin typeface="+mj-lt"/>
                <a:cs typeface="Arial"/>
              </a:rPr>
              <a:t>rodea.</a:t>
            </a:r>
          </a:p>
          <a:p>
            <a:pPr marL="184150" indent="-171450" algn="just">
              <a:lnSpc>
                <a:spcPts val="1300"/>
              </a:lnSpc>
              <a:buFont typeface="Arial" panose="020B0604020202020204" pitchFamily="34" charset="0"/>
              <a:buChar char="•"/>
            </a:pPr>
            <a:endParaRPr lang="es-ES" sz="1200" spc="-65" dirty="0">
              <a:solidFill>
                <a:srgbClr val="6D6E71"/>
              </a:solidFill>
              <a:latin typeface="+mj-lt"/>
              <a:cs typeface="Arial"/>
            </a:endParaRPr>
          </a:p>
          <a:p>
            <a:pPr marL="184150" indent="-171450" algn="just">
              <a:lnSpc>
                <a:spcPts val="1300"/>
              </a:lnSpc>
              <a:buFont typeface="Arial" panose="020B0604020202020204" pitchFamily="34" charset="0"/>
              <a:buChar char="•"/>
            </a:pPr>
            <a:r>
              <a:rPr lang="es-ES" sz="1200" spc="-45" dirty="0">
                <a:solidFill>
                  <a:srgbClr val="6D6E71"/>
                </a:solidFill>
                <a:latin typeface="+mj-lt"/>
                <a:cs typeface="Arial"/>
              </a:rPr>
              <a:t>Reporto</a:t>
            </a:r>
            <a:r>
              <a:rPr lang="es-ES" sz="1200" spc="240" dirty="0">
                <a:solidFill>
                  <a:srgbClr val="6D6E71"/>
                </a:solidFill>
                <a:latin typeface="+mj-lt"/>
                <a:cs typeface="Arial"/>
              </a:rPr>
              <a:t> </a:t>
            </a:r>
            <a:r>
              <a:rPr lang="es-ES" sz="1200" spc="-45" dirty="0">
                <a:solidFill>
                  <a:srgbClr val="6D6E71"/>
                </a:solidFill>
                <a:latin typeface="+mj-lt"/>
                <a:cs typeface="Arial"/>
              </a:rPr>
              <a:t>incidentes  </a:t>
            </a:r>
            <a:r>
              <a:rPr lang="es-ES" sz="1200" spc="-55" dirty="0">
                <a:solidFill>
                  <a:srgbClr val="6D6E71"/>
                </a:solidFill>
                <a:latin typeface="+mj-lt"/>
                <a:cs typeface="Arial"/>
              </a:rPr>
              <a:t>relacionados </a:t>
            </a:r>
            <a:r>
              <a:rPr lang="es-ES" sz="1200" spc="-60" dirty="0">
                <a:solidFill>
                  <a:srgbClr val="6D6E71"/>
                </a:solidFill>
                <a:latin typeface="+mj-lt"/>
                <a:cs typeface="Arial"/>
              </a:rPr>
              <a:t>con </a:t>
            </a:r>
            <a:r>
              <a:rPr lang="es-ES" sz="1200" spc="-50" dirty="0">
                <a:solidFill>
                  <a:srgbClr val="6D6E71"/>
                </a:solidFill>
                <a:latin typeface="+mj-lt"/>
                <a:cs typeface="Arial"/>
              </a:rPr>
              <a:t>el  </a:t>
            </a:r>
            <a:r>
              <a:rPr lang="es-ES" sz="1200" spc="-35" dirty="0">
                <a:solidFill>
                  <a:srgbClr val="6D6E71"/>
                </a:solidFill>
                <a:latin typeface="+mj-lt"/>
                <a:cs typeface="Arial"/>
              </a:rPr>
              <a:t>cumplimiento </a:t>
            </a:r>
            <a:r>
              <a:rPr lang="es-ES" sz="1200" spc="-45" dirty="0">
                <a:solidFill>
                  <a:srgbClr val="6D6E71"/>
                </a:solidFill>
                <a:latin typeface="+mj-lt"/>
                <a:cs typeface="Arial"/>
              </a:rPr>
              <a:t>de </a:t>
            </a:r>
            <a:r>
              <a:rPr lang="es-ES" sz="1200" spc="-30" dirty="0">
                <a:solidFill>
                  <a:srgbClr val="6D6E71"/>
                </a:solidFill>
                <a:latin typeface="+mj-lt"/>
                <a:cs typeface="Arial"/>
              </a:rPr>
              <a:t>las reglas </a:t>
            </a:r>
            <a:r>
              <a:rPr lang="es-ES" sz="1200" spc="-15" dirty="0">
                <a:solidFill>
                  <a:srgbClr val="6D6E71"/>
                </a:solidFill>
                <a:latin typeface="+mj-lt"/>
                <a:cs typeface="Arial"/>
              </a:rPr>
              <a:t>internas</a:t>
            </a:r>
            <a:r>
              <a:rPr lang="es-ES" sz="1200" spc="-240" dirty="0">
                <a:solidFill>
                  <a:srgbClr val="6D6E71"/>
                </a:solidFill>
                <a:latin typeface="+mj-lt"/>
                <a:cs typeface="Arial"/>
              </a:rPr>
              <a:t> </a:t>
            </a:r>
            <a:r>
              <a:rPr lang="es-ES" sz="1200" spc="-100" dirty="0">
                <a:solidFill>
                  <a:srgbClr val="6D6E71"/>
                </a:solidFill>
                <a:latin typeface="+mj-lt"/>
                <a:cs typeface="Arial"/>
              </a:rPr>
              <a:t>HSE.</a:t>
            </a:r>
          </a:p>
          <a:p>
            <a:pPr marL="184150" indent="-171450" algn="just">
              <a:lnSpc>
                <a:spcPts val="1300"/>
              </a:lnSpc>
              <a:buFont typeface="Arial" panose="020B0604020202020204" pitchFamily="34" charset="0"/>
              <a:buChar char="•"/>
            </a:pPr>
            <a:endParaRPr lang="es-ES" sz="1200" spc="-100" dirty="0">
              <a:solidFill>
                <a:srgbClr val="6D6E71"/>
              </a:solidFill>
              <a:latin typeface="+mj-lt"/>
              <a:cs typeface="Arial"/>
            </a:endParaRPr>
          </a:p>
          <a:p>
            <a:pPr marL="184150" indent="-171450" algn="just">
              <a:lnSpc>
                <a:spcPts val="1300"/>
              </a:lnSpc>
              <a:buFont typeface="Arial" panose="020B0604020202020204" pitchFamily="34" charset="0"/>
              <a:buChar char="•"/>
            </a:pPr>
            <a:r>
              <a:rPr lang="es-ES" sz="1200" spc="-25" dirty="0">
                <a:solidFill>
                  <a:srgbClr val="6D6E71"/>
                </a:solidFill>
                <a:latin typeface="+mj-lt"/>
                <a:cs typeface="Arial"/>
              </a:rPr>
              <a:t>Actúo</a:t>
            </a:r>
            <a:r>
              <a:rPr lang="es-ES" sz="1200" spc="-125" dirty="0">
                <a:solidFill>
                  <a:srgbClr val="6D6E71"/>
                </a:solidFill>
                <a:latin typeface="+mj-lt"/>
                <a:cs typeface="Arial"/>
              </a:rPr>
              <a:t> </a:t>
            </a:r>
            <a:r>
              <a:rPr lang="es-ES" sz="1200" spc="-20" dirty="0">
                <a:solidFill>
                  <a:srgbClr val="6D6E71"/>
                </a:solidFill>
                <a:latin typeface="+mj-lt"/>
                <a:cs typeface="Arial"/>
              </a:rPr>
              <a:t>sin</a:t>
            </a:r>
            <a:r>
              <a:rPr lang="es-ES" sz="1200" spc="-125" dirty="0">
                <a:solidFill>
                  <a:srgbClr val="6D6E71"/>
                </a:solidFill>
                <a:latin typeface="+mj-lt"/>
                <a:cs typeface="Arial"/>
              </a:rPr>
              <a:t> </a:t>
            </a:r>
            <a:r>
              <a:rPr lang="es-ES" sz="1200" spc="-30" dirty="0">
                <a:solidFill>
                  <a:srgbClr val="6D6E71"/>
                </a:solidFill>
                <a:latin typeface="+mj-lt"/>
                <a:cs typeface="Arial"/>
              </a:rPr>
              <a:t>violencia</a:t>
            </a:r>
            <a:r>
              <a:rPr lang="es-ES" sz="1200" spc="-120" dirty="0">
                <a:solidFill>
                  <a:srgbClr val="6D6E71"/>
                </a:solidFill>
                <a:latin typeface="+mj-lt"/>
                <a:cs typeface="Arial"/>
              </a:rPr>
              <a:t> </a:t>
            </a:r>
            <a:r>
              <a:rPr lang="es-ES" sz="1200" spc="-40" dirty="0">
                <a:solidFill>
                  <a:srgbClr val="6D6E71"/>
                </a:solidFill>
                <a:latin typeface="+mj-lt"/>
                <a:cs typeface="Arial"/>
              </a:rPr>
              <a:t>en</a:t>
            </a:r>
            <a:r>
              <a:rPr lang="es-ES" sz="1200" spc="-125" dirty="0">
                <a:solidFill>
                  <a:srgbClr val="6D6E71"/>
                </a:solidFill>
                <a:latin typeface="+mj-lt"/>
                <a:cs typeface="Arial"/>
              </a:rPr>
              <a:t> </a:t>
            </a:r>
            <a:r>
              <a:rPr lang="es-ES" sz="1200" spc="-10" dirty="0">
                <a:solidFill>
                  <a:srgbClr val="6D6E71"/>
                </a:solidFill>
                <a:latin typeface="+mj-lt"/>
                <a:cs typeface="Arial"/>
              </a:rPr>
              <a:t>todos</a:t>
            </a:r>
            <a:r>
              <a:rPr lang="es-ES" sz="1200" spc="-120" dirty="0">
                <a:solidFill>
                  <a:srgbClr val="6D6E71"/>
                </a:solidFill>
                <a:latin typeface="+mj-lt"/>
                <a:cs typeface="Arial"/>
              </a:rPr>
              <a:t> </a:t>
            </a:r>
            <a:r>
              <a:rPr lang="es-ES" sz="1200" spc="-20" dirty="0">
                <a:solidFill>
                  <a:srgbClr val="6D6E71"/>
                </a:solidFill>
                <a:latin typeface="+mj-lt"/>
                <a:cs typeface="Arial"/>
              </a:rPr>
              <a:t>los</a:t>
            </a:r>
            <a:r>
              <a:rPr lang="es-ES" sz="1200" spc="-125" dirty="0">
                <a:solidFill>
                  <a:srgbClr val="6D6E71"/>
                </a:solidFill>
                <a:latin typeface="+mj-lt"/>
                <a:cs typeface="Arial"/>
              </a:rPr>
              <a:t> </a:t>
            </a:r>
            <a:r>
              <a:rPr lang="es-ES" sz="1200" spc="-10" dirty="0">
                <a:solidFill>
                  <a:srgbClr val="6D6E71"/>
                </a:solidFill>
                <a:latin typeface="+mj-lt"/>
                <a:cs typeface="Arial"/>
              </a:rPr>
              <a:t>ámbitos</a:t>
            </a:r>
            <a:r>
              <a:rPr lang="es-ES" sz="1200" spc="-120" dirty="0">
                <a:solidFill>
                  <a:srgbClr val="6D6E71"/>
                </a:solidFill>
                <a:latin typeface="+mj-lt"/>
                <a:cs typeface="Arial"/>
              </a:rPr>
              <a:t> </a:t>
            </a:r>
            <a:r>
              <a:rPr lang="es-ES" sz="1200" spc="-45" dirty="0">
                <a:solidFill>
                  <a:srgbClr val="6D6E71"/>
                </a:solidFill>
                <a:latin typeface="+mj-lt"/>
                <a:cs typeface="Arial"/>
              </a:rPr>
              <a:t>de</a:t>
            </a:r>
            <a:r>
              <a:rPr lang="es-ES" sz="1200" spc="-125" dirty="0">
                <a:solidFill>
                  <a:srgbClr val="6D6E71"/>
                </a:solidFill>
                <a:latin typeface="+mj-lt"/>
                <a:cs typeface="Arial"/>
              </a:rPr>
              <a:t> </a:t>
            </a:r>
            <a:r>
              <a:rPr lang="es-ES" sz="1200" spc="-25" dirty="0">
                <a:solidFill>
                  <a:srgbClr val="6D6E71"/>
                </a:solidFill>
                <a:latin typeface="+mj-lt"/>
                <a:cs typeface="Arial"/>
              </a:rPr>
              <a:t>la</a:t>
            </a:r>
            <a:r>
              <a:rPr lang="es-ES" sz="1200" spc="-120" dirty="0">
                <a:solidFill>
                  <a:srgbClr val="6D6E71"/>
                </a:solidFill>
                <a:latin typeface="+mj-lt"/>
                <a:cs typeface="Arial"/>
              </a:rPr>
              <a:t> </a:t>
            </a:r>
            <a:r>
              <a:rPr lang="es-ES" sz="1200" spc="-35" dirty="0">
                <a:solidFill>
                  <a:srgbClr val="6D6E71"/>
                </a:solidFill>
                <a:latin typeface="+mj-lt"/>
                <a:cs typeface="Arial"/>
              </a:rPr>
              <a:t>vida,  </a:t>
            </a:r>
            <a:r>
              <a:rPr lang="es-ES" sz="1200" spc="10" dirty="0">
                <a:solidFill>
                  <a:srgbClr val="6D6E71"/>
                </a:solidFill>
                <a:latin typeface="+mj-lt"/>
                <a:cs typeface="Arial"/>
              </a:rPr>
              <a:t>tanto</a:t>
            </a:r>
            <a:r>
              <a:rPr lang="es-ES" sz="1200" spc="-125" dirty="0">
                <a:solidFill>
                  <a:srgbClr val="6D6E71"/>
                </a:solidFill>
                <a:latin typeface="+mj-lt"/>
                <a:cs typeface="Arial"/>
              </a:rPr>
              <a:t> </a:t>
            </a:r>
            <a:r>
              <a:rPr lang="es-ES" sz="1200" spc="-25" dirty="0">
                <a:solidFill>
                  <a:srgbClr val="6D6E71"/>
                </a:solidFill>
                <a:latin typeface="+mj-lt"/>
                <a:cs typeface="Arial"/>
              </a:rPr>
              <a:t>laboral</a:t>
            </a:r>
            <a:r>
              <a:rPr lang="es-ES" sz="1200" spc="-125" dirty="0">
                <a:solidFill>
                  <a:srgbClr val="6D6E71"/>
                </a:solidFill>
                <a:latin typeface="+mj-lt"/>
                <a:cs typeface="Arial"/>
              </a:rPr>
              <a:t> </a:t>
            </a:r>
            <a:r>
              <a:rPr lang="es-ES" sz="1200" spc="-35" dirty="0">
                <a:solidFill>
                  <a:srgbClr val="6D6E71"/>
                </a:solidFill>
                <a:latin typeface="+mj-lt"/>
                <a:cs typeface="Arial"/>
              </a:rPr>
              <a:t>como</a:t>
            </a:r>
            <a:r>
              <a:rPr lang="es-ES" sz="1200" spc="-120" dirty="0">
                <a:solidFill>
                  <a:srgbClr val="6D6E71"/>
                </a:solidFill>
                <a:latin typeface="+mj-lt"/>
                <a:cs typeface="Arial"/>
              </a:rPr>
              <a:t> </a:t>
            </a:r>
            <a:r>
              <a:rPr lang="es-ES" sz="1200" spc="-30" dirty="0">
                <a:solidFill>
                  <a:srgbClr val="6D6E71"/>
                </a:solidFill>
                <a:latin typeface="+mj-lt"/>
                <a:cs typeface="Arial"/>
              </a:rPr>
              <a:t>personal,</a:t>
            </a:r>
            <a:r>
              <a:rPr lang="es-ES" sz="1200" spc="-125" dirty="0">
                <a:solidFill>
                  <a:srgbClr val="6D6E71"/>
                </a:solidFill>
                <a:latin typeface="+mj-lt"/>
                <a:cs typeface="Arial"/>
              </a:rPr>
              <a:t> </a:t>
            </a:r>
            <a:r>
              <a:rPr lang="es-ES" sz="1200" spc="-35" dirty="0">
                <a:solidFill>
                  <a:srgbClr val="6D6E71"/>
                </a:solidFill>
                <a:latin typeface="+mj-lt"/>
                <a:cs typeface="Arial"/>
              </a:rPr>
              <a:t>para</a:t>
            </a:r>
            <a:r>
              <a:rPr lang="es-ES" sz="1200" spc="-120" dirty="0">
                <a:solidFill>
                  <a:srgbClr val="6D6E71"/>
                </a:solidFill>
                <a:latin typeface="+mj-lt"/>
                <a:cs typeface="Arial"/>
              </a:rPr>
              <a:t> </a:t>
            </a:r>
            <a:r>
              <a:rPr lang="es-ES" sz="1200" spc="-15" dirty="0">
                <a:solidFill>
                  <a:srgbClr val="6D6E71"/>
                </a:solidFill>
                <a:latin typeface="+mj-lt"/>
                <a:cs typeface="Arial"/>
              </a:rPr>
              <a:t>proteger</a:t>
            </a:r>
            <a:r>
              <a:rPr lang="es-ES" sz="1200" spc="-125" dirty="0">
                <a:solidFill>
                  <a:srgbClr val="6D6E71"/>
                </a:solidFill>
                <a:latin typeface="+mj-lt"/>
                <a:cs typeface="Arial"/>
              </a:rPr>
              <a:t> </a:t>
            </a:r>
            <a:r>
              <a:rPr lang="es-ES" sz="1200" spc="-25" dirty="0">
                <a:solidFill>
                  <a:srgbClr val="6D6E71"/>
                </a:solidFill>
                <a:latin typeface="+mj-lt"/>
                <a:cs typeface="Arial"/>
              </a:rPr>
              <a:t>la</a:t>
            </a:r>
            <a:r>
              <a:rPr lang="es-ES" sz="1200" spc="-125" dirty="0">
                <a:solidFill>
                  <a:srgbClr val="6D6E71"/>
                </a:solidFill>
                <a:latin typeface="+mj-lt"/>
                <a:cs typeface="Arial"/>
              </a:rPr>
              <a:t> </a:t>
            </a:r>
            <a:r>
              <a:rPr lang="es-ES" sz="1200" spc="-35" dirty="0">
                <a:solidFill>
                  <a:srgbClr val="6D6E71"/>
                </a:solidFill>
                <a:latin typeface="+mj-lt"/>
                <a:cs typeface="Arial"/>
              </a:rPr>
              <a:t>vida,  </a:t>
            </a:r>
            <a:r>
              <a:rPr lang="es-ES" sz="1200" spc="-25" dirty="0">
                <a:solidFill>
                  <a:srgbClr val="6D6E71"/>
                </a:solidFill>
                <a:latin typeface="+mj-lt"/>
                <a:cs typeface="Arial"/>
              </a:rPr>
              <a:t>la </a:t>
            </a:r>
            <a:r>
              <a:rPr lang="es-ES" sz="1200" spc="-30" dirty="0">
                <a:solidFill>
                  <a:srgbClr val="6D6E71"/>
                </a:solidFill>
                <a:latin typeface="+mj-lt"/>
                <a:cs typeface="Arial"/>
              </a:rPr>
              <a:t>salud </a:t>
            </a:r>
            <a:r>
              <a:rPr lang="es-ES" sz="1200" spc="-60" dirty="0">
                <a:solidFill>
                  <a:srgbClr val="6D6E71"/>
                </a:solidFill>
                <a:latin typeface="+mj-lt"/>
                <a:cs typeface="Arial"/>
              </a:rPr>
              <a:t>e </a:t>
            </a:r>
            <a:r>
              <a:rPr lang="es-ES" sz="1200" spc="-15" dirty="0">
                <a:solidFill>
                  <a:srgbClr val="6D6E71"/>
                </a:solidFill>
                <a:latin typeface="+mj-lt"/>
                <a:cs typeface="Arial"/>
              </a:rPr>
              <a:t>integridad </a:t>
            </a:r>
            <a:r>
              <a:rPr lang="es-ES" sz="1200" spc="-45" dirty="0">
                <a:solidFill>
                  <a:srgbClr val="6D6E71"/>
                </a:solidFill>
                <a:latin typeface="+mj-lt"/>
                <a:cs typeface="Arial"/>
              </a:rPr>
              <a:t>de </a:t>
            </a:r>
            <a:r>
              <a:rPr lang="es-ES" sz="1200" spc="-30" dirty="0">
                <a:solidFill>
                  <a:srgbClr val="6D6E71"/>
                </a:solidFill>
                <a:latin typeface="+mj-lt"/>
                <a:cs typeface="Arial"/>
              </a:rPr>
              <a:t>las</a:t>
            </a:r>
            <a:r>
              <a:rPr lang="es-ES" sz="1200" spc="-254" dirty="0">
                <a:solidFill>
                  <a:srgbClr val="6D6E71"/>
                </a:solidFill>
                <a:latin typeface="+mj-lt"/>
                <a:cs typeface="Arial"/>
              </a:rPr>
              <a:t> </a:t>
            </a:r>
            <a:r>
              <a:rPr lang="es-ES" sz="1200" spc="-40" dirty="0">
                <a:solidFill>
                  <a:srgbClr val="6D6E71"/>
                </a:solidFill>
                <a:latin typeface="+mj-lt"/>
                <a:cs typeface="Arial"/>
              </a:rPr>
              <a:t>personas.</a:t>
            </a:r>
          </a:p>
          <a:p>
            <a:pPr marL="184150" indent="-171450" algn="just">
              <a:lnSpc>
                <a:spcPts val="1300"/>
              </a:lnSpc>
              <a:buFont typeface="Arial" panose="020B0604020202020204" pitchFamily="34" charset="0"/>
              <a:buChar char="•"/>
            </a:pPr>
            <a:r>
              <a:rPr lang="es-ES" sz="1200" spc="-65" dirty="0">
                <a:solidFill>
                  <a:srgbClr val="6D6E71"/>
                </a:solidFill>
                <a:cs typeface="Arial"/>
              </a:rPr>
              <a:t>Las </a:t>
            </a:r>
            <a:r>
              <a:rPr lang="es-ES" sz="1200" spc="-30" dirty="0">
                <a:solidFill>
                  <a:srgbClr val="6D6E71"/>
                </a:solidFill>
                <a:cs typeface="Arial"/>
              </a:rPr>
              <a:t>actividades </a:t>
            </a:r>
            <a:r>
              <a:rPr lang="es-ES" sz="1200" spc="-40" dirty="0">
                <a:solidFill>
                  <a:srgbClr val="6D6E71"/>
                </a:solidFill>
                <a:cs typeface="Arial"/>
              </a:rPr>
              <a:t>que </a:t>
            </a:r>
            <a:r>
              <a:rPr lang="es-ES" sz="1200" spc="-25" dirty="0">
                <a:solidFill>
                  <a:srgbClr val="6D6E71"/>
                </a:solidFill>
                <a:cs typeface="Arial"/>
              </a:rPr>
              <a:t>realizo </a:t>
            </a:r>
            <a:r>
              <a:rPr lang="es-ES" sz="1200" spc="-40" dirty="0">
                <a:solidFill>
                  <a:srgbClr val="6D6E71"/>
                </a:solidFill>
                <a:cs typeface="Arial"/>
              </a:rPr>
              <a:t>en </a:t>
            </a:r>
            <a:r>
              <a:rPr lang="es-ES" sz="1200" spc="-25" dirty="0">
                <a:solidFill>
                  <a:srgbClr val="6D6E71"/>
                </a:solidFill>
                <a:cs typeface="Arial"/>
              </a:rPr>
              <a:t>beneficio </a:t>
            </a:r>
            <a:r>
              <a:rPr lang="es-ES" sz="1200" spc="-45" dirty="0">
                <a:solidFill>
                  <a:srgbClr val="6D6E71"/>
                </a:solidFill>
                <a:cs typeface="Arial"/>
              </a:rPr>
              <a:t>de </a:t>
            </a:r>
            <a:r>
              <a:rPr lang="es-ES" sz="1200" spc="-25" dirty="0">
                <a:solidFill>
                  <a:srgbClr val="6D6E71"/>
                </a:solidFill>
                <a:cs typeface="Arial"/>
              </a:rPr>
              <a:t>la  </a:t>
            </a:r>
            <a:r>
              <a:rPr lang="es-ES" sz="1200" spc="-30" dirty="0">
                <a:solidFill>
                  <a:srgbClr val="6D6E71"/>
                </a:solidFill>
                <a:cs typeface="Arial"/>
              </a:rPr>
              <a:t>comunidad </a:t>
            </a:r>
            <a:r>
              <a:rPr lang="es-ES" sz="1200" spc="-20" dirty="0">
                <a:solidFill>
                  <a:srgbClr val="6D6E71"/>
                </a:solidFill>
                <a:cs typeface="Arial"/>
              </a:rPr>
              <a:t>están </a:t>
            </a:r>
            <a:r>
              <a:rPr lang="es-ES" sz="1200" spc="-40" dirty="0">
                <a:solidFill>
                  <a:srgbClr val="6D6E71"/>
                </a:solidFill>
                <a:cs typeface="Arial"/>
              </a:rPr>
              <a:t>alineadas </a:t>
            </a:r>
            <a:r>
              <a:rPr lang="es-ES" sz="1200" spc="-45" dirty="0">
                <a:solidFill>
                  <a:srgbClr val="6D6E71"/>
                </a:solidFill>
                <a:cs typeface="Arial"/>
              </a:rPr>
              <a:t>con </a:t>
            </a:r>
            <a:r>
              <a:rPr lang="es-ES" sz="1200" spc="-30" dirty="0">
                <a:solidFill>
                  <a:srgbClr val="6D6E71"/>
                </a:solidFill>
                <a:cs typeface="Arial"/>
              </a:rPr>
              <a:t>las </a:t>
            </a:r>
            <a:r>
              <a:rPr lang="es-ES" sz="1200" spc="-20" dirty="0">
                <a:solidFill>
                  <a:srgbClr val="6D6E71"/>
                </a:solidFill>
                <a:cs typeface="Arial"/>
              </a:rPr>
              <a:t>directrices </a:t>
            </a:r>
            <a:r>
              <a:rPr lang="es-ES" sz="1200" spc="-45" dirty="0">
                <a:solidFill>
                  <a:srgbClr val="6D6E71"/>
                </a:solidFill>
                <a:cs typeface="Arial"/>
              </a:rPr>
              <a:t>de  </a:t>
            </a:r>
            <a:r>
              <a:rPr lang="es-ES" sz="1200" spc="-15" dirty="0">
                <a:solidFill>
                  <a:srgbClr val="6D6E71"/>
                </a:solidFill>
                <a:cs typeface="Arial"/>
              </a:rPr>
              <a:t>gestión</a:t>
            </a:r>
            <a:r>
              <a:rPr lang="es-ES" sz="1200" spc="-70" dirty="0">
                <a:solidFill>
                  <a:srgbClr val="6D6E71"/>
                </a:solidFill>
                <a:cs typeface="Arial"/>
              </a:rPr>
              <a:t> </a:t>
            </a:r>
            <a:r>
              <a:rPr lang="es-ES" sz="1200" spc="-45" dirty="0">
                <a:solidFill>
                  <a:srgbClr val="6D6E71"/>
                </a:solidFill>
                <a:cs typeface="Arial"/>
              </a:rPr>
              <a:t>de</a:t>
            </a:r>
            <a:r>
              <a:rPr lang="es-ES" sz="1200" spc="-70" dirty="0">
                <a:solidFill>
                  <a:srgbClr val="6D6E71"/>
                </a:solidFill>
                <a:cs typeface="Arial"/>
              </a:rPr>
              <a:t> </a:t>
            </a:r>
            <a:r>
              <a:rPr lang="es-ES" sz="1200" spc="-10" dirty="0">
                <a:solidFill>
                  <a:srgbClr val="6D6E71"/>
                </a:solidFill>
                <a:cs typeface="Arial"/>
              </a:rPr>
              <a:t>entorno</a:t>
            </a:r>
            <a:r>
              <a:rPr lang="es-ES" sz="1200" spc="-70" dirty="0">
                <a:solidFill>
                  <a:srgbClr val="6D6E71"/>
                </a:solidFill>
                <a:cs typeface="Arial"/>
              </a:rPr>
              <a:t> </a:t>
            </a:r>
            <a:r>
              <a:rPr lang="es-ES" sz="1200" spc="-20" dirty="0">
                <a:solidFill>
                  <a:srgbClr val="6D6E71"/>
                </a:solidFill>
                <a:cs typeface="Arial"/>
              </a:rPr>
              <a:t>y</a:t>
            </a:r>
            <a:r>
              <a:rPr lang="es-ES" sz="1200" spc="-70" dirty="0">
                <a:solidFill>
                  <a:srgbClr val="6D6E71"/>
                </a:solidFill>
                <a:cs typeface="Arial"/>
              </a:rPr>
              <a:t> </a:t>
            </a:r>
            <a:r>
              <a:rPr lang="es-ES" sz="1200" spc="-25" dirty="0">
                <a:solidFill>
                  <a:srgbClr val="6D6E71"/>
                </a:solidFill>
                <a:cs typeface="Arial"/>
              </a:rPr>
              <a:t>la</a:t>
            </a:r>
            <a:r>
              <a:rPr lang="es-ES" sz="1200" spc="-70" dirty="0">
                <a:solidFill>
                  <a:srgbClr val="6D6E71"/>
                </a:solidFill>
                <a:cs typeface="Arial"/>
              </a:rPr>
              <a:t> </a:t>
            </a:r>
            <a:r>
              <a:rPr lang="es-ES" sz="1200" spc="-15" dirty="0">
                <a:solidFill>
                  <a:srgbClr val="6D6E71"/>
                </a:solidFill>
                <a:cs typeface="Arial"/>
              </a:rPr>
              <a:t>estrategia</a:t>
            </a:r>
            <a:r>
              <a:rPr lang="es-ES" sz="1200" spc="-65" dirty="0">
                <a:solidFill>
                  <a:srgbClr val="6D6E71"/>
                </a:solidFill>
                <a:cs typeface="Arial"/>
              </a:rPr>
              <a:t> </a:t>
            </a:r>
            <a:r>
              <a:rPr lang="es-ES" sz="1200" spc="-30" dirty="0">
                <a:solidFill>
                  <a:srgbClr val="6D6E71"/>
                </a:solidFill>
                <a:cs typeface="Arial"/>
              </a:rPr>
              <a:t>empresarial.</a:t>
            </a:r>
            <a:endParaRPr lang="es-ES" sz="1200" dirty="0">
              <a:cs typeface="Arial"/>
            </a:endParaRPr>
          </a:p>
        </p:txBody>
      </p:sp>
      <p:sp>
        <p:nvSpPr>
          <p:cNvPr id="8" name="CuadroTexto 7">
            <a:extLst>
              <a:ext uri="{FF2B5EF4-FFF2-40B4-BE49-F238E27FC236}">
                <a16:creationId xmlns:a16="http://schemas.microsoft.com/office/drawing/2014/main" id="{68B52B28-B692-4278-9421-B56E0BEFB3D5}"/>
              </a:ext>
            </a:extLst>
          </p:cNvPr>
          <p:cNvSpPr txBox="1"/>
          <p:nvPr/>
        </p:nvSpPr>
        <p:spPr>
          <a:xfrm>
            <a:off x="4016420" y="7789761"/>
            <a:ext cx="389850" cy="307777"/>
          </a:xfrm>
          <a:prstGeom prst="rect">
            <a:avLst/>
          </a:prstGeom>
          <a:noFill/>
        </p:spPr>
        <p:txBody>
          <a:bodyPr wrap="none" rtlCol="0">
            <a:spAutoFit/>
          </a:bodyPr>
          <a:lstStyle/>
          <a:p>
            <a:r>
              <a:rPr lang="es-CO" sz="1400" b="1" dirty="0">
                <a:solidFill>
                  <a:srgbClr val="801327"/>
                </a:solidFill>
              </a:rPr>
              <a:t>23</a:t>
            </a:r>
          </a:p>
        </p:txBody>
      </p:sp>
    </p:spTree>
    <p:extLst>
      <p:ext uri="{BB962C8B-B14F-4D97-AF65-F5344CB8AC3E}">
        <p14:creationId xmlns:p14="http://schemas.microsoft.com/office/powerpoint/2010/main" val="260109813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 name="Rectángulo 6">
            <a:extLst>
              <a:ext uri="{FF2B5EF4-FFF2-40B4-BE49-F238E27FC236}">
                <a16:creationId xmlns:a16="http://schemas.microsoft.com/office/drawing/2014/main" id="{CB6517D1-2E6B-4376-9C9D-F908C4C424FD}"/>
              </a:ext>
            </a:extLst>
          </p:cNvPr>
          <p:cNvSpPr/>
          <p:nvPr/>
        </p:nvSpPr>
        <p:spPr>
          <a:xfrm>
            <a:off x="393539" y="4722466"/>
            <a:ext cx="7546694" cy="3055716"/>
          </a:xfrm>
          <a:prstGeom prst="rect">
            <a:avLst/>
          </a:prstGeom>
          <a:solidFill>
            <a:srgbClr val="C01F3C"/>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latin typeface="+mj-lt"/>
            </a:endParaRPr>
          </a:p>
        </p:txBody>
      </p:sp>
      <p:sp>
        <p:nvSpPr>
          <p:cNvPr id="2" name="object 2"/>
          <p:cNvSpPr txBox="1"/>
          <p:nvPr/>
        </p:nvSpPr>
        <p:spPr>
          <a:xfrm>
            <a:off x="662595" y="868061"/>
            <a:ext cx="3346450" cy="3154261"/>
          </a:xfrm>
          <a:prstGeom prst="rect">
            <a:avLst/>
          </a:prstGeom>
        </p:spPr>
        <p:txBody>
          <a:bodyPr vert="horz" wrap="square" lIns="0" tIns="12700" rIns="0" bIns="0" rtlCol="0">
            <a:spAutoFit/>
          </a:bodyPr>
          <a:lstStyle/>
          <a:p>
            <a:pPr marL="12700">
              <a:lnSpc>
                <a:spcPts val="1540"/>
              </a:lnSpc>
              <a:spcBef>
                <a:spcPts val="100"/>
              </a:spcBef>
            </a:pPr>
            <a:r>
              <a:rPr lang="es-CO" sz="1400" b="1" dirty="0">
                <a:solidFill>
                  <a:srgbClr val="C01F3C"/>
                </a:solidFill>
                <a:latin typeface="+mj-lt"/>
              </a:rPr>
              <a:t>¿QUÉ DEBE HACER SI TIENE CONOCIMIENTO DE UNA SITUACIÓN DE ESTA NATURALEZA?</a:t>
            </a:r>
          </a:p>
          <a:p>
            <a:pPr marL="12700">
              <a:lnSpc>
                <a:spcPts val="1540"/>
              </a:lnSpc>
              <a:spcBef>
                <a:spcPts val="100"/>
              </a:spcBef>
            </a:pPr>
            <a:endParaRPr lang="es-CO" sz="1200" b="1" dirty="0">
              <a:solidFill>
                <a:srgbClr val="C01F3C"/>
              </a:solidFill>
              <a:latin typeface="+mj-lt"/>
            </a:endParaRPr>
          </a:p>
          <a:p>
            <a:pPr marL="184150" indent="-171450" algn="just">
              <a:lnSpc>
                <a:spcPts val="1540"/>
              </a:lnSpc>
              <a:spcBef>
                <a:spcPts val="100"/>
              </a:spcBef>
              <a:buFont typeface="Arial" panose="020B0604020202020204" pitchFamily="34" charset="0"/>
              <a:buChar char="•"/>
            </a:pPr>
            <a:r>
              <a:rPr lang="es-CO" sz="1200" dirty="0">
                <a:latin typeface="+mj-lt"/>
              </a:rPr>
              <a:t>Debe proteger la identidad de la víctima, si ésta así lo requiere.</a:t>
            </a:r>
          </a:p>
          <a:p>
            <a:pPr marL="184150" indent="-171450" algn="just">
              <a:lnSpc>
                <a:spcPts val="1540"/>
              </a:lnSpc>
              <a:spcBef>
                <a:spcPts val="100"/>
              </a:spcBef>
              <a:buFont typeface="Arial" panose="020B0604020202020204" pitchFamily="34" charset="0"/>
              <a:buChar char="•"/>
            </a:pPr>
            <a:endParaRPr lang="es-CO" sz="1200" dirty="0">
              <a:latin typeface="+mj-lt"/>
            </a:endParaRPr>
          </a:p>
          <a:p>
            <a:pPr marL="184150" indent="-171450" algn="just">
              <a:lnSpc>
                <a:spcPts val="1540"/>
              </a:lnSpc>
              <a:spcBef>
                <a:spcPts val="100"/>
              </a:spcBef>
              <a:buFont typeface="Arial" panose="020B0604020202020204" pitchFamily="34" charset="0"/>
              <a:buChar char="•"/>
            </a:pPr>
            <a:r>
              <a:rPr lang="es-CO" sz="1200" dirty="0">
                <a:latin typeface="+mj-lt"/>
              </a:rPr>
              <a:t>Debe poner en conocimiento la situación ante la línea ética o recomendarle a la víctima que así proceda.</a:t>
            </a:r>
          </a:p>
          <a:p>
            <a:pPr marL="184150" indent="-171450" algn="just">
              <a:lnSpc>
                <a:spcPts val="1540"/>
              </a:lnSpc>
              <a:spcBef>
                <a:spcPts val="100"/>
              </a:spcBef>
              <a:buFont typeface="Arial" panose="020B0604020202020204" pitchFamily="34" charset="0"/>
              <a:buChar char="•"/>
            </a:pPr>
            <a:endParaRPr lang="es-CO" sz="1200" dirty="0">
              <a:latin typeface="+mj-lt"/>
            </a:endParaRPr>
          </a:p>
          <a:p>
            <a:pPr marL="184150" indent="-171450" algn="just">
              <a:lnSpc>
                <a:spcPts val="1540"/>
              </a:lnSpc>
              <a:spcBef>
                <a:spcPts val="100"/>
              </a:spcBef>
              <a:buFont typeface="Arial" panose="020B0604020202020204" pitchFamily="34" charset="0"/>
              <a:buChar char="•"/>
            </a:pPr>
            <a:r>
              <a:rPr lang="es-CO" sz="1200" dirty="0">
                <a:latin typeface="+mj-lt"/>
              </a:rPr>
              <a:t>Si usted es líder, debe evitar que el posible hecho se reitere, tomando las medidas administrativas necesarias mientras se adelanta la respectiva investigación interna y externa</a:t>
            </a:r>
            <a:endParaRPr lang="es-CO" sz="1200" b="1" i="1" dirty="0">
              <a:solidFill>
                <a:srgbClr val="C01F3C"/>
              </a:solidFill>
              <a:latin typeface="+mj-lt"/>
              <a:cs typeface="Lato-HeavyItalic"/>
            </a:endParaRPr>
          </a:p>
        </p:txBody>
      </p:sp>
      <p:sp>
        <p:nvSpPr>
          <p:cNvPr id="4" name="object 4"/>
          <p:cNvSpPr txBox="1"/>
          <p:nvPr/>
        </p:nvSpPr>
        <p:spPr>
          <a:xfrm>
            <a:off x="687350" y="4965729"/>
            <a:ext cx="6920865" cy="2395528"/>
          </a:xfrm>
          <a:prstGeom prst="rect">
            <a:avLst/>
          </a:prstGeom>
        </p:spPr>
        <p:txBody>
          <a:bodyPr vert="horz" wrap="square" lIns="0" tIns="12700" rIns="0" bIns="0" rtlCol="0">
            <a:spAutoFit/>
          </a:bodyPr>
          <a:lstStyle/>
          <a:p>
            <a:pPr marL="12700" algn="just">
              <a:lnSpc>
                <a:spcPct val="100000"/>
              </a:lnSpc>
              <a:spcBef>
                <a:spcPts val="100"/>
              </a:spcBef>
            </a:pPr>
            <a:r>
              <a:rPr lang="es-CO" sz="2200" b="1" dirty="0">
                <a:solidFill>
                  <a:srgbClr val="EF9F20"/>
                </a:solidFill>
                <a:latin typeface="+mj-lt"/>
                <a:cs typeface="Lato-Black"/>
              </a:rPr>
              <a:t>Apreciados </a:t>
            </a:r>
            <a:r>
              <a:rPr lang="es-CO" sz="2200" b="1" spc="-5" dirty="0">
                <a:solidFill>
                  <a:srgbClr val="EF9F20"/>
                </a:solidFill>
                <a:latin typeface="+mj-lt"/>
                <a:cs typeface="Lato-Black"/>
              </a:rPr>
              <a:t>colaboradores </a:t>
            </a:r>
            <a:r>
              <a:rPr lang="es-CO" sz="2200" b="1" dirty="0">
                <a:solidFill>
                  <a:srgbClr val="EF9F20"/>
                </a:solidFill>
                <a:latin typeface="+mj-lt"/>
                <a:cs typeface="Lato-Black"/>
              </a:rPr>
              <a:t>y partes</a:t>
            </a:r>
            <a:r>
              <a:rPr lang="es-CO" sz="2200" b="1" spc="-25" dirty="0">
                <a:solidFill>
                  <a:srgbClr val="EF9F20"/>
                </a:solidFill>
                <a:latin typeface="+mj-lt"/>
                <a:cs typeface="Lato-Black"/>
              </a:rPr>
              <a:t> </a:t>
            </a:r>
            <a:r>
              <a:rPr lang="es-CO" sz="2200" b="1" spc="-5" dirty="0">
                <a:solidFill>
                  <a:srgbClr val="EF9F20"/>
                </a:solidFill>
                <a:latin typeface="+mj-lt"/>
                <a:cs typeface="Lato-Black"/>
              </a:rPr>
              <a:t>relacionadas:</a:t>
            </a:r>
            <a:endParaRPr lang="es-CO" sz="2200" dirty="0">
              <a:latin typeface="+mj-lt"/>
              <a:cs typeface="Lato-Black"/>
            </a:endParaRPr>
          </a:p>
          <a:p>
            <a:pPr marL="12700" marR="5080" algn="just">
              <a:lnSpc>
                <a:spcPts val="1400"/>
              </a:lnSpc>
              <a:spcBef>
                <a:spcPts val="1040"/>
              </a:spcBef>
            </a:pPr>
            <a:r>
              <a:rPr lang="es-CO" sz="1200" spc="-25" dirty="0">
                <a:solidFill>
                  <a:schemeClr val="bg1"/>
                </a:solidFill>
                <a:latin typeface="+mj-lt"/>
                <a:cs typeface="Arial"/>
              </a:rPr>
              <a:t>Nuestra</a:t>
            </a:r>
            <a:r>
              <a:rPr lang="es-CO" sz="1200" spc="-75" dirty="0">
                <a:solidFill>
                  <a:schemeClr val="bg1"/>
                </a:solidFill>
                <a:latin typeface="+mj-lt"/>
                <a:cs typeface="Arial"/>
              </a:rPr>
              <a:t> </a:t>
            </a:r>
            <a:r>
              <a:rPr lang="es-CO" sz="1200" spc="-40" dirty="0">
                <a:solidFill>
                  <a:schemeClr val="bg1"/>
                </a:solidFill>
                <a:latin typeface="+mj-lt"/>
                <a:cs typeface="Arial"/>
              </a:rPr>
              <a:t>empresa</a:t>
            </a:r>
            <a:r>
              <a:rPr lang="es-CO" sz="1200" spc="-75" dirty="0">
                <a:solidFill>
                  <a:schemeClr val="bg1"/>
                </a:solidFill>
                <a:latin typeface="+mj-lt"/>
                <a:cs typeface="Arial"/>
              </a:rPr>
              <a:t> </a:t>
            </a:r>
            <a:r>
              <a:rPr lang="es-CO" sz="1200" spc="-15" dirty="0">
                <a:solidFill>
                  <a:schemeClr val="bg1"/>
                </a:solidFill>
                <a:latin typeface="+mj-lt"/>
                <a:cs typeface="Arial"/>
              </a:rPr>
              <a:t>tiene</a:t>
            </a:r>
            <a:r>
              <a:rPr lang="es-CO" sz="1200" spc="-75" dirty="0">
                <a:solidFill>
                  <a:schemeClr val="bg1"/>
                </a:solidFill>
                <a:latin typeface="+mj-lt"/>
                <a:cs typeface="Arial"/>
              </a:rPr>
              <a:t> </a:t>
            </a:r>
            <a:r>
              <a:rPr lang="es-CO" sz="1200" spc="-20" dirty="0">
                <a:solidFill>
                  <a:schemeClr val="bg1"/>
                </a:solidFill>
                <a:latin typeface="+mj-lt"/>
                <a:cs typeface="Arial"/>
              </a:rPr>
              <a:t>objetivos</a:t>
            </a:r>
            <a:r>
              <a:rPr lang="es-CO" sz="1200" spc="-75" dirty="0">
                <a:solidFill>
                  <a:schemeClr val="bg1"/>
                </a:solidFill>
                <a:latin typeface="+mj-lt"/>
                <a:cs typeface="Arial"/>
              </a:rPr>
              <a:t> </a:t>
            </a:r>
            <a:r>
              <a:rPr lang="es-CO" sz="1200" spc="-25" dirty="0">
                <a:solidFill>
                  <a:schemeClr val="bg1"/>
                </a:solidFill>
                <a:latin typeface="+mj-lt"/>
                <a:cs typeface="Arial"/>
              </a:rPr>
              <a:t>estratégicos,</a:t>
            </a:r>
            <a:r>
              <a:rPr lang="es-CO" sz="1200" spc="-75" dirty="0">
                <a:solidFill>
                  <a:schemeClr val="bg1"/>
                </a:solidFill>
                <a:latin typeface="+mj-lt"/>
                <a:cs typeface="Arial"/>
              </a:rPr>
              <a:t> </a:t>
            </a:r>
            <a:r>
              <a:rPr lang="es-CO" sz="1200" spc="-40" dirty="0">
                <a:solidFill>
                  <a:schemeClr val="bg1"/>
                </a:solidFill>
                <a:latin typeface="+mj-lt"/>
                <a:cs typeface="Arial"/>
              </a:rPr>
              <a:t>procesos</a:t>
            </a:r>
            <a:r>
              <a:rPr lang="es-CO" sz="1200" spc="-75" dirty="0">
                <a:solidFill>
                  <a:schemeClr val="bg1"/>
                </a:solidFill>
                <a:latin typeface="+mj-lt"/>
                <a:cs typeface="Arial"/>
              </a:rPr>
              <a:t> </a:t>
            </a:r>
            <a:r>
              <a:rPr lang="es-CO" sz="1200" spc="-45" dirty="0">
                <a:solidFill>
                  <a:schemeClr val="bg1"/>
                </a:solidFill>
                <a:latin typeface="+mj-lt"/>
                <a:cs typeface="Arial"/>
              </a:rPr>
              <a:t>que</a:t>
            </a:r>
            <a:r>
              <a:rPr lang="es-CO" sz="1200" spc="-70" dirty="0">
                <a:solidFill>
                  <a:schemeClr val="bg1"/>
                </a:solidFill>
                <a:latin typeface="+mj-lt"/>
                <a:cs typeface="Arial"/>
              </a:rPr>
              <a:t> </a:t>
            </a:r>
            <a:r>
              <a:rPr lang="es-CO" sz="1200" spc="-25" dirty="0">
                <a:solidFill>
                  <a:schemeClr val="bg1"/>
                </a:solidFill>
                <a:latin typeface="+mj-lt"/>
                <a:cs typeface="Arial"/>
              </a:rPr>
              <a:t>los</a:t>
            </a:r>
            <a:r>
              <a:rPr lang="es-CO" sz="1200" spc="-75" dirty="0">
                <a:solidFill>
                  <a:schemeClr val="bg1"/>
                </a:solidFill>
                <a:latin typeface="+mj-lt"/>
                <a:cs typeface="Arial"/>
              </a:rPr>
              <a:t> </a:t>
            </a:r>
            <a:r>
              <a:rPr lang="es-CO" sz="1200" spc="-25" dirty="0">
                <a:solidFill>
                  <a:schemeClr val="bg1"/>
                </a:solidFill>
                <a:latin typeface="+mj-lt"/>
                <a:cs typeface="Arial"/>
              </a:rPr>
              <a:t>soportan,</a:t>
            </a:r>
            <a:r>
              <a:rPr lang="es-CO" sz="1200" spc="-75" dirty="0">
                <a:solidFill>
                  <a:schemeClr val="bg1"/>
                </a:solidFill>
                <a:latin typeface="+mj-lt"/>
                <a:cs typeface="Arial"/>
              </a:rPr>
              <a:t> </a:t>
            </a:r>
            <a:r>
              <a:rPr lang="es-CO" sz="1200" spc="-35" dirty="0">
                <a:solidFill>
                  <a:schemeClr val="bg1"/>
                </a:solidFill>
                <a:latin typeface="+mj-lt"/>
                <a:cs typeface="Arial"/>
              </a:rPr>
              <a:t>riesgos</a:t>
            </a:r>
            <a:r>
              <a:rPr lang="es-CO" sz="1200" spc="-75" dirty="0">
                <a:solidFill>
                  <a:schemeClr val="bg1"/>
                </a:solidFill>
                <a:latin typeface="+mj-lt"/>
                <a:cs typeface="Arial"/>
              </a:rPr>
              <a:t> </a:t>
            </a:r>
            <a:r>
              <a:rPr lang="es-CO" sz="1200" spc="-45" dirty="0">
                <a:solidFill>
                  <a:schemeClr val="bg1"/>
                </a:solidFill>
                <a:latin typeface="+mj-lt"/>
                <a:cs typeface="Arial"/>
              </a:rPr>
              <a:t>que</a:t>
            </a:r>
            <a:r>
              <a:rPr lang="es-CO" sz="1200" spc="-75" dirty="0">
                <a:solidFill>
                  <a:schemeClr val="bg1"/>
                </a:solidFill>
                <a:latin typeface="+mj-lt"/>
                <a:cs typeface="Arial"/>
              </a:rPr>
              <a:t> </a:t>
            </a:r>
            <a:r>
              <a:rPr lang="es-CO" sz="1200" spc="-25" dirty="0">
                <a:solidFill>
                  <a:schemeClr val="bg1"/>
                </a:solidFill>
                <a:latin typeface="+mj-lt"/>
                <a:cs typeface="Arial"/>
              </a:rPr>
              <a:t>están</a:t>
            </a:r>
            <a:r>
              <a:rPr lang="es-CO" sz="1200" spc="-75" dirty="0">
                <a:solidFill>
                  <a:schemeClr val="bg1"/>
                </a:solidFill>
                <a:latin typeface="+mj-lt"/>
                <a:cs typeface="Arial"/>
              </a:rPr>
              <a:t> </a:t>
            </a:r>
            <a:r>
              <a:rPr lang="es-CO" sz="1200" spc="-45" dirty="0">
                <a:solidFill>
                  <a:schemeClr val="bg1"/>
                </a:solidFill>
                <a:latin typeface="+mj-lt"/>
                <a:cs typeface="Arial"/>
              </a:rPr>
              <a:t>en</a:t>
            </a:r>
            <a:r>
              <a:rPr lang="es-CO" sz="1200" spc="-70" dirty="0">
                <a:solidFill>
                  <a:schemeClr val="bg1"/>
                </a:solidFill>
                <a:latin typeface="+mj-lt"/>
                <a:cs typeface="Arial"/>
              </a:rPr>
              <a:t> </a:t>
            </a:r>
            <a:r>
              <a:rPr lang="es-CO" sz="1200" spc="-30" dirty="0">
                <a:solidFill>
                  <a:schemeClr val="bg1"/>
                </a:solidFill>
                <a:latin typeface="+mj-lt"/>
                <a:cs typeface="Arial"/>
              </a:rPr>
              <a:t>el</a:t>
            </a:r>
            <a:r>
              <a:rPr lang="es-CO" sz="1200" spc="-80" dirty="0">
                <a:solidFill>
                  <a:schemeClr val="bg1"/>
                </a:solidFill>
                <a:latin typeface="+mj-lt"/>
                <a:cs typeface="Arial"/>
              </a:rPr>
              <a:t> </a:t>
            </a:r>
            <a:r>
              <a:rPr lang="es-CO" sz="1200" spc="-45" dirty="0">
                <a:solidFill>
                  <a:schemeClr val="bg1"/>
                </a:solidFill>
                <a:latin typeface="+mj-lt"/>
                <a:cs typeface="Arial"/>
              </a:rPr>
              <a:t>quehacer</a:t>
            </a:r>
            <a:r>
              <a:rPr lang="es-CO" sz="1200" spc="-75" dirty="0">
                <a:solidFill>
                  <a:schemeClr val="bg1"/>
                </a:solidFill>
                <a:latin typeface="+mj-lt"/>
                <a:cs typeface="Arial"/>
              </a:rPr>
              <a:t> </a:t>
            </a:r>
            <a:r>
              <a:rPr lang="es-CO" sz="1200" spc="-25" dirty="0">
                <a:solidFill>
                  <a:schemeClr val="bg1"/>
                </a:solidFill>
                <a:latin typeface="+mj-lt"/>
                <a:cs typeface="Arial"/>
              </a:rPr>
              <a:t>y  </a:t>
            </a:r>
            <a:r>
              <a:rPr lang="es-CO" sz="1200" spc="-20" dirty="0">
                <a:solidFill>
                  <a:schemeClr val="bg1"/>
                </a:solidFill>
                <a:latin typeface="+mj-lt"/>
                <a:cs typeface="Arial"/>
              </a:rPr>
              <a:t>controles</a:t>
            </a:r>
            <a:r>
              <a:rPr lang="es-CO" sz="1200" spc="-80" dirty="0">
                <a:solidFill>
                  <a:schemeClr val="bg1"/>
                </a:solidFill>
                <a:latin typeface="+mj-lt"/>
                <a:cs typeface="Arial"/>
              </a:rPr>
              <a:t> </a:t>
            </a:r>
            <a:r>
              <a:rPr lang="es-CO" sz="1200" spc="-45" dirty="0">
                <a:solidFill>
                  <a:schemeClr val="bg1"/>
                </a:solidFill>
                <a:latin typeface="+mj-lt"/>
                <a:cs typeface="Arial"/>
              </a:rPr>
              <a:t>que</a:t>
            </a:r>
            <a:r>
              <a:rPr lang="es-CO" sz="1200" spc="-80" dirty="0">
                <a:solidFill>
                  <a:schemeClr val="bg1"/>
                </a:solidFill>
                <a:latin typeface="+mj-lt"/>
                <a:cs typeface="Arial"/>
              </a:rPr>
              <a:t> </a:t>
            </a:r>
            <a:r>
              <a:rPr lang="es-CO" sz="1200" spc="-25" dirty="0">
                <a:solidFill>
                  <a:schemeClr val="bg1"/>
                </a:solidFill>
                <a:latin typeface="+mj-lt"/>
                <a:cs typeface="Arial"/>
              </a:rPr>
              <a:t>los</a:t>
            </a:r>
            <a:r>
              <a:rPr lang="es-CO" sz="1200" spc="-75" dirty="0">
                <a:solidFill>
                  <a:schemeClr val="bg1"/>
                </a:solidFill>
                <a:latin typeface="+mj-lt"/>
                <a:cs typeface="Arial"/>
              </a:rPr>
              <a:t> </a:t>
            </a:r>
            <a:r>
              <a:rPr lang="es-CO" sz="1200" spc="-20" dirty="0">
                <a:solidFill>
                  <a:schemeClr val="bg1"/>
                </a:solidFill>
                <a:latin typeface="+mj-lt"/>
                <a:cs typeface="Arial"/>
              </a:rPr>
              <a:t>mitigan,</a:t>
            </a:r>
            <a:r>
              <a:rPr lang="es-CO" sz="1200" spc="-80" dirty="0">
                <a:solidFill>
                  <a:schemeClr val="bg1"/>
                </a:solidFill>
                <a:latin typeface="+mj-lt"/>
                <a:cs typeface="Arial"/>
              </a:rPr>
              <a:t> </a:t>
            </a:r>
            <a:r>
              <a:rPr lang="es-CO" sz="1200" spc="-15" dirty="0">
                <a:solidFill>
                  <a:schemeClr val="bg1"/>
                </a:solidFill>
                <a:latin typeface="+mj-lt"/>
                <a:cs typeface="Arial"/>
              </a:rPr>
              <a:t>todos</a:t>
            </a:r>
            <a:r>
              <a:rPr lang="es-CO" sz="1200" spc="-75" dirty="0">
                <a:solidFill>
                  <a:schemeClr val="bg1"/>
                </a:solidFill>
                <a:latin typeface="+mj-lt"/>
                <a:cs typeface="Arial"/>
              </a:rPr>
              <a:t> </a:t>
            </a:r>
            <a:r>
              <a:rPr lang="es-CO" sz="1200" spc="-25" dirty="0">
                <a:solidFill>
                  <a:schemeClr val="bg1"/>
                </a:solidFill>
                <a:latin typeface="+mj-lt"/>
                <a:cs typeface="Arial"/>
              </a:rPr>
              <a:t>ellos</a:t>
            </a:r>
            <a:r>
              <a:rPr lang="es-CO" sz="1200" spc="-80" dirty="0">
                <a:solidFill>
                  <a:schemeClr val="bg1"/>
                </a:solidFill>
                <a:latin typeface="+mj-lt"/>
                <a:cs typeface="Arial"/>
              </a:rPr>
              <a:t> </a:t>
            </a:r>
            <a:r>
              <a:rPr lang="es-CO" sz="1200" spc="-35" dirty="0">
                <a:solidFill>
                  <a:schemeClr val="bg1"/>
                </a:solidFill>
                <a:latin typeface="+mj-lt"/>
                <a:cs typeface="Arial"/>
              </a:rPr>
              <a:t>son</a:t>
            </a:r>
            <a:r>
              <a:rPr lang="es-CO" sz="1200" spc="-75" dirty="0">
                <a:solidFill>
                  <a:schemeClr val="bg1"/>
                </a:solidFill>
                <a:latin typeface="+mj-lt"/>
                <a:cs typeface="Arial"/>
              </a:rPr>
              <a:t> </a:t>
            </a:r>
            <a:r>
              <a:rPr lang="es-CO" sz="1200" spc="-15" dirty="0">
                <a:solidFill>
                  <a:schemeClr val="bg1"/>
                </a:solidFill>
                <a:latin typeface="+mj-lt"/>
                <a:cs typeface="Arial"/>
              </a:rPr>
              <a:t>parte</a:t>
            </a:r>
            <a:r>
              <a:rPr lang="es-CO" sz="1200" spc="-80" dirty="0">
                <a:solidFill>
                  <a:schemeClr val="bg1"/>
                </a:solidFill>
                <a:latin typeface="+mj-lt"/>
                <a:cs typeface="Arial"/>
              </a:rPr>
              <a:t> </a:t>
            </a:r>
            <a:r>
              <a:rPr lang="es-CO" sz="1200" spc="-30" dirty="0">
                <a:solidFill>
                  <a:schemeClr val="bg1"/>
                </a:solidFill>
                <a:latin typeface="+mj-lt"/>
                <a:cs typeface="Arial"/>
              </a:rPr>
              <a:t>del</a:t>
            </a:r>
            <a:r>
              <a:rPr lang="es-CO" sz="1200" spc="-80" dirty="0">
                <a:solidFill>
                  <a:schemeClr val="bg1"/>
                </a:solidFill>
                <a:latin typeface="+mj-lt"/>
                <a:cs typeface="Arial"/>
              </a:rPr>
              <a:t> </a:t>
            </a:r>
            <a:r>
              <a:rPr lang="es-CO" sz="1200" spc="-35" dirty="0">
                <a:solidFill>
                  <a:schemeClr val="bg1"/>
                </a:solidFill>
                <a:latin typeface="+mj-lt"/>
                <a:cs typeface="Arial"/>
              </a:rPr>
              <a:t>Sistema</a:t>
            </a:r>
            <a:r>
              <a:rPr lang="es-CO" sz="1200" spc="-75" dirty="0">
                <a:solidFill>
                  <a:schemeClr val="bg1"/>
                </a:solidFill>
                <a:latin typeface="+mj-lt"/>
                <a:cs typeface="Arial"/>
              </a:rPr>
              <a:t> </a:t>
            </a:r>
            <a:r>
              <a:rPr lang="es-CO" sz="1200" spc="-50" dirty="0">
                <a:solidFill>
                  <a:schemeClr val="bg1"/>
                </a:solidFill>
                <a:latin typeface="+mj-lt"/>
                <a:cs typeface="Arial"/>
              </a:rPr>
              <a:t>de</a:t>
            </a:r>
            <a:r>
              <a:rPr lang="es-CO" sz="1200" spc="-80" dirty="0">
                <a:solidFill>
                  <a:schemeClr val="bg1"/>
                </a:solidFill>
                <a:latin typeface="+mj-lt"/>
                <a:cs typeface="Arial"/>
              </a:rPr>
              <a:t> </a:t>
            </a:r>
            <a:r>
              <a:rPr lang="es-CO" sz="1200" spc="-30" dirty="0">
                <a:solidFill>
                  <a:schemeClr val="bg1"/>
                </a:solidFill>
                <a:latin typeface="+mj-lt"/>
                <a:cs typeface="Arial"/>
              </a:rPr>
              <a:t>Control</a:t>
            </a:r>
            <a:r>
              <a:rPr lang="es-CO" sz="1200" spc="-75" dirty="0">
                <a:solidFill>
                  <a:schemeClr val="bg1"/>
                </a:solidFill>
                <a:latin typeface="+mj-lt"/>
                <a:cs typeface="Arial"/>
              </a:rPr>
              <a:t> </a:t>
            </a:r>
            <a:r>
              <a:rPr lang="es-CO" sz="1200" spc="-20" dirty="0">
                <a:solidFill>
                  <a:schemeClr val="bg1"/>
                </a:solidFill>
                <a:latin typeface="+mj-lt"/>
                <a:cs typeface="Arial"/>
              </a:rPr>
              <a:t>Interno.</a:t>
            </a:r>
            <a:r>
              <a:rPr lang="es-CO" sz="1200" spc="-80" dirty="0">
                <a:solidFill>
                  <a:schemeClr val="bg1"/>
                </a:solidFill>
                <a:latin typeface="+mj-lt"/>
                <a:cs typeface="Arial"/>
              </a:rPr>
              <a:t> En</a:t>
            </a:r>
            <a:r>
              <a:rPr lang="es-CO" sz="1200" spc="-75" dirty="0">
                <a:solidFill>
                  <a:schemeClr val="bg1"/>
                </a:solidFill>
                <a:latin typeface="+mj-lt"/>
                <a:cs typeface="Arial"/>
              </a:rPr>
              <a:t> </a:t>
            </a:r>
            <a:r>
              <a:rPr lang="es-CO" sz="1200" spc="-20" dirty="0">
                <a:solidFill>
                  <a:schemeClr val="bg1"/>
                </a:solidFill>
                <a:latin typeface="+mj-lt"/>
                <a:cs typeface="Arial"/>
              </a:rPr>
              <a:t>Esenttia</a:t>
            </a:r>
            <a:r>
              <a:rPr lang="es-CO" sz="1200" spc="-80" dirty="0">
                <a:solidFill>
                  <a:schemeClr val="bg1"/>
                </a:solidFill>
                <a:latin typeface="+mj-lt"/>
                <a:cs typeface="Arial"/>
              </a:rPr>
              <a:t> </a:t>
            </a:r>
            <a:r>
              <a:rPr lang="es-CO" sz="1200" spc="-15" dirty="0">
                <a:solidFill>
                  <a:schemeClr val="bg1"/>
                </a:solidFill>
                <a:latin typeface="+mj-lt"/>
                <a:cs typeface="Arial"/>
              </a:rPr>
              <a:t>todos</a:t>
            </a:r>
            <a:r>
              <a:rPr lang="es-CO" sz="1200" spc="-75" dirty="0">
                <a:solidFill>
                  <a:schemeClr val="bg1"/>
                </a:solidFill>
                <a:latin typeface="+mj-lt"/>
                <a:cs typeface="Arial"/>
              </a:rPr>
              <a:t> </a:t>
            </a:r>
            <a:r>
              <a:rPr lang="es-CO" sz="1200" spc="-20" dirty="0">
                <a:solidFill>
                  <a:schemeClr val="bg1"/>
                </a:solidFill>
                <a:latin typeface="+mj-lt"/>
                <a:cs typeface="Arial"/>
              </a:rPr>
              <a:t>tenemos</a:t>
            </a:r>
            <a:r>
              <a:rPr lang="es-CO" sz="1200" spc="-80" dirty="0">
                <a:solidFill>
                  <a:schemeClr val="bg1"/>
                </a:solidFill>
                <a:latin typeface="+mj-lt"/>
                <a:cs typeface="Arial"/>
              </a:rPr>
              <a:t> </a:t>
            </a:r>
            <a:r>
              <a:rPr lang="es-CO" sz="1200" spc="-30" dirty="0">
                <a:solidFill>
                  <a:schemeClr val="bg1"/>
                </a:solidFill>
                <a:latin typeface="+mj-lt"/>
                <a:cs typeface="Arial"/>
              </a:rPr>
              <a:t>la  </a:t>
            </a:r>
            <a:r>
              <a:rPr lang="es-CO" sz="1200" spc="-35" dirty="0">
                <a:solidFill>
                  <a:schemeClr val="bg1"/>
                </a:solidFill>
                <a:latin typeface="+mj-lt"/>
                <a:cs typeface="Arial"/>
              </a:rPr>
              <a:t>obligación</a:t>
            </a:r>
            <a:r>
              <a:rPr lang="es-CO" sz="1200" spc="-105" dirty="0">
                <a:solidFill>
                  <a:schemeClr val="bg1"/>
                </a:solidFill>
                <a:latin typeface="+mj-lt"/>
                <a:cs typeface="Arial"/>
              </a:rPr>
              <a:t> </a:t>
            </a:r>
            <a:r>
              <a:rPr lang="es-CO" sz="1200" spc="-50" dirty="0">
                <a:solidFill>
                  <a:schemeClr val="bg1"/>
                </a:solidFill>
                <a:latin typeface="+mj-lt"/>
                <a:cs typeface="Arial"/>
              </a:rPr>
              <a:t>de</a:t>
            </a:r>
            <a:r>
              <a:rPr lang="es-CO" sz="1200" spc="-105" dirty="0">
                <a:solidFill>
                  <a:schemeClr val="bg1"/>
                </a:solidFill>
                <a:latin typeface="+mj-lt"/>
                <a:cs typeface="Arial"/>
              </a:rPr>
              <a:t> </a:t>
            </a:r>
            <a:r>
              <a:rPr lang="es-CO" sz="1200" spc="-20" dirty="0">
                <a:solidFill>
                  <a:schemeClr val="bg1"/>
                </a:solidFill>
                <a:latin typeface="+mj-lt"/>
                <a:cs typeface="Arial"/>
              </a:rPr>
              <a:t>cumplir</a:t>
            </a:r>
            <a:r>
              <a:rPr lang="es-CO" sz="1200" spc="-100" dirty="0">
                <a:solidFill>
                  <a:schemeClr val="bg1"/>
                </a:solidFill>
                <a:latin typeface="+mj-lt"/>
                <a:cs typeface="Arial"/>
              </a:rPr>
              <a:t> </a:t>
            </a:r>
            <a:r>
              <a:rPr lang="es-CO" sz="1200" spc="-45" dirty="0">
                <a:solidFill>
                  <a:schemeClr val="bg1"/>
                </a:solidFill>
                <a:latin typeface="+mj-lt"/>
                <a:cs typeface="Arial"/>
              </a:rPr>
              <a:t>con</a:t>
            </a:r>
            <a:r>
              <a:rPr lang="es-CO" sz="1200" spc="-105" dirty="0">
                <a:solidFill>
                  <a:schemeClr val="bg1"/>
                </a:solidFill>
                <a:latin typeface="+mj-lt"/>
                <a:cs typeface="Arial"/>
              </a:rPr>
              <a:t> </a:t>
            </a:r>
            <a:r>
              <a:rPr lang="es-CO" sz="1200" spc="-25" dirty="0">
                <a:solidFill>
                  <a:schemeClr val="bg1"/>
                </a:solidFill>
                <a:latin typeface="+mj-lt"/>
                <a:cs typeface="Arial"/>
              </a:rPr>
              <a:t>nuestras</a:t>
            </a:r>
            <a:r>
              <a:rPr lang="es-CO" sz="1200" spc="-100" dirty="0">
                <a:solidFill>
                  <a:schemeClr val="bg1"/>
                </a:solidFill>
                <a:latin typeface="+mj-lt"/>
                <a:cs typeface="Arial"/>
              </a:rPr>
              <a:t> </a:t>
            </a:r>
            <a:r>
              <a:rPr lang="es-CO" sz="1200" spc="-30" dirty="0">
                <a:solidFill>
                  <a:schemeClr val="bg1"/>
                </a:solidFill>
                <a:latin typeface="+mj-lt"/>
                <a:cs typeface="Arial"/>
              </a:rPr>
              <a:t>funciones</a:t>
            </a:r>
            <a:r>
              <a:rPr lang="es-CO" sz="1200" spc="-105" dirty="0">
                <a:solidFill>
                  <a:schemeClr val="bg1"/>
                </a:solidFill>
                <a:latin typeface="+mj-lt"/>
                <a:cs typeface="Arial"/>
              </a:rPr>
              <a:t> </a:t>
            </a:r>
            <a:r>
              <a:rPr lang="es-CO" sz="1200" spc="-40" dirty="0">
                <a:solidFill>
                  <a:schemeClr val="bg1"/>
                </a:solidFill>
                <a:latin typeface="+mj-lt"/>
                <a:cs typeface="Arial"/>
              </a:rPr>
              <a:t>para</a:t>
            </a:r>
            <a:r>
              <a:rPr lang="es-CO" sz="1200" spc="-100" dirty="0">
                <a:solidFill>
                  <a:schemeClr val="bg1"/>
                </a:solidFill>
                <a:latin typeface="+mj-lt"/>
                <a:cs typeface="Arial"/>
              </a:rPr>
              <a:t> </a:t>
            </a:r>
            <a:r>
              <a:rPr lang="es-CO" sz="1200" spc="-20" dirty="0">
                <a:solidFill>
                  <a:schemeClr val="bg1"/>
                </a:solidFill>
                <a:latin typeface="+mj-lt"/>
                <a:cs typeface="Arial"/>
              </a:rPr>
              <a:t>lograr</a:t>
            </a:r>
            <a:r>
              <a:rPr lang="es-CO" sz="1200" spc="-105" dirty="0">
                <a:solidFill>
                  <a:schemeClr val="bg1"/>
                </a:solidFill>
                <a:latin typeface="+mj-lt"/>
                <a:cs typeface="Arial"/>
              </a:rPr>
              <a:t> </a:t>
            </a:r>
            <a:r>
              <a:rPr lang="es-CO" sz="1200" spc="-45" dirty="0">
                <a:solidFill>
                  <a:schemeClr val="bg1"/>
                </a:solidFill>
                <a:latin typeface="+mj-lt"/>
                <a:cs typeface="Arial"/>
              </a:rPr>
              <a:t>que</a:t>
            </a:r>
            <a:r>
              <a:rPr lang="es-CO" sz="1200" spc="-100" dirty="0">
                <a:solidFill>
                  <a:schemeClr val="bg1"/>
                </a:solidFill>
                <a:latin typeface="+mj-lt"/>
                <a:cs typeface="Arial"/>
              </a:rPr>
              <a:t> </a:t>
            </a:r>
            <a:r>
              <a:rPr lang="es-CO" sz="1200" spc="-40" dirty="0">
                <a:solidFill>
                  <a:schemeClr val="bg1"/>
                </a:solidFill>
                <a:latin typeface="+mj-lt"/>
                <a:cs typeface="Arial"/>
              </a:rPr>
              <a:t>dichos</a:t>
            </a:r>
            <a:r>
              <a:rPr lang="es-CO" sz="1200" spc="-105" dirty="0">
                <a:solidFill>
                  <a:schemeClr val="bg1"/>
                </a:solidFill>
                <a:latin typeface="+mj-lt"/>
                <a:cs typeface="Arial"/>
              </a:rPr>
              <a:t> </a:t>
            </a:r>
            <a:r>
              <a:rPr lang="es-CO" sz="1200" spc="-20" dirty="0">
                <a:solidFill>
                  <a:schemeClr val="bg1"/>
                </a:solidFill>
                <a:latin typeface="+mj-lt"/>
                <a:cs typeface="Arial"/>
              </a:rPr>
              <a:t>objetivos</a:t>
            </a:r>
            <a:r>
              <a:rPr lang="es-CO" sz="1200" spc="-100" dirty="0">
                <a:solidFill>
                  <a:schemeClr val="bg1"/>
                </a:solidFill>
                <a:latin typeface="+mj-lt"/>
                <a:cs typeface="Arial"/>
              </a:rPr>
              <a:t> </a:t>
            </a:r>
            <a:r>
              <a:rPr lang="es-CO" sz="1200" spc="-55" dirty="0">
                <a:solidFill>
                  <a:schemeClr val="bg1"/>
                </a:solidFill>
                <a:latin typeface="+mj-lt"/>
                <a:cs typeface="Arial"/>
              </a:rPr>
              <a:t>se</a:t>
            </a:r>
            <a:r>
              <a:rPr lang="es-CO" sz="1200" spc="-105" dirty="0">
                <a:solidFill>
                  <a:schemeClr val="bg1"/>
                </a:solidFill>
                <a:latin typeface="+mj-lt"/>
                <a:cs typeface="Arial"/>
              </a:rPr>
              <a:t> </a:t>
            </a:r>
            <a:r>
              <a:rPr lang="es-CO" sz="1200" spc="-35" dirty="0">
                <a:solidFill>
                  <a:schemeClr val="bg1"/>
                </a:solidFill>
                <a:latin typeface="+mj-lt"/>
                <a:cs typeface="Arial"/>
              </a:rPr>
              <a:t>cumplan</a:t>
            </a:r>
            <a:r>
              <a:rPr lang="es-CO" sz="1200" spc="-105" dirty="0">
                <a:solidFill>
                  <a:schemeClr val="bg1"/>
                </a:solidFill>
                <a:latin typeface="+mj-lt"/>
                <a:cs typeface="Arial"/>
              </a:rPr>
              <a:t> </a:t>
            </a:r>
            <a:r>
              <a:rPr lang="es-CO" sz="1200" spc="-25" dirty="0">
                <a:solidFill>
                  <a:schemeClr val="bg1"/>
                </a:solidFill>
                <a:latin typeface="+mj-lt"/>
                <a:cs typeface="Arial"/>
              </a:rPr>
              <a:t>y</a:t>
            </a:r>
            <a:r>
              <a:rPr lang="es-CO" sz="1200" spc="-100" dirty="0">
                <a:solidFill>
                  <a:schemeClr val="bg1"/>
                </a:solidFill>
                <a:latin typeface="+mj-lt"/>
                <a:cs typeface="Arial"/>
              </a:rPr>
              <a:t> </a:t>
            </a:r>
            <a:r>
              <a:rPr lang="es-CO" sz="1200" spc="-45" dirty="0">
                <a:solidFill>
                  <a:schemeClr val="bg1"/>
                </a:solidFill>
                <a:latin typeface="+mj-lt"/>
                <a:cs typeface="Arial"/>
              </a:rPr>
              <a:t>que</a:t>
            </a:r>
            <a:r>
              <a:rPr lang="es-CO" sz="1200" spc="-105" dirty="0">
                <a:solidFill>
                  <a:schemeClr val="bg1"/>
                </a:solidFill>
                <a:latin typeface="+mj-lt"/>
                <a:cs typeface="Arial"/>
              </a:rPr>
              <a:t> </a:t>
            </a:r>
            <a:r>
              <a:rPr lang="es-CO" sz="1200" spc="-25" dirty="0">
                <a:solidFill>
                  <a:schemeClr val="bg1"/>
                </a:solidFill>
                <a:latin typeface="+mj-lt"/>
                <a:cs typeface="Arial"/>
              </a:rPr>
              <a:t>los</a:t>
            </a:r>
            <a:r>
              <a:rPr lang="es-CO" sz="1200" spc="-100" dirty="0">
                <a:solidFill>
                  <a:schemeClr val="bg1"/>
                </a:solidFill>
                <a:latin typeface="+mj-lt"/>
                <a:cs typeface="Arial"/>
              </a:rPr>
              <a:t> </a:t>
            </a:r>
            <a:r>
              <a:rPr lang="es-CO" sz="1200" spc="-35" dirty="0">
                <a:solidFill>
                  <a:schemeClr val="bg1"/>
                </a:solidFill>
                <a:latin typeface="+mj-lt"/>
                <a:cs typeface="Arial"/>
              </a:rPr>
              <a:t>riesgos</a:t>
            </a:r>
            <a:r>
              <a:rPr lang="es-CO" sz="1200" spc="-105" dirty="0">
                <a:solidFill>
                  <a:schemeClr val="bg1"/>
                </a:solidFill>
                <a:latin typeface="+mj-lt"/>
                <a:cs typeface="Arial"/>
              </a:rPr>
              <a:t> </a:t>
            </a:r>
            <a:r>
              <a:rPr lang="es-CO" sz="1200" spc="-30" dirty="0">
                <a:solidFill>
                  <a:schemeClr val="bg1"/>
                </a:solidFill>
                <a:latin typeface="+mj-lt"/>
                <a:cs typeface="Arial"/>
              </a:rPr>
              <a:t>no  </a:t>
            </a:r>
            <a:r>
              <a:rPr lang="es-CO" sz="1200" spc="-55" dirty="0">
                <a:solidFill>
                  <a:schemeClr val="bg1"/>
                </a:solidFill>
                <a:latin typeface="+mj-lt"/>
                <a:cs typeface="Arial"/>
              </a:rPr>
              <a:t>se</a:t>
            </a:r>
            <a:r>
              <a:rPr lang="es-CO" sz="1200" spc="-65" dirty="0">
                <a:solidFill>
                  <a:schemeClr val="bg1"/>
                </a:solidFill>
                <a:latin typeface="+mj-lt"/>
                <a:cs typeface="Arial"/>
              </a:rPr>
              <a:t> </a:t>
            </a:r>
            <a:r>
              <a:rPr lang="es-CO" sz="1200" spc="-25" dirty="0">
                <a:solidFill>
                  <a:schemeClr val="bg1"/>
                </a:solidFill>
                <a:latin typeface="+mj-lt"/>
                <a:cs typeface="Arial"/>
              </a:rPr>
              <a:t>materialicen.</a:t>
            </a:r>
            <a:r>
              <a:rPr lang="es-CO" sz="1200" spc="-60" dirty="0">
                <a:solidFill>
                  <a:schemeClr val="bg1"/>
                </a:solidFill>
                <a:latin typeface="+mj-lt"/>
                <a:cs typeface="Arial"/>
              </a:rPr>
              <a:t> </a:t>
            </a:r>
            <a:r>
              <a:rPr lang="es-CO" sz="1200" spc="-65" dirty="0">
                <a:solidFill>
                  <a:schemeClr val="bg1"/>
                </a:solidFill>
                <a:latin typeface="+mj-lt"/>
                <a:cs typeface="Arial"/>
              </a:rPr>
              <a:t>El</a:t>
            </a:r>
            <a:r>
              <a:rPr lang="es-CO" sz="1200" spc="-60" dirty="0">
                <a:solidFill>
                  <a:schemeClr val="bg1"/>
                </a:solidFill>
                <a:latin typeface="+mj-lt"/>
                <a:cs typeface="Arial"/>
              </a:rPr>
              <a:t> </a:t>
            </a:r>
            <a:r>
              <a:rPr lang="es-CO" sz="1200" spc="-30" dirty="0">
                <a:solidFill>
                  <a:schemeClr val="bg1"/>
                </a:solidFill>
                <a:latin typeface="+mj-lt"/>
                <a:cs typeface="Arial"/>
              </a:rPr>
              <a:t>no</a:t>
            </a:r>
            <a:r>
              <a:rPr lang="es-CO" sz="1200" spc="-65" dirty="0">
                <a:solidFill>
                  <a:schemeClr val="bg1"/>
                </a:solidFill>
                <a:latin typeface="+mj-lt"/>
                <a:cs typeface="Arial"/>
              </a:rPr>
              <a:t> </a:t>
            </a:r>
            <a:r>
              <a:rPr lang="es-CO" sz="1200" spc="-35" dirty="0">
                <a:solidFill>
                  <a:schemeClr val="bg1"/>
                </a:solidFill>
                <a:latin typeface="+mj-lt"/>
                <a:cs typeface="Arial"/>
              </a:rPr>
              <a:t>hacerlo</a:t>
            </a:r>
            <a:r>
              <a:rPr lang="es-CO" sz="1200" spc="-60" dirty="0">
                <a:solidFill>
                  <a:schemeClr val="bg1"/>
                </a:solidFill>
                <a:latin typeface="+mj-lt"/>
                <a:cs typeface="Arial"/>
              </a:rPr>
              <a:t> </a:t>
            </a:r>
            <a:r>
              <a:rPr lang="es-CO" sz="1200" spc="-45" dirty="0">
                <a:solidFill>
                  <a:schemeClr val="bg1"/>
                </a:solidFill>
                <a:latin typeface="+mj-lt"/>
                <a:cs typeface="Arial"/>
              </a:rPr>
              <a:t>genera</a:t>
            </a:r>
            <a:r>
              <a:rPr lang="es-CO" sz="1200" spc="-60" dirty="0">
                <a:solidFill>
                  <a:schemeClr val="bg1"/>
                </a:solidFill>
                <a:latin typeface="+mj-lt"/>
                <a:cs typeface="Arial"/>
              </a:rPr>
              <a:t> </a:t>
            </a:r>
            <a:r>
              <a:rPr lang="es-CO" sz="1200" spc="-5" dirty="0">
                <a:solidFill>
                  <a:schemeClr val="bg1"/>
                </a:solidFill>
                <a:latin typeface="+mj-lt"/>
                <a:cs typeface="Arial"/>
              </a:rPr>
              <a:t>faltas</a:t>
            </a:r>
            <a:r>
              <a:rPr lang="es-CO" sz="1200" spc="-65" dirty="0">
                <a:solidFill>
                  <a:schemeClr val="bg1"/>
                </a:solidFill>
                <a:latin typeface="+mj-lt"/>
                <a:cs typeface="Arial"/>
              </a:rPr>
              <a:t> </a:t>
            </a:r>
            <a:r>
              <a:rPr lang="es-CO" sz="1200" spc="-30" dirty="0">
                <a:solidFill>
                  <a:schemeClr val="bg1"/>
                </a:solidFill>
                <a:latin typeface="+mj-lt"/>
                <a:cs typeface="Arial"/>
              </a:rPr>
              <a:t>al</a:t>
            </a:r>
            <a:r>
              <a:rPr lang="es-CO" sz="1200" spc="-60" dirty="0">
                <a:solidFill>
                  <a:schemeClr val="bg1"/>
                </a:solidFill>
                <a:latin typeface="+mj-lt"/>
                <a:cs typeface="Arial"/>
              </a:rPr>
              <a:t> </a:t>
            </a:r>
            <a:r>
              <a:rPr lang="es-CO" sz="1200" spc="-25" dirty="0">
                <a:solidFill>
                  <a:schemeClr val="bg1"/>
                </a:solidFill>
                <a:latin typeface="+mj-lt"/>
                <a:cs typeface="Arial"/>
              </a:rPr>
              <a:t>principio</a:t>
            </a:r>
            <a:r>
              <a:rPr lang="es-CO" sz="1200" spc="-60" dirty="0">
                <a:solidFill>
                  <a:schemeClr val="bg1"/>
                </a:solidFill>
                <a:latin typeface="+mj-lt"/>
                <a:cs typeface="Arial"/>
              </a:rPr>
              <a:t> </a:t>
            </a:r>
            <a:r>
              <a:rPr lang="es-CO" sz="1200" spc="-50" dirty="0">
                <a:solidFill>
                  <a:schemeClr val="bg1"/>
                </a:solidFill>
                <a:latin typeface="+mj-lt"/>
                <a:cs typeface="Arial"/>
              </a:rPr>
              <a:t>de</a:t>
            </a:r>
            <a:r>
              <a:rPr lang="es-CO" sz="1200" spc="-65" dirty="0">
                <a:solidFill>
                  <a:schemeClr val="bg1"/>
                </a:solidFill>
                <a:latin typeface="+mj-lt"/>
                <a:cs typeface="Arial"/>
              </a:rPr>
              <a:t> </a:t>
            </a:r>
            <a:r>
              <a:rPr lang="es-CO" sz="1200" spc="-35" dirty="0">
                <a:solidFill>
                  <a:schemeClr val="bg1"/>
                </a:solidFill>
                <a:latin typeface="+mj-lt"/>
                <a:cs typeface="Arial"/>
              </a:rPr>
              <a:t>responsabilidad</a:t>
            </a:r>
            <a:r>
              <a:rPr lang="es-CO" sz="1200" spc="-60" dirty="0">
                <a:solidFill>
                  <a:schemeClr val="bg1"/>
                </a:solidFill>
                <a:latin typeface="+mj-lt"/>
                <a:cs typeface="Arial"/>
              </a:rPr>
              <a:t> </a:t>
            </a:r>
            <a:r>
              <a:rPr lang="es-CO" sz="1200" spc="-15" dirty="0">
                <a:solidFill>
                  <a:schemeClr val="bg1"/>
                </a:solidFill>
                <a:latin typeface="+mj-lt"/>
                <a:cs typeface="Arial"/>
              </a:rPr>
              <a:t>previsto</a:t>
            </a:r>
            <a:r>
              <a:rPr lang="es-CO" sz="1200" spc="-60" dirty="0">
                <a:solidFill>
                  <a:schemeClr val="bg1"/>
                </a:solidFill>
                <a:latin typeface="+mj-lt"/>
                <a:cs typeface="Arial"/>
              </a:rPr>
              <a:t> </a:t>
            </a:r>
            <a:r>
              <a:rPr lang="es-CO" sz="1200" spc="-45" dirty="0">
                <a:solidFill>
                  <a:schemeClr val="bg1"/>
                </a:solidFill>
                <a:latin typeface="+mj-lt"/>
                <a:cs typeface="Arial"/>
              </a:rPr>
              <a:t>en</a:t>
            </a:r>
            <a:r>
              <a:rPr lang="es-CO" sz="1200" spc="-65" dirty="0">
                <a:solidFill>
                  <a:schemeClr val="bg1"/>
                </a:solidFill>
                <a:latin typeface="+mj-lt"/>
                <a:cs typeface="Arial"/>
              </a:rPr>
              <a:t> </a:t>
            </a:r>
            <a:r>
              <a:rPr lang="es-CO" sz="1200" spc="-20" dirty="0">
                <a:solidFill>
                  <a:schemeClr val="bg1"/>
                </a:solidFill>
                <a:latin typeface="+mj-lt"/>
                <a:cs typeface="Arial"/>
              </a:rPr>
              <a:t>este</a:t>
            </a:r>
            <a:r>
              <a:rPr lang="es-CO" sz="1200" spc="-60" dirty="0">
                <a:solidFill>
                  <a:schemeClr val="bg1"/>
                </a:solidFill>
                <a:latin typeface="+mj-lt"/>
                <a:cs typeface="Arial"/>
              </a:rPr>
              <a:t> </a:t>
            </a:r>
            <a:r>
              <a:rPr lang="es-CO" sz="1200" spc="-65" dirty="0">
                <a:solidFill>
                  <a:schemeClr val="bg1"/>
                </a:solidFill>
                <a:latin typeface="+mj-lt"/>
                <a:cs typeface="Arial"/>
              </a:rPr>
              <a:t>Código</a:t>
            </a:r>
            <a:r>
              <a:rPr lang="es-CO" sz="1200" spc="-60" dirty="0">
                <a:solidFill>
                  <a:schemeClr val="bg1"/>
                </a:solidFill>
                <a:latin typeface="+mj-lt"/>
                <a:cs typeface="Arial"/>
              </a:rPr>
              <a:t> </a:t>
            </a:r>
            <a:r>
              <a:rPr lang="es-CO" sz="1200" spc="-25" dirty="0">
                <a:solidFill>
                  <a:schemeClr val="bg1"/>
                </a:solidFill>
                <a:latin typeface="+mj-lt"/>
                <a:cs typeface="Arial"/>
              </a:rPr>
              <a:t>y</a:t>
            </a:r>
            <a:r>
              <a:rPr lang="es-CO" sz="1200" spc="-60" dirty="0">
                <a:solidFill>
                  <a:schemeClr val="bg1"/>
                </a:solidFill>
                <a:latin typeface="+mj-lt"/>
                <a:cs typeface="Arial"/>
              </a:rPr>
              <a:t> </a:t>
            </a:r>
            <a:r>
              <a:rPr lang="es-CO" sz="1200" spc="-15" dirty="0">
                <a:solidFill>
                  <a:schemeClr val="bg1"/>
                </a:solidFill>
                <a:latin typeface="+mj-lt"/>
                <a:cs typeface="Arial"/>
              </a:rPr>
              <a:t>fallas</a:t>
            </a:r>
            <a:r>
              <a:rPr lang="es-CO" sz="1200" spc="-65" dirty="0">
                <a:solidFill>
                  <a:schemeClr val="bg1"/>
                </a:solidFill>
                <a:latin typeface="+mj-lt"/>
                <a:cs typeface="Arial"/>
              </a:rPr>
              <a:t> </a:t>
            </a:r>
            <a:r>
              <a:rPr lang="es-CO" sz="1200" spc="-45" dirty="0">
                <a:solidFill>
                  <a:schemeClr val="bg1"/>
                </a:solidFill>
                <a:latin typeface="+mj-lt"/>
                <a:cs typeface="Arial"/>
              </a:rPr>
              <a:t>en  </a:t>
            </a:r>
            <a:r>
              <a:rPr lang="es-CO" sz="1200" spc="-15" dirty="0">
                <a:solidFill>
                  <a:schemeClr val="bg1"/>
                </a:solidFill>
                <a:latin typeface="+mj-lt"/>
                <a:cs typeface="Arial"/>
              </a:rPr>
              <a:t>nuestro </a:t>
            </a:r>
            <a:r>
              <a:rPr lang="es-CO" sz="1200" spc="-35" dirty="0">
                <a:solidFill>
                  <a:schemeClr val="bg1"/>
                </a:solidFill>
                <a:latin typeface="+mj-lt"/>
                <a:cs typeface="Arial"/>
              </a:rPr>
              <a:t>Sistema </a:t>
            </a:r>
            <a:r>
              <a:rPr lang="es-CO" sz="1200" spc="-50" dirty="0">
                <a:solidFill>
                  <a:schemeClr val="bg1"/>
                </a:solidFill>
                <a:latin typeface="+mj-lt"/>
                <a:cs typeface="Arial"/>
              </a:rPr>
              <a:t>de </a:t>
            </a:r>
            <a:r>
              <a:rPr lang="es-CO" sz="1200" spc="-30" dirty="0">
                <a:solidFill>
                  <a:schemeClr val="bg1"/>
                </a:solidFill>
                <a:latin typeface="+mj-lt"/>
                <a:cs typeface="Arial"/>
              </a:rPr>
              <a:t>Control</a:t>
            </a:r>
            <a:r>
              <a:rPr lang="es-CO" sz="1200" spc="-185" dirty="0">
                <a:solidFill>
                  <a:schemeClr val="bg1"/>
                </a:solidFill>
                <a:latin typeface="+mj-lt"/>
                <a:cs typeface="Arial"/>
              </a:rPr>
              <a:t> </a:t>
            </a:r>
            <a:r>
              <a:rPr lang="es-CO" sz="1200" spc="-20" dirty="0">
                <a:solidFill>
                  <a:schemeClr val="bg1"/>
                </a:solidFill>
                <a:latin typeface="+mj-lt"/>
                <a:cs typeface="Arial"/>
              </a:rPr>
              <a:t>Interno.</a:t>
            </a:r>
            <a:endParaRPr lang="es-CO" sz="1200" dirty="0">
              <a:solidFill>
                <a:schemeClr val="bg1"/>
              </a:solidFill>
              <a:latin typeface="+mj-lt"/>
              <a:cs typeface="Arial"/>
            </a:endParaRPr>
          </a:p>
          <a:p>
            <a:pPr marL="12700" marR="5080" algn="just">
              <a:lnSpc>
                <a:spcPts val="1400"/>
              </a:lnSpc>
              <a:spcBef>
                <a:spcPts val="1400"/>
              </a:spcBef>
            </a:pPr>
            <a:r>
              <a:rPr lang="es-CO" sz="1200" spc="-60" dirty="0">
                <a:solidFill>
                  <a:schemeClr val="bg1"/>
                </a:solidFill>
                <a:latin typeface="+mj-lt"/>
                <a:cs typeface="Arial"/>
              </a:rPr>
              <a:t>Los </a:t>
            </a:r>
            <a:r>
              <a:rPr lang="es-CO" sz="1200" spc="-20" dirty="0">
                <a:solidFill>
                  <a:schemeClr val="bg1"/>
                </a:solidFill>
                <a:latin typeface="+mj-lt"/>
                <a:cs typeface="Arial"/>
              </a:rPr>
              <a:t>controles </a:t>
            </a:r>
            <a:r>
              <a:rPr lang="es-CO" sz="1200" spc="-15" dirty="0">
                <a:solidFill>
                  <a:schemeClr val="bg1"/>
                </a:solidFill>
                <a:latin typeface="+mj-lt"/>
                <a:cs typeface="Arial"/>
              </a:rPr>
              <a:t>internos </a:t>
            </a:r>
            <a:r>
              <a:rPr lang="es-CO" sz="1200" spc="-25" dirty="0">
                <a:solidFill>
                  <a:schemeClr val="bg1"/>
                </a:solidFill>
                <a:latin typeface="+mj-lt"/>
                <a:cs typeface="Arial"/>
              </a:rPr>
              <a:t>están </a:t>
            </a:r>
            <a:r>
              <a:rPr lang="es-CO" sz="1200" spc="-40" dirty="0">
                <a:solidFill>
                  <a:schemeClr val="bg1"/>
                </a:solidFill>
                <a:latin typeface="+mj-lt"/>
                <a:cs typeface="Arial"/>
              </a:rPr>
              <a:t>diseñados para </a:t>
            </a:r>
            <a:r>
              <a:rPr lang="es-CO" sz="1200" spc="-20" dirty="0">
                <a:solidFill>
                  <a:schemeClr val="bg1"/>
                </a:solidFill>
                <a:latin typeface="+mj-lt"/>
                <a:cs typeface="Arial"/>
              </a:rPr>
              <a:t>proteger nuestra </a:t>
            </a:r>
            <a:r>
              <a:rPr lang="es-CO" sz="1200" spc="-25" dirty="0">
                <a:solidFill>
                  <a:schemeClr val="bg1"/>
                </a:solidFill>
                <a:latin typeface="+mj-lt"/>
                <a:cs typeface="Arial"/>
              </a:rPr>
              <a:t>gestión, </a:t>
            </a:r>
            <a:r>
              <a:rPr lang="es-CO" sz="1200" spc="-20" dirty="0">
                <a:solidFill>
                  <a:schemeClr val="bg1"/>
                </a:solidFill>
                <a:latin typeface="+mj-lt"/>
                <a:cs typeface="Arial"/>
              </a:rPr>
              <a:t>por </a:t>
            </a:r>
            <a:r>
              <a:rPr lang="es-CO" sz="1200" spc="-15" dirty="0">
                <a:solidFill>
                  <a:schemeClr val="bg1"/>
                </a:solidFill>
                <a:latin typeface="+mj-lt"/>
                <a:cs typeface="Arial"/>
              </a:rPr>
              <a:t>esto todos </a:t>
            </a:r>
            <a:r>
              <a:rPr lang="es-CO" sz="1200" spc="-45" dirty="0">
                <a:solidFill>
                  <a:schemeClr val="bg1"/>
                </a:solidFill>
                <a:latin typeface="+mj-lt"/>
                <a:cs typeface="Arial"/>
              </a:rPr>
              <a:t>hacemos </a:t>
            </a:r>
            <a:r>
              <a:rPr lang="es-CO" sz="1200" spc="-15" dirty="0">
                <a:solidFill>
                  <a:schemeClr val="bg1"/>
                </a:solidFill>
                <a:latin typeface="+mj-lt"/>
                <a:cs typeface="Arial"/>
              </a:rPr>
              <a:t>parte  </a:t>
            </a:r>
            <a:r>
              <a:rPr lang="es-CO" sz="1200" spc="-50" dirty="0">
                <a:solidFill>
                  <a:schemeClr val="bg1"/>
                </a:solidFill>
                <a:latin typeface="+mj-lt"/>
                <a:cs typeface="Arial"/>
              </a:rPr>
              <a:t>de </a:t>
            </a:r>
            <a:r>
              <a:rPr lang="es-CO" sz="1200" spc="-35" dirty="0">
                <a:solidFill>
                  <a:schemeClr val="bg1"/>
                </a:solidFill>
                <a:latin typeface="+mj-lt"/>
                <a:cs typeface="Arial"/>
              </a:rPr>
              <a:t>dicho</a:t>
            </a:r>
            <a:r>
              <a:rPr lang="es-CO" sz="1200" spc="-95" dirty="0">
                <a:solidFill>
                  <a:schemeClr val="bg1"/>
                </a:solidFill>
                <a:latin typeface="+mj-lt"/>
                <a:cs typeface="Arial"/>
              </a:rPr>
              <a:t> </a:t>
            </a:r>
            <a:r>
              <a:rPr lang="es-CO" sz="1200" spc="-25" dirty="0">
                <a:solidFill>
                  <a:schemeClr val="bg1"/>
                </a:solidFill>
                <a:latin typeface="+mj-lt"/>
                <a:cs typeface="Arial"/>
              </a:rPr>
              <a:t>sistema.</a:t>
            </a:r>
            <a:endParaRPr lang="es-CO" sz="1200" dirty="0">
              <a:solidFill>
                <a:schemeClr val="bg1"/>
              </a:solidFill>
              <a:latin typeface="+mj-lt"/>
              <a:cs typeface="Arial"/>
            </a:endParaRPr>
          </a:p>
          <a:p>
            <a:pPr marR="6350" algn="r">
              <a:lnSpc>
                <a:spcPct val="100000"/>
              </a:lnSpc>
              <a:spcBef>
                <a:spcPts val="1125"/>
              </a:spcBef>
            </a:pPr>
            <a:r>
              <a:rPr lang="es-CO" sz="2200" b="1" i="1" spc="-5" dirty="0">
                <a:solidFill>
                  <a:srgbClr val="EF9F20"/>
                </a:solidFill>
                <a:latin typeface="+mj-lt"/>
                <a:cs typeface="Lato-HeavyItalic"/>
              </a:rPr>
              <a:t>Gerencia </a:t>
            </a:r>
            <a:r>
              <a:rPr lang="es-CO" sz="2200" b="1" i="1" dirty="0">
                <a:solidFill>
                  <a:srgbClr val="EF9F20"/>
                </a:solidFill>
                <a:latin typeface="+mj-lt"/>
                <a:cs typeface="Lato-HeavyItalic"/>
              </a:rPr>
              <a:t>de Ética y</a:t>
            </a:r>
            <a:r>
              <a:rPr lang="es-CO" sz="2200" b="1" i="1" spc="-105" dirty="0">
                <a:solidFill>
                  <a:srgbClr val="EF9F20"/>
                </a:solidFill>
                <a:latin typeface="+mj-lt"/>
                <a:cs typeface="Lato-HeavyItalic"/>
              </a:rPr>
              <a:t> </a:t>
            </a:r>
            <a:r>
              <a:rPr lang="es-CO" sz="2200" b="1" i="1" dirty="0">
                <a:solidFill>
                  <a:srgbClr val="EF9F20"/>
                </a:solidFill>
                <a:latin typeface="+mj-lt"/>
                <a:cs typeface="Lato-HeavyItalic"/>
              </a:rPr>
              <a:t>Cumplimiento</a:t>
            </a:r>
            <a:endParaRPr lang="es-CO" sz="2200" dirty="0">
              <a:latin typeface="+mj-lt"/>
              <a:cs typeface="Lato-HeavyItalic"/>
            </a:endParaRPr>
          </a:p>
        </p:txBody>
      </p:sp>
      <p:sp>
        <p:nvSpPr>
          <p:cNvPr id="5" name="Rectángulo 4">
            <a:extLst>
              <a:ext uri="{FF2B5EF4-FFF2-40B4-BE49-F238E27FC236}">
                <a16:creationId xmlns:a16="http://schemas.microsoft.com/office/drawing/2014/main" id="{DB0B6F4E-AB43-4883-AEA4-3F401952F9DD}"/>
              </a:ext>
            </a:extLst>
          </p:cNvPr>
          <p:cNvSpPr/>
          <p:nvPr/>
        </p:nvSpPr>
        <p:spPr>
          <a:xfrm>
            <a:off x="4446085" y="828573"/>
            <a:ext cx="3346450" cy="2523768"/>
          </a:xfrm>
          <a:prstGeom prst="rect">
            <a:avLst/>
          </a:prstGeom>
        </p:spPr>
        <p:txBody>
          <a:bodyPr wrap="square">
            <a:spAutoFit/>
          </a:bodyPr>
          <a:lstStyle/>
          <a:p>
            <a:r>
              <a:rPr lang="es-CO" sz="1400" b="1" dirty="0">
                <a:solidFill>
                  <a:srgbClr val="C01F3C"/>
                </a:solidFill>
                <a:latin typeface="+mj-lt"/>
              </a:rPr>
              <a:t>SI USTED ES LA VÍCTIMA: </a:t>
            </a:r>
          </a:p>
          <a:p>
            <a:endParaRPr lang="es-CO" sz="1200" b="1" dirty="0">
              <a:solidFill>
                <a:srgbClr val="C01F3C"/>
              </a:solidFill>
              <a:latin typeface="+mj-lt"/>
            </a:endParaRPr>
          </a:p>
          <a:p>
            <a:pPr marL="171450" indent="-171450" algn="just">
              <a:buFont typeface="Arial" panose="020B0604020202020204" pitchFamily="34" charset="0"/>
              <a:buChar char="•"/>
            </a:pPr>
            <a:r>
              <a:rPr lang="es-CO" sz="1200" dirty="0">
                <a:latin typeface="+mj-lt"/>
              </a:rPr>
              <a:t>No tema denunciar los hechos a través de los canales habilitados por la empresa. </a:t>
            </a:r>
          </a:p>
          <a:p>
            <a:pPr marL="171450" indent="-171450" algn="just">
              <a:buFont typeface="Arial" panose="020B0604020202020204" pitchFamily="34" charset="0"/>
              <a:buChar char="•"/>
            </a:pPr>
            <a:endParaRPr lang="es-CO" sz="1200" dirty="0">
              <a:latin typeface="+mj-lt"/>
            </a:endParaRPr>
          </a:p>
          <a:p>
            <a:pPr marL="171450" indent="-171450" algn="just">
              <a:buFont typeface="Arial" panose="020B0604020202020204" pitchFamily="34" charset="0"/>
              <a:buChar char="•"/>
            </a:pPr>
            <a:r>
              <a:rPr lang="es-CO" sz="1200" dirty="0">
                <a:latin typeface="+mj-lt"/>
              </a:rPr>
              <a:t>Recuerde que su identidad será protegida -si así usted lo requiere-.</a:t>
            </a:r>
          </a:p>
          <a:p>
            <a:pPr marL="171450" indent="-171450" algn="just">
              <a:buFont typeface="Arial" panose="020B0604020202020204" pitchFamily="34" charset="0"/>
              <a:buChar char="•"/>
            </a:pPr>
            <a:endParaRPr lang="es-CO" sz="1200" dirty="0">
              <a:latin typeface="+mj-lt"/>
            </a:endParaRPr>
          </a:p>
          <a:p>
            <a:pPr marL="171450" indent="-171450" algn="just">
              <a:buFont typeface="Arial" panose="020B0604020202020204" pitchFamily="34" charset="0"/>
              <a:buChar char="•"/>
            </a:pPr>
            <a:r>
              <a:rPr lang="es-CO" sz="1200" dirty="0">
                <a:latin typeface="+mj-lt"/>
              </a:rPr>
              <a:t>Esenttia no permitirá ningún tipo de retaliación por haber presentado la denuncia. </a:t>
            </a:r>
          </a:p>
          <a:p>
            <a:pPr marL="171450" indent="-171450" algn="just">
              <a:buFont typeface="Arial" panose="020B0604020202020204" pitchFamily="34" charset="0"/>
              <a:buChar char="•"/>
            </a:pPr>
            <a:endParaRPr lang="es-CO" sz="1200" dirty="0">
              <a:latin typeface="+mj-lt"/>
            </a:endParaRPr>
          </a:p>
          <a:p>
            <a:pPr marL="171450" indent="-171450" algn="just">
              <a:buFont typeface="Arial" panose="020B0604020202020204" pitchFamily="34" charset="0"/>
              <a:buChar char="•"/>
            </a:pPr>
            <a:r>
              <a:rPr lang="es-CO" sz="1200" dirty="0">
                <a:latin typeface="+mj-lt"/>
              </a:rPr>
              <a:t>Se le brindará soporte profesional</a:t>
            </a:r>
          </a:p>
        </p:txBody>
      </p:sp>
      <p:sp>
        <p:nvSpPr>
          <p:cNvPr id="8" name="CuadroTexto 7">
            <a:extLst>
              <a:ext uri="{FF2B5EF4-FFF2-40B4-BE49-F238E27FC236}">
                <a16:creationId xmlns:a16="http://schemas.microsoft.com/office/drawing/2014/main" id="{D590027A-7148-4F25-A96D-AFA9A077B4B4}"/>
              </a:ext>
            </a:extLst>
          </p:cNvPr>
          <p:cNvSpPr txBox="1"/>
          <p:nvPr/>
        </p:nvSpPr>
        <p:spPr>
          <a:xfrm>
            <a:off x="4016420" y="7859205"/>
            <a:ext cx="389850" cy="307777"/>
          </a:xfrm>
          <a:prstGeom prst="rect">
            <a:avLst/>
          </a:prstGeom>
          <a:noFill/>
        </p:spPr>
        <p:txBody>
          <a:bodyPr wrap="none" rtlCol="0">
            <a:spAutoFit/>
          </a:bodyPr>
          <a:lstStyle/>
          <a:p>
            <a:r>
              <a:rPr lang="es-CO" sz="1400" b="1" dirty="0">
                <a:solidFill>
                  <a:srgbClr val="801327"/>
                </a:solidFill>
              </a:rPr>
              <a:t>24</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p:nvPr/>
        </p:nvSpPr>
        <p:spPr>
          <a:xfrm>
            <a:off x="4274939" y="891711"/>
            <a:ext cx="3335654" cy="6540252"/>
          </a:xfrm>
          <a:prstGeom prst="rect">
            <a:avLst/>
          </a:prstGeom>
        </p:spPr>
        <p:txBody>
          <a:bodyPr vert="horz" wrap="square" lIns="0" tIns="12700" rIns="0" bIns="0" rtlCol="0">
            <a:spAutoFit/>
          </a:bodyPr>
          <a:lstStyle/>
          <a:p>
            <a:pPr marL="12700">
              <a:lnSpc>
                <a:spcPts val="1639"/>
              </a:lnSpc>
              <a:spcBef>
                <a:spcPts val="100"/>
              </a:spcBef>
            </a:pPr>
            <a:r>
              <a:rPr lang="es-CO" sz="1400" b="1" i="1" dirty="0">
                <a:solidFill>
                  <a:srgbClr val="C01F3C"/>
                </a:solidFill>
                <a:latin typeface="+mj-lt"/>
                <a:cs typeface="Lato-HeavyItalic"/>
              </a:rPr>
              <a:t>PROCEDIMIENTO</a:t>
            </a:r>
          </a:p>
          <a:p>
            <a:pPr marL="12700">
              <a:lnSpc>
                <a:spcPts val="1639"/>
              </a:lnSpc>
              <a:spcBef>
                <a:spcPts val="100"/>
              </a:spcBef>
            </a:pPr>
            <a:endParaRPr lang="es-CO" sz="1400" dirty="0">
              <a:latin typeface="+mj-lt"/>
              <a:cs typeface="Lato-HeavyItalic"/>
            </a:endParaRPr>
          </a:p>
          <a:p>
            <a:pPr marL="12700" marR="7620" algn="just">
              <a:lnSpc>
                <a:spcPts val="1400"/>
              </a:lnSpc>
              <a:spcBef>
                <a:spcPts val="40"/>
              </a:spcBef>
            </a:pPr>
            <a:r>
              <a:rPr lang="es-CO" sz="1200" dirty="0">
                <a:latin typeface="+mj-lt"/>
              </a:rPr>
              <a:t>Una vez se ponga en conocimiento de la línea ética empresarial la denuncia, la dependencia competente procederá a evaluar el mérito de la información. Para el efecto, podrá solicitar información o cualquier tipo de elemento de juicio que permita confirmar la existencia de la conducta. </a:t>
            </a:r>
          </a:p>
          <a:p>
            <a:pPr marL="12700" marR="7620" algn="just">
              <a:lnSpc>
                <a:spcPts val="1400"/>
              </a:lnSpc>
              <a:spcBef>
                <a:spcPts val="40"/>
              </a:spcBef>
            </a:pPr>
            <a:endParaRPr lang="es-CO" sz="1200" dirty="0">
              <a:latin typeface="+mj-lt"/>
            </a:endParaRPr>
          </a:p>
          <a:p>
            <a:pPr marL="12700" marR="7620" algn="just">
              <a:lnSpc>
                <a:spcPts val="1400"/>
              </a:lnSpc>
              <a:spcBef>
                <a:spcPts val="40"/>
              </a:spcBef>
            </a:pPr>
            <a:r>
              <a:rPr lang="es-CO" sz="1200" dirty="0">
                <a:latin typeface="+mj-lt"/>
              </a:rPr>
              <a:t>Dentro del plazo que se estime en función de la complejidad del caso ético, el área competente convocará al contratista involucrado para que rinda sus explicaciones, solicite o aporte las evidencias que sustenten su defensa y contradiga los elementos existentes. </a:t>
            </a:r>
          </a:p>
          <a:p>
            <a:pPr marL="12700" marR="7620" algn="just">
              <a:lnSpc>
                <a:spcPts val="1400"/>
              </a:lnSpc>
              <a:spcBef>
                <a:spcPts val="40"/>
              </a:spcBef>
            </a:pPr>
            <a:endParaRPr lang="es-CO" sz="1200" dirty="0">
              <a:latin typeface="+mj-lt"/>
            </a:endParaRPr>
          </a:p>
          <a:p>
            <a:pPr marL="12700" marR="7620" algn="just">
              <a:lnSpc>
                <a:spcPts val="1400"/>
              </a:lnSpc>
              <a:spcBef>
                <a:spcPts val="40"/>
              </a:spcBef>
            </a:pPr>
            <a:r>
              <a:rPr lang="es-CO" sz="1200" dirty="0">
                <a:latin typeface="+mj-lt"/>
              </a:rPr>
              <a:t>Una vez se hayan valorado las explicaciones del contratista, los elementos de juicio aportados y aquellos recaudados por el área competente en función de su conducencia, pertinencia y validez, se evaluará el mérito de la actuación. </a:t>
            </a:r>
          </a:p>
          <a:p>
            <a:pPr marL="12700" marR="7620" algn="just">
              <a:lnSpc>
                <a:spcPts val="1400"/>
              </a:lnSpc>
              <a:spcBef>
                <a:spcPts val="40"/>
              </a:spcBef>
            </a:pPr>
            <a:endParaRPr lang="es-CO" sz="1200" dirty="0">
              <a:latin typeface="+mj-lt"/>
            </a:endParaRPr>
          </a:p>
          <a:p>
            <a:pPr marL="12700" marR="7620" algn="just">
              <a:lnSpc>
                <a:spcPts val="1400"/>
              </a:lnSpc>
              <a:spcBef>
                <a:spcPts val="40"/>
              </a:spcBef>
            </a:pPr>
            <a:r>
              <a:rPr lang="es-CO" sz="1200" dirty="0">
                <a:latin typeface="+mj-lt"/>
              </a:rPr>
              <a:t>Agotado el proceso anterior, en caso de que exista mérito que demuestre la existencia de cualquiera de las conductas contrarias a la ética que tengan repercusión y que dé lugar a la terminación de los contratos, convenios o acuerdos, la Gerencia de Ética y Cumplimiento de Esenttia rendirá dictamen confirmatorio desfavorable, según el caso, el cual se remitirá al funcionario autorizado o a quien actúe en nombre de Esenttia y se informará a las filiales, para el agotamiento de los procesos requeridos para la terminación de los contratos, acuerdos, convenios a que haya lugar.</a:t>
            </a:r>
            <a:endParaRPr lang="es-CO" sz="1200" dirty="0">
              <a:latin typeface="+mj-lt"/>
              <a:cs typeface="Arial"/>
            </a:endParaRPr>
          </a:p>
        </p:txBody>
      </p:sp>
      <p:sp>
        <p:nvSpPr>
          <p:cNvPr id="3" name="object 3"/>
          <p:cNvSpPr txBox="1"/>
          <p:nvPr/>
        </p:nvSpPr>
        <p:spPr>
          <a:xfrm>
            <a:off x="670942" y="2692266"/>
            <a:ext cx="3338195" cy="4793620"/>
          </a:xfrm>
          <a:prstGeom prst="rect">
            <a:avLst/>
          </a:prstGeom>
        </p:spPr>
        <p:txBody>
          <a:bodyPr vert="horz" wrap="square" lIns="0" tIns="22860" rIns="0" bIns="0" rtlCol="0">
            <a:spAutoFit/>
          </a:bodyPr>
          <a:lstStyle/>
          <a:p>
            <a:pPr marL="12700" marR="5080" algn="just">
              <a:lnSpc>
                <a:spcPts val="1400"/>
              </a:lnSpc>
              <a:spcBef>
                <a:spcPts val="180"/>
              </a:spcBef>
            </a:pPr>
            <a:r>
              <a:rPr lang="es-CO" sz="1200" dirty="0">
                <a:latin typeface="+mj-lt"/>
              </a:rPr>
              <a:t>El representante legal, apoderado, funcionario autorizado o quien actúe en nombre y por cuenta de Esenttia para la celebración de cualquier clase de acuerdo -contrato, convenio, orden de servicio, entre otros, hará efectiva la facultad de terminación de estos en Esenttia, con independencia de la calidad de contratista singular o plural (sin consideración de la forma asociativa), una vez se agoten los procedimientos contractuales establecidos y pactados, y previo dictamen de la Gerencia de Ética y Cumplimiento de Esenttia en el que se constate la comisión de una o varias de las conductas descritas a continuación: </a:t>
            </a:r>
          </a:p>
          <a:p>
            <a:pPr marL="184150" marR="5080" indent="-171450" algn="just">
              <a:lnSpc>
                <a:spcPts val="1400"/>
              </a:lnSpc>
              <a:spcBef>
                <a:spcPts val="180"/>
              </a:spcBef>
              <a:buFont typeface="Arial" panose="020B0604020202020204" pitchFamily="34" charset="0"/>
              <a:buChar char="•"/>
            </a:pPr>
            <a:endParaRPr lang="es-CO" sz="1200" dirty="0">
              <a:latin typeface="+mj-lt"/>
            </a:endParaRPr>
          </a:p>
          <a:p>
            <a:pPr marL="184150" marR="5080" indent="-171450" algn="just">
              <a:lnSpc>
                <a:spcPts val="1400"/>
              </a:lnSpc>
              <a:spcBef>
                <a:spcPts val="180"/>
              </a:spcBef>
              <a:buFont typeface="Arial" panose="020B0604020202020204" pitchFamily="34" charset="0"/>
              <a:buChar char="•"/>
            </a:pPr>
            <a:r>
              <a:rPr lang="es-CO" sz="1200" dirty="0">
                <a:latin typeface="+mj-lt"/>
              </a:rPr>
              <a:t>Cuando se presente alguna de las situaciones descritas en la declaración contenida en el registro de proveedores (Declaración de Prevención del LA/FT). </a:t>
            </a:r>
          </a:p>
          <a:p>
            <a:pPr marL="184150" marR="5080" indent="-171450" algn="just">
              <a:lnSpc>
                <a:spcPts val="1400"/>
              </a:lnSpc>
              <a:spcBef>
                <a:spcPts val="180"/>
              </a:spcBef>
              <a:buFont typeface="Arial" panose="020B0604020202020204" pitchFamily="34" charset="0"/>
              <a:buChar char="•"/>
            </a:pPr>
            <a:endParaRPr lang="es-CO" sz="1200" dirty="0">
              <a:latin typeface="+mj-lt"/>
            </a:endParaRPr>
          </a:p>
          <a:p>
            <a:pPr marL="184150" marR="5080" indent="-171450" algn="just">
              <a:lnSpc>
                <a:spcPts val="1400"/>
              </a:lnSpc>
              <a:spcBef>
                <a:spcPts val="180"/>
              </a:spcBef>
              <a:buFont typeface="Arial" panose="020B0604020202020204" pitchFamily="34" charset="0"/>
              <a:buChar char="•"/>
            </a:pPr>
            <a:r>
              <a:rPr lang="es-CO" sz="1200" dirty="0">
                <a:latin typeface="+mj-lt"/>
              </a:rPr>
              <a:t>Toda acción u omisión que corresponda a actos de fraude, soborno y corrupción violaciones a la ley FCPA, regalos y atenciones, conflictos de interés o ético, de conformidad con lo establecido en este código y demás normatividad aplicable.</a:t>
            </a:r>
            <a:endParaRPr lang="es-CO" sz="1200" dirty="0">
              <a:latin typeface="+mj-lt"/>
              <a:cs typeface="Arial"/>
            </a:endParaRPr>
          </a:p>
        </p:txBody>
      </p:sp>
      <p:sp>
        <p:nvSpPr>
          <p:cNvPr id="4" name="object 4"/>
          <p:cNvSpPr txBox="1">
            <a:spLocks noGrp="1"/>
          </p:cNvSpPr>
          <p:nvPr>
            <p:ph type="title"/>
          </p:nvPr>
        </p:nvSpPr>
        <p:spPr>
          <a:xfrm>
            <a:off x="670942" y="791026"/>
            <a:ext cx="3335654" cy="1587614"/>
          </a:xfrm>
          <a:prstGeom prst="rect">
            <a:avLst/>
          </a:prstGeom>
        </p:spPr>
        <p:txBody>
          <a:bodyPr vert="horz" wrap="square" lIns="0" tIns="48260" rIns="0" bIns="0" rtlCol="0">
            <a:spAutoFit/>
          </a:bodyPr>
          <a:lstStyle/>
          <a:p>
            <a:pPr marL="12700" marR="140335">
              <a:lnSpc>
                <a:spcPts val="2400"/>
              </a:lnSpc>
              <a:spcBef>
                <a:spcPts val="380"/>
              </a:spcBef>
            </a:pPr>
            <a:r>
              <a:rPr lang="es-CO" sz="2200" spc="-5" dirty="0">
                <a:solidFill>
                  <a:srgbClr val="801327"/>
                </a:solidFill>
                <a:latin typeface="+mj-lt"/>
              </a:rPr>
              <a:t>Conductas </a:t>
            </a:r>
            <a:r>
              <a:rPr lang="es-CO" sz="2200" spc="-10" dirty="0">
                <a:solidFill>
                  <a:srgbClr val="801327"/>
                </a:solidFill>
                <a:latin typeface="+mj-lt"/>
              </a:rPr>
              <a:t>contrarias </a:t>
            </a:r>
            <a:r>
              <a:rPr lang="es-CO" sz="2200" dirty="0">
                <a:solidFill>
                  <a:srgbClr val="801327"/>
                </a:solidFill>
                <a:latin typeface="+mj-lt"/>
              </a:rPr>
              <a:t>a  la ética, </a:t>
            </a:r>
            <a:r>
              <a:rPr lang="es-CO" sz="2200" spc="-10" dirty="0">
                <a:solidFill>
                  <a:srgbClr val="801327"/>
                </a:solidFill>
                <a:latin typeface="+mj-lt"/>
              </a:rPr>
              <a:t>con</a:t>
            </a:r>
            <a:r>
              <a:rPr lang="es-CO" sz="2200" spc="-60" dirty="0">
                <a:solidFill>
                  <a:srgbClr val="801327"/>
                </a:solidFill>
                <a:latin typeface="+mj-lt"/>
              </a:rPr>
              <a:t> </a:t>
            </a:r>
            <a:r>
              <a:rPr lang="es-CO" sz="2200" spc="-5" dirty="0">
                <a:solidFill>
                  <a:srgbClr val="801327"/>
                </a:solidFill>
                <a:latin typeface="+mj-lt"/>
              </a:rPr>
              <a:t>repercusión para los </a:t>
            </a:r>
            <a:r>
              <a:rPr lang="es-CO" sz="2200" spc="-5" dirty="0">
                <a:latin typeface="+mj-lt"/>
              </a:rPr>
              <a:t>contratistas, aliados y clientes de</a:t>
            </a:r>
            <a:r>
              <a:rPr lang="es-CO" sz="2200" spc="20" dirty="0">
                <a:latin typeface="+mj-lt"/>
              </a:rPr>
              <a:t> </a:t>
            </a:r>
            <a:r>
              <a:rPr lang="es-CO" sz="2200" spc="-20" dirty="0">
                <a:latin typeface="+mj-lt"/>
              </a:rPr>
              <a:t>Esenttia  </a:t>
            </a:r>
            <a:r>
              <a:rPr lang="es-CO" sz="2200" dirty="0">
                <a:latin typeface="+mj-lt"/>
              </a:rPr>
              <a:t>y </a:t>
            </a:r>
            <a:r>
              <a:rPr lang="es-CO" sz="2200" spc="-35" dirty="0">
                <a:latin typeface="+mj-lt"/>
              </a:rPr>
              <a:t>sus</a:t>
            </a:r>
            <a:r>
              <a:rPr lang="es-CO" sz="2200" spc="-245" dirty="0">
                <a:latin typeface="+mj-lt"/>
              </a:rPr>
              <a:t> </a:t>
            </a:r>
            <a:r>
              <a:rPr lang="es-CO" sz="2200" spc="-50" dirty="0">
                <a:latin typeface="+mj-lt"/>
              </a:rPr>
              <a:t>ﬁliales</a:t>
            </a:r>
            <a:endParaRPr lang="es-CO" sz="2200" dirty="0">
              <a:latin typeface="+mj-lt"/>
            </a:endParaRPr>
          </a:p>
        </p:txBody>
      </p:sp>
      <p:sp>
        <p:nvSpPr>
          <p:cNvPr id="7" name="CuadroTexto 6">
            <a:extLst>
              <a:ext uri="{FF2B5EF4-FFF2-40B4-BE49-F238E27FC236}">
                <a16:creationId xmlns:a16="http://schemas.microsoft.com/office/drawing/2014/main" id="{3EE2E601-2A17-4731-801D-E234AE1988FD}"/>
              </a:ext>
            </a:extLst>
          </p:cNvPr>
          <p:cNvSpPr txBox="1"/>
          <p:nvPr/>
        </p:nvSpPr>
        <p:spPr>
          <a:xfrm>
            <a:off x="4016420" y="7789761"/>
            <a:ext cx="389850" cy="307777"/>
          </a:xfrm>
          <a:prstGeom prst="rect">
            <a:avLst/>
          </a:prstGeom>
          <a:noFill/>
        </p:spPr>
        <p:txBody>
          <a:bodyPr wrap="none" rtlCol="0">
            <a:spAutoFit/>
          </a:bodyPr>
          <a:lstStyle/>
          <a:p>
            <a:r>
              <a:rPr lang="es-CO" sz="1400" b="1" dirty="0">
                <a:solidFill>
                  <a:srgbClr val="801327"/>
                </a:solidFill>
              </a:rPr>
              <a:t>25</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p:nvPr/>
        </p:nvSpPr>
        <p:spPr>
          <a:xfrm>
            <a:off x="673446" y="576464"/>
            <a:ext cx="3335654" cy="3665106"/>
          </a:xfrm>
          <a:prstGeom prst="rect">
            <a:avLst/>
          </a:prstGeom>
        </p:spPr>
        <p:txBody>
          <a:bodyPr vert="horz" wrap="square" lIns="0" tIns="22860" rIns="0" bIns="0" rtlCol="0">
            <a:spAutoFit/>
          </a:bodyPr>
          <a:lstStyle/>
          <a:p>
            <a:pPr marL="12700" marR="5080" algn="just">
              <a:lnSpc>
                <a:spcPts val="1400"/>
              </a:lnSpc>
              <a:spcBef>
                <a:spcPts val="180"/>
              </a:spcBef>
            </a:pPr>
            <a:r>
              <a:rPr lang="es-CO" sz="1200" dirty="0">
                <a:latin typeface="+mj-lt"/>
              </a:rPr>
              <a:t>En caso de que los elementos de juicio no lleven a la convicción razonable de que se ha incurrido en alguna de las conductas contrarias a la ética, se procederá a cerrar la denuncia. En el evento de sobrevenir nuevos elementos que acrediten la existencia de alguno de los comportamientos antes descritos y teniendo en cuenta las explicaciones del contratista, aliado y clientes, en caso de ser procedente, la Gerencia de Ética y Cumplimiento de Esenttia rendirá el dictamen correspondiente. </a:t>
            </a:r>
          </a:p>
          <a:p>
            <a:pPr marL="12700" marR="5080" algn="just">
              <a:lnSpc>
                <a:spcPts val="1400"/>
              </a:lnSpc>
              <a:spcBef>
                <a:spcPts val="180"/>
              </a:spcBef>
            </a:pPr>
            <a:endParaRPr lang="es-CO" sz="1200" dirty="0">
              <a:latin typeface="+mj-lt"/>
            </a:endParaRPr>
          </a:p>
          <a:p>
            <a:pPr marL="12700" marR="5080" algn="just">
              <a:lnSpc>
                <a:spcPts val="1400"/>
              </a:lnSpc>
              <a:spcBef>
                <a:spcPts val="180"/>
              </a:spcBef>
            </a:pPr>
            <a:r>
              <a:rPr lang="es-CO" sz="1200" dirty="0">
                <a:latin typeface="+mj-lt"/>
              </a:rPr>
              <a:t>Las demás conductas que falten al presente Código se impulsarán conforme a los trámites previstos y a las demás previsiones legales y contractuales que resulten aplicables. Lo anterior, sin perjuicio de las facultades que tiene Esenttia para invitar y seleccionar a los diferentes proveedores y contratistas, así como para evaluar el desempeño de los mismos. </a:t>
            </a:r>
            <a:endParaRPr lang="es-CO" sz="1200" dirty="0">
              <a:latin typeface="+mj-lt"/>
              <a:cs typeface="Arial"/>
            </a:endParaRPr>
          </a:p>
        </p:txBody>
      </p:sp>
      <p:sp>
        <p:nvSpPr>
          <p:cNvPr id="4" name="object 4"/>
          <p:cNvSpPr txBox="1"/>
          <p:nvPr/>
        </p:nvSpPr>
        <p:spPr>
          <a:xfrm>
            <a:off x="4271225" y="612101"/>
            <a:ext cx="3340100" cy="7089120"/>
          </a:xfrm>
          <a:prstGeom prst="rect">
            <a:avLst/>
          </a:prstGeom>
        </p:spPr>
        <p:txBody>
          <a:bodyPr vert="horz" wrap="square" lIns="0" tIns="22860" rIns="0" bIns="0" rtlCol="0">
            <a:spAutoFit/>
          </a:bodyPr>
          <a:lstStyle/>
          <a:p>
            <a:pPr marL="12700" marR="5080" algn="just">
              <a:lnSpc>
                <a:spcPts val="1400"/>
              </a:lnSpc>
              <a:spcBef>
                <a:spcPts val="180"/>
              </a:spcBef>
            </a:pPr>
            <a:r>
              <a:rPr lang="es-CO" sz="1200" b="1" spc="-80" dirty="0">
                <a:solidFill>
                  <a:srgbClr val="6D6E71"/>
                </a:solidFill>
                <a:latin typeface="+mj-lt"/>
                <a:cs typeface="Arial"/>
              </a:rPr>
              <a:t>Sí. </a:t>
            </a:r>
            <a:r>
              <a:rPr lang="es-CO" sz="1200" spc="-75" dirty="0">
                <a:solidFill>
                  <a:srgbClr val="6D6E71"/>
                </a:solidFill>
                <a:latin typeface="+mj-lt"/>
                <a:cs typeface="Arial"/>
              </a:rPr>
              <a:t>Recuerde </a:t>
            </a:r>
            <a:r>
              <a:rPr lang="es-CO" sz="1200" spc="-55" dirty="0">
                <a:solidFill>
                  <a:srgbClr val="6D6E71"/>
                </a:solidFill>
                <a:latin typeface="+mj-lt"/>
                <a:cs typeface="Arial"/>
              </a:rPr>
              <a:t>que </a:t>
            </a:r>
            <a:r>
              <a:rPr lang="es-CO" sz="1200" spc="-35" dirty="0">
                <a:solidFill>
                  <a:srgbClr val="6D6E71"/>
                </a:solidFill>
                <a:latin typeface="+mj-lt"/>
                <a:cs typeface="Arial"/>
              </a:rPr>
              <a:t>el </a:t>
            </a:r>
            <a:r>
              <a:rPr lang="es-CO" sz="1200" spc="-80" dirty="0">
                <a:solidFill>
                  <a:srgbClr val="6D6E71"/>
                </a:solidFill>
                <a:latin typeface="+mj-lt"/>
                <a:cs typeface="Arial"/>
              </a:rPr>
              <a:t>Código </a:t>
            </a:r>
            <a:r>
              <a:rPr lang="es-CO" sz="1200" spc="-55" dirty="0">
                <a:solidFill>
                  <a:srgbClr val="6D6E71"/>
                </a:solidFill>
                <a:latin typeface="+mj-lt"/>
                <a:cs typeface="Arial"/>
              </a:rPr>
              <a:t>de </a:t>
            </a:r>
            <a:r>
              <a:rPr lang="es-CO" sz="1200" spc="-60" dirty="0">
                <a:solidFill>
                  <a:srgbClr val="6D6E71"/>
                </a:solidFill>
                <a:latin typeface="+mj-lt"/>
                <a:cs typeface="Arial"/>
              </a:rPr>
              <a:t>Ética </a:t>
            </a:r>
            <a:r>
              <a:rPr lang="es-CO" sz="1200" spc="-20" dirty="0">
                <a:solidFill>
                  <a:srgbClr val="6D6E71"/>
                </a:solidFill>
                <a:latin typeface="+mj-lt"/>
                <a:cs typeface="Arial"/>
              </a:rPr>
              <a:t>y </a:t>
            </a:r>
            <a:r>
              <a:rPr lang="es-CO" sz="1200" spc="-70" dirty="0">
                <a:solidFill>
                  <a:srgbClr val="6D6E71"/>
                </a:solidFill>
                <a:latin typeface="+mj-lt"/>
                <a:cs typeface="Arial"/>
              </a:rPr>
              <a:t>Conducta </a:t>
            </a:r>
            <a:r>
              <a:rPr lang="es-CO" sz="1200" spc="-75" dirty="0">
                <a:solidFill>
                  <a:srgbClr val="6D6E71"/>
                </a:solidFill>
                <a:latin typeface="+mj-lt"/>
                <a:cs typeface="Arial"/>
              </a:rPr>
              <a:t>es  </a:t>
            </a:r>
            <a:r>
              <a:rPr lang="es-CO" sz="1200" spc="-55" dirty="0">
                <a:solidFill>
                  <a:srgbClr val="6D6E71"/>
                </a:solidFill>
                <a:latin typeface="+mj-lt"/>
                <a:cs typeface="Arial"/>
              </a:rPr>
              <a:t>aplicable </a:t>
            </a:r>
            <a:r>
              <a:rPr lang="es-CO" sz="1200" spc="-65" dirty="0">
                <a:solidFill>
                  <a:srgbClr val="6D6E71"/>
                </a:solidFill>
                <a:latin typeface="+mj-lt"/>
                <a:cs typeface="Arial"/>
              </a:rPr>
              <a:t>a </a:t>
            </a:r>
            <a:r>
              <a:rPr lang="es-CO" sz="1200" spc="-55" dirty="0">
                <a:solidFill>
                  <a:srgbClr val="6D6E71"/>
                </a:solidFill>
                <a:latin typeface="+mj-lt"/>
                <a:cs typeface="Arial"/>
              </a:rPr>
              <a:t>Ecopetrol, </a:t>
            </a:r>
            <a:r>
              <a:rPr lang="es-CO" sz="1200" spc="-65" dirty="0">
                <a:solidFill>
                  <a:srgbClr val="6D6E71"/>
                </a:solidFill>
                <a:latin typeface="+mj-lt"/>
                <a:cs typeface="Arial"/>
              </a:rPr>
              <a:t>a </a:t>
            </a:r>
            <a:r>
              <a:rPr lang="es-CO" sz="1200" spc="-50" dirty="0">
                <a:solidFill>
                  <a:srgbClr val="6D6E71"/>
                </a:solidFill>
                <a:latin typeface="+mj-lt"/>
                <a:cs typeface="Arial"/>
              </a:rPr>
              <a:t>las </a:t>
            </a:r>
            <a:r>
              <a:rPr lang="es-CO" sz="1200" spc="-65" dirty="0">
                <a:solidFill>
                  <a:srgbClr val="6D6E71"/>
                </a:solidFill>
                <a:latin typeface="+mj-lt"/>
                <a:cs typeface="Arial"/>
              </a:rPr>
              <a:t>compañías </a:t>
            </a:r>
            <a:r>
              <a:rPr lang="es-CO" sz="1200" spc="-45" dirty="0">
                <a:solidFill>
                  <a:srgbClr val="6D6E71"/>
                </a:solidFill>
                <a:latin typeface="+mj-lt"/>
                <a:cs typeface="Arial"/>
              </a:rPr>
              <a:t>del </a:t>
            </a:r>
            <a:r>
              <a:rPr lang="es-CO" sz="1200" spc="-80" dirty="0">
                <a:solidFill>
                  <a:srgbClr val="6D6E71"/>
                </a:solidFill>
                <a:latin typeface="+mj-lt"/>
                <a:cs typeface="Arial"/>
              </a:rPr>
              <a:t>Grupo  </a:t>
            </a:r>
            <a:r>
              <a:rPr lang="es-CO" sz="1200" spc="-55" dirty="0">
                <a:solidFill>
                  <a:srgbClr val="6D6E71"/>
                </a:solidFill>
                <a:latin typeface="+mj-lt"/>
                <a:cs typeface="Arial"/>
              </a:rPr>
              <a:t>Empresarial </a:t>
            </a:r>
            <a:r>
              <a:rPr lang="es-CO" sz="1200" spc="-20" dirty="0">
                <a:solidFill>
                  <a:srgbClr val="6D6E71"/>
                </a:solidFill>
                <a:latin typeface="+mj-lt"/>
                <a:cs typeface="Arial"/>
              </a:rPr>
              <a:t>y </a:t>
            </a:r>
            <a:r>
              <a:rPr lang="es-CO" sz="1200" spc="-65" dirty="0">
                <a:solidFill>
                  <a:srgbClr val="6D6E71"/>
                </a:solidFill>
                <a:latin typeface="+mj-lt"/>
                <a:cs typeface="Arial"/>
              </a:rPr>
              <a:t>a </a:t>
            </a:r>
            <a:r>
              <a:rPr lang="es-CO" sz="1200" spc="-50" dirty="0">
                <a:solidFill>
                  <a:srgbClr val="6D6E71"/>
                </a:solidFill>
                <a:latin typeface="+mj-lt"/>
                <a:cs typeface="Arial"/>
              </a:rPr>
              <a:t>las </a:t>
            </a:r>
            <a:r>
              <a:rPr lang="es-CO" sz="1200" spc="-55" dirty="0">
                <a:solidFill>
                  <a:srgbClr val="6D6E71"/>
                </a:solidFill>
                <a:latin typeface="+mj-lt"/>
                <a:cs typeface="Arial"/>
              </a:rPr>
              <a:t>personas </a:t>
            </a:r>
            <a:r>
              <a:rPr lang="es-CO" sz="1200" spc="-65" dirty="0">
                <a:solidFill>
                  <a:srgbClr val="6D6E71"/>
                </a:solidFill>
                <a:latin typeface="+mj-lt"/>
                <a:cs typeface="Arial"/>
              </a:rPr>
              <a:t>que, </a:t>
            </a:r>
            <a:r>
              <a:rPr lang="es-CO" sz="1200" spc="-40" dirty="0">
                <a:solidFill>
                  <a:srgbClr val="6D6E71"/>
                </a:solidFill>
                <a:latin typeface="+mj-lt"/>
                <a:cs typeface="Arial"/>
              </a:rPr>
              <a:t>sin </a:t>
            </a:r>
            <a:r>
              <a:rPr lang="es-CO" sz="1200" spc="-20" dirty="0">
                <a:solidFill>
                  <a:srgbClr val="6D6E71"/>
                </a:solidFill>
                <a:latin typeface="+mj-lt"/>
                <a:cs typeface="Arial"/>
              </a:rPr>
              <a:t>importar </a:t>
            </a:r>
            <a:r>
              <a:rPr lang="es-CO" sz="1200" spc="-60" dirty="0">
                <a:solidFill>
                  <a:srgbClr val="6D6E71"/>
                </a:solidFill>
                <a:latin typeface="+mj-lt"/>
                <a:cs typeface="Arial"/>
              </a:rPr>
              <a:t>su  </a:t>
            </a:r>
            <a:r>
              <a:rPr lang="es-CO" sz="1200" spc="-45" dirty="0">
                <a:solidFill>
                  <a:srgbClr val="6D6E71"/>
                </a:solidFill>
                <a:latin typeface="+mj-lt"/>
                <a:cs typeface="Arial"/>
              </a:rPr>
              <a:t>naturaleza</a:t>
            </a:r>
            <a:r>
              <a:rPr lang="es-CO" sz="1200" spc="-100" dirty="0">
                <a:solidFill>
                  <a:srgbClr val="6D6E71"/>
                </a:solidFill>
                <a:latin typeface="+mj-lt"/>
                <a:cs typeface="Arial"/>
              </a:rPr>
              <a:t> </a:t>
            </a:r>
            <a:r>
              <a:rPr lang="es-CO" sz="1200" spc="-55" dirty="0">
                <a:solidFill>
                  <a:srgbClr val="6D6E71"/>
                </a:solidFill>
                <a:latin typeface="+mj-lt"/>
                <a:cs typeface="Arial"/>
              </a:rPr>
              <a:t>jurídica</a:t>
            </a:r>
            <a:r>
              <a:rPr lang="es-CO" sz="1200" spc="-100" dirty="0">
                <a:solidFill>
                  <a:srgbClr val="6D6E71"/>
                </a:solidFill>
                <a:latin typeface="+mj-lt"/>
                <a:cs typeface="Arial"/>
              </a:rPr>
              <a:t> </a:t>
            </a:r>
            <a:r>
              <a:rPr lang="es-CO" sz="1200" spc="-30" dirty="0">
                <a:solidFill>
                  <a:srgbClr val="6D6E71"/>
                </a:solidFill>
                <a:latin typeface="+mj-lt"/>
                <a:cs typeface="Arial"/>
              </a:rPr>
              <a:t>o</a:t>
            </a:r>
            <a:r>
              <a:rPr lang="es-CO" sz="1200" spc="-95" dirty="0">
                <a:solidFill>
                  <a:srgbClr val="6D6E71"/>
                </a:solidFill>
                <a:latin typeface="+mj-lt"/>
                <a:cs typeface="Arial"/>
              </a:rPr>
              <a:t> </a:t>
            </a:r>
            <a:r>
              <a:rPr lang="es-CO" sz="1200" spc="-40" dirty="0">
                <a:solidFill>
                  <a:srgbClr val="6D6E71"/>
                </a:solidFill>
                <a:latin typeface="+mj-lt"/>
                <a:cs typeface="Arial"/>
              </a:rPr>
              <a:t>natural,</a:t>
            </a:r>
            <a:r>
              <a:rPr lang="es-CO" sz="1200" spc="-100" dirty="0">
                <a:solidFill>
                  <a:srgbClr val="6D6E71"/>
                </a:solidFill>
                <a:latin typeface="+mj-lt"/>
                <a:cs typeface="Arial"/>
              </a:rPr>
              <a:t> </a:t>
            </a:r>
            <a:r>
              <a:rPr lang="es-CO" sz="1200" spc="-40" dirty="0">
                <a:solidFill>
                  <a:srgbClr val="6D6E71"/>
                </a:solidFill>
                <a:latin typeface="+mj-lt"/>
                <a:cs typeface="Arial"/>
              </a:rPr>
              <a:t>tengan</a:t>
            </a:r>
            <a:r>
              <a:rPr lang="es-CO" sz="1200" spc="-100" dirty="0">
                <a:solidFill>
                  <a:srgbClr val="6D6E71"/>
                </a:solidFill>
                <a:latin typeface="+mj-lt"/>
                <a:cs typeface="Arial"/>
              </a:rPr>
              <a:t> </a:t>
            </a:r>
            <a:r>
              <a:rPr lang="es-CO" sz="1200" spc="-50" dirty="0">
                <a:solidFill>
                  <a:srgbClr val="6D6E71"/>
                </a:solidFill>
                <a:latin typeface="+mj-lt"/>
                <a:cs typeface="Arial"/>
              </a:rPr>
              <a:t>cualquier</a:t>
            </a:r>
            <a:r>
              <a:rPr lang="es-CO" sz="1200" spc="-95" dirty="0">
                <a:solidFill>
                  <a:srgbClr val="6D6E71"/>
                </a:solidFill>
                <a:latin typeface="+mj-lt"/>
                <a:cs typeface="Arial"/>
              </a:rPr>
              <a:t> </a:t>
            </a:r>
            <a:r>
              <a:rPr lang="es-CO" sz="1200" spc="-55" dirty="0">
                <a:solidFill>
                  <a:srgbClr val="6D6E71"/>
                </a:solidFill>
                <a:latin typeface="+mj-lt"/>
                <a:cs typeface="Arial"/>
              </a:rPr>
              <a:t>relación  </a:t>
            </a:r>
            <a:r>
              <a:rPr lang="es-CO" sz="1200" spc="-60" dirty="0">
                <a:solidFill>
                  <a:srgbClr val="6D6E71"/>
                </a:solidFill>
                <a:latin typeface="+mj-lt"/>
                <a:cs typeface="Arial"/>
              </a:rPr>
              <a:t>con </a:t>
            </a:r>
            <a:r>
              <a:rPr lang="es-CO" sz="1200" spc="-55" dirty="0">
                <a:solidFill>
                  <a:srgbClr val="6D6E71"/>
                </a:solidFill>
                <a:latin typeface="+mj-lt"/>
                <a:cs typeface="Arial"/>
              </a:rPr>
              <a:t>Esenttia, </a:t>
            </a:r>
            <a:r>
              <a:rPr lang="es-CO" sz="1200" spc="-50" dirty="0">
                <a:solidFill>
                  <a:srgbClr val="6D6E71"/>
                </a:solidFill>
                <a:latin typeface="+mj-lt"/>
                <a:cs typeface="Arial"/>
              </a:rPr>
              <a:t>incluyendo </a:t>
            </a:r>
            <a:r>
              <a:rPr lang="es-CO" sz="1200" spc="-65" dirty="0">
                <a:solidFill>
                  <a:srgbClr val="6D6E71"/>
                </a:solidFill>
                <a:latin typeface="+mj-lt"/>
                <a:cs typeface="Arial"/>
              </a:rPr>
              <a:t>a  </a:t>
            </a:r>
            <a:r>
              <a:rPr lang="es-CO" sz="1200" spc="-50" dirty="0">
                <a:solidFill>
                  <a:srgbClr val="6D6E71"/>
                </a:solidFill>
                <a:latin typeface="+mj-lt"/>
                <a:cs typeface="Arial"/>
              </a:rPr>
              <a:t>trabajadores,  beneficiarios, </a:t>
            </a:r>
            <a:r>
              <a:rPr lang="es-CO" sz="1200" spc="-40" dirty="0">
                <a:solidFill>
                  <a:srgbClr val="6D6E71"/>
                </a:solidFill>
                <a:latin typeface="+mj-lt"/>
                <a:cs typeface="Arial"/>
              </a:rPr>
              <a:t>miembros </a:t>
            </a:r>
            <a:r>
              <a:rPr lang="es-CO" sz="1200" spc="-55" dirty="0">
                <a:solidFill>
                  <a:srgbClr val="6D6E71"/>
                </a:solidFill>
                <a:latin typeface="+mj-lt"/>
                <a:cs typeface="Arial"/>
              </a:rPr>
              <a:t>de </a:t>
            </a:r>
            <a:r>
              <a:rPr lang="es-CO" sz="1200" spc="-75" dirty="0">
                <a:solidFill>
                  <a:srgbClr val="6D6E71"/>
                </a:solidFill>
                <a:latin typeface="+mj-lt"/>
                <a:cs typeface="Arial"/>
              </a:rPr>
              <a:t>Juntas </a:t>
            </a:r>
            <a:r>
              <a:rPr lang="es-CO" sz="1200" spc="-55" dirty="0">
                <a:solidFill>
                  <a:srgbClr val="6D6E71"/>
                </a:solidFill>
                <a:latin typeface="+mj-lt"/>
                <a:cs typeface="Arial"/>
              </a:rPr>
              <a:t>Directivas,  accionistas, </a:t>
            </a:r>
            <a:r>
              <a:rPr lang="es-CO" sz="1200" spc="-35" dirty="0">
                <a:solidFill>
                  <a:srgbClr val="6D6E71"/>
                </a:solidFill>
                <a:latin typeface="+mj-lt"/>
                <a:cs typeface="Arial"/>
              </a:rPr>
              <a:t>contratistas, </a:t>
            </a:r>
            <a:r>
              <a:rPr lang="es-CO" sz="1200" spc="-55" dirty="0">
                <a:solidFill>
                  <a:srgbClr val="6D6E71"/>
                </a:solidFill>
                <a:latin typeface="+mj-lt"/>
                <a:cs typeface="Arial"/>
              </a:rPr>
              <a:t>proveedores, </a:t>
            </a:r>
            <a:r>
              <a:rPr lang="es-CO" sz="1200" spc="-60" dirty="0">
                <a:solidFill>
                  <a:srgbClr val="6D6E71"/>
                </a:solidFill>
                <a:latin typeface="+mj-lt"/>
                <a:cs typeface="Arial"/>
              </a:rPr>
              <a:t>agentes,  </a:t>
            </a:r>
            <a:r>
              <a:rPr lang="es-CO" sz="1200" spc="-65" dirty="0">
                <a:solidFill>
                  <a:srgbClr val="6D6E71"/>
                </a:solidFill>
                <a:latin typeface="+mj-lt"/>
                <a:cs typeface="Arial"/>
              </a:rPr>
              <a:t>socios, </a:t>
            </a:r>
            <a:r>
              <a:rPr lang="es-CO" sz="1200" spc="-55" dirty="0">
                <a:solidFill>
                  <a:srgbClr val="6D6E71"/>
                </a:solidFill>
                <a:latin typeface="+mj-lt"/>
                <a:cs typeface="Arial"/>
              </a:rPr>
              <a:t>aliados </a:t>
            </a:r>
            <a:r>
              <a:rPr lang="es-CO" sz="1200" spc="-20" dirty="0">
                <a:solidFill>
                  <a:srgbClr val="6D6E71"/>
                </a:solidFill>
                <a:latin typeface="+mj-lt"/>
                <a:cs typeface="Arial"/>
              </a:rPr>
              <a:t>y </a:t>
            </a:r>
            <a:r>
              <a:rPr lang="es-CO" sz="1200" spc="-45" dirty="0">
                <a:solidFill>
                  <a:srgbClr val="6D6E71"/>
                </a:solidFill>
                <a:latin typeface="+mj-lt"/>
                <a:cs typeface="Arial"/>
              </a:rPr>
              <a:t>clientes, </a:t>
            </a:r>
            <a:r>
              <a:rPr lang="es-CO" sz="1200" spc="-75" dirty="0">
                <a:solidFill>
                  <a:srgbClr val="6D6E71"/>
                </a:solidFill>
                <a:latin typeface="+mj-lt"/>
                <a:cs typeface="Arial"/>
              </a:rPr>
              <a:t>así </a:t>
            </a:r>
            <a:r>
              <a:rPr lang="es-CO" sz="1200" spc="-50" dirty="0">
                <a:solidFill>
                  <a:srgbClr val="6D6E71"/>
                </a:solidFill>
                <a:latin typeface="+mj-lt"/>
                <a:cs typeface="Arial"/>
              </a:rPr>
              <a:t>como </a:t>
            </a:r>
            <a:r>
              <a:rPr lang="es-CO" sz="1200" spc="-55" dirty="0">
                <a:solidFill>
                  <a:srgbClr val="6D6E71"/>
                </a:solidFill>
                <a:latin typeface="+mj-lt"/>
                <a:cs typeface="Arial"/>
              </a:rPr>
              <a:t>para </a:t>
            </a:r>
            <a:r>
              <a:rPr lang="es-CO" sz="1200" spc="-35" dirty="0">
                <a:solidFill>
                  <a:srgbClr val="6D6E71"/>
                </a:solidFill>
                <a:latin typeface="+mj-lt"/>
                <a:cs typeface="Arial"/>
              </a:rPr>
              <a:t>el </a:t>
            </a:r>
            <a:r>
              <a:rPr lang="es-CO" sz="1200" spc="-50" dirty="0">
                <a:solidFill>
                  <a:srgbClr val="6D6E71"/>
                </a:solidFill>
                <a:latin typeface="+mj-lt"/>
                <a:cs typeface="Arial"/>
              </a:rPr>
              <a:t>personal </a:t>
            </a:r>
            <a:r>
              <a:rPr lang="es-CO" sz="1200" spc="-20" dirty="0">
                <a:solidFill>
                  <a:srgbClr val="6D6E71"/>
                </a:solidFill>
                <a:latin typeface="+mj-lt"/>
                <a:cs typeface="Arial"/>
              </a:rPr>
              <a:t>y  </a:t>
            </a:r>
            <a:r>
              <a:rPr lang="es-CO" sz="1200" spc="-25" dirty="0">
                <a:solidFill>
                  <a:srgbClr val="6D6E71"/>
                </a:solidFill>
                <a:latin typeface="+mj-lt"/>
                <a:cs typeface="Arial"/>
              </a:rPr>
              <a:t>firmas</a:t>
            </a:r>
            <a:r>
              <a:rPr lang="es-CO" sz="1200" spc="-95" dirty="0">
                <a:solidFill>
                  <a:srgbClr val="6D6E71"/>
                </a:solidFill>
                <a:latin typeface="+mj-lt"/>
                <a:cs typeface="Arial"/>
              </a:rPr>
              <a:t> </a:t>
            </a:r>
            <a:r>
              <a:rPr lang="es-CO" sz="1200" spc="-55" dirty="0">
                <a:solidFill>
                  <a:srgbClr val="6D6E71"/>
                </a:solidFill>
                <a:latin typeface="+mj-lt"/>
                <a:cs typeface="Arial"/>
              </a:rPr>
              <a:t>que</a:t>
            </a:r>
            <a:r>
              <a:rPr lang="es-CO" sz="1200" spc="-90" dirty="0">
                <a:solidFill>
                  <a:srgbClr val="6D6E71"/>
                </a:solidFill>
                <a:latin typeface="+mj-lt"/>
                <a:cs typeface="Arial"/>
              </a:rPr>
              <a:t> </a:t>
            </a:r>
            <a:r>
              <a:rPr lang="es-CO" sz="1200" spc="-35" dirty="0">
                <a:solidFill>
                  <a:srgbClr val="6D6E71"/>
                </a:solidFill>
                <a:latin typeface="+mj-lt"/>
                <a:cs typeface="Arial"/>
              </a:rPr>
              <a:t>los</a:t>
            </a:r>
            <a:r>
              <a:rPr lang="es-CO" sz="1200" spc="-95" dirty="0">
                <a:solidFill>
                  <a:srgbClr val="6D6E71"/>
                </a:solidFill>
                <a:latin typeface="+mj-lt"/>
                <a:cs typeface="Arial"/>
              </a:rPr>
              <a:t> </a:t>
            </a:r>
            <a:r>
              <a:rPr lang="es-CO" sz="1200" spc="-30" dirty="0">
                <a:solidFill>
                  <a:srgbClr val="6D6E71"/>
                </a:solidFill>
                <a:latin typeface="+mj-lt"/>
                <a:cs typeface="Arial"/>
              </a:rPr>
              <a:t>contratistas</a:t>
            </a:r>
            <a:r>
              <a:rPr lang="es-CO" sz="1200" spc="-90" dirty="0">
                <a:solidFill>
                  <a:srgbClr val="6D6E71"/>
                </a:solidFill>
                <a:latin typeface="+mj-lt"/>
                <a:cs typeface="Arial"/>
              </a:rPr>
              <a:t> </a:t>
            </a:r>
            <a:r>
              <a:rPr lang="es-CO" sz="1200" spc="-50" dirty="0">
                <a:solidFill>
                  <a:srgbClr val="6D6E71"/>
                </a:solidFill>
                <a:latin typeface="+mj-lt"/>
                <a:cs typeface="Arial"/>
              </a:rPr>
              <a:t>vinculen</a:t>
            </a:r>
            <a:r>
              <a:rPr lang="es-CO" sz="1200" spc="-95" dirty="0">
                <a:solidFill>
                  <a:srgbClr val="6D6E71"/>
                </a:solidFill>
                <a:latin typeface="+mj-lt"/>
                <a:cs typeface="Arial"/>
              </a:rPr>
              <a:t> </a:t>
            </a:r>
            <a:r>
              <a:rPr lang="es-CO" sz="1200" spc="-55" dirty="0">
                <a:solidFill>
                  <a:srgbClr val="6D6E71"/>
                </a:solidFill>
                <a:latin typeface="+mj-lt"/>
                <a:cs typeface="Arial"/>
              </a:rPr>
              <a:t>en</a:t>
            </a:r>
            <a:r>
              <a:rPr lang="es-CO" sz="1200" spc="-90" dirty="0">
                <a:solidFill>
                  <a:srgbClr val="6D6E71"/>
                </a:solidFill>
                <a:latin typeface="+mj-lt"/>
                <a:cs typeface="Arial"/>
              </a:rPr>
              <a:t> </a:t>
            </a:r>
            <a:r>
              <a:rPr lang="es-CO" sz="1200" spc="-40" dirty="0">
                <a:solidFill>
                  <a:srgbClr val="6D6E71"/>
                </a:solidFill>
                <a:latin typeface="+mj-lt"/>
                <a:cs typeface="Arial"/>
              </a:rPr>
              <a:t>la</a:t>
            </a:r>
            <a:r>
              <a:rPr lang="es-CO" sz="1200" spc="-90" dirty="0">
                <a:solidFill>
                  <a:srgbClr val="6D6E71"/>
                </a:solidFill>
                <a:latin typeface="+mj-lt"/>
                <a:cs typeface="Arial"/>
              </a:rPr>
              <a:t> </a:t>
            </a:r>
            <a:r>
              <a:rPr lang="es-CO" sz="1200" spc="-60" dirty="0">
                <a:solidFill>
                  <a:srgbClr val="6D6E71"/>
                </a:solidFill>
                <a:latin typeface="+mj-lt"/>
                <a:cs typeface="Arial"/>
              </a:rPr>
              <a:t>ejecución</a:t>
            </a:r>
            <a:r>
              <a:rPr lang="es-CO" sz="1200" spc="-95" dirty="0">
                <a:solidFill>
                  <a:srgbClr val="6D6E71"/>
                </a:solidFill>
                <a:latin typeface="+mj-lt"/>
                <a:cs typeface="Arial"/>
              </a:rPr>
              <a:t> </a:t>
            </a:r>
            <a:r>
              <a:rPr lang="es-CO" sz="1200" spc="-70" dirty="0">
                <a:solidFill>
                  <a:srgbClr val="6D6E71"/>
                </a:solidFill>
                <a:latin typeface="+mj-lt"/>
                <a:cs typeface="Arial"/>
              </a:rPr>
              <a:t>de  </a:t>
            </a:r>
            <a:r>
              <a:rPr lang="es-CO" sz="1200" spc="-50" dirty="0">
                <a:solidFill>
                  <a:srgbClr val="6D6E71"/>
                </a:solidFill>
                <a:latin typeface="+mj-lt"/>
                <a:cs typeface="Arial"/>
              </a:rPr>
              <a:t>las</a:t>
            </a:r>
            <a:r>
              <a:rPr lang="es-CO" sz="1200" spc="-120" dirty="0">
                <a:solidFill>
                  <a:srgbClr val="6D6E71"/>
                </a:solidFill>
                <a:latin typeface="+mj-lt"/>
                <a:cs typeface="Arial"/>
              </a:rPr>
              <a:t> </a:t>
            </a:r>
            <a:r>
              <a:rPr lang="es-CO" sz="1200" spc="-50" dirty="0">
                <a:solidFill>
                  <a:srgbClr val="6D6E71"/>
                </a:solidFill>
                <a:latin typeface="+mj-lt"/>
                <a:cs typeface="Arial"/>
              </a:rPr>
              <a:t>actividades</a:t>
            </a:r>
            <a:r>
              <a:rPr lang="es-CO" sz="1200" spc="-120" dirty="0">
                <a:solidFill>
                  <a:srgbClr val="6D6E71"/>
                </a:solidFill>
                <a:latin typeface="+mj-lt"/>
                <a:cs typeface="Arial"/>
              </a:rPr>
              <a:t> </a:t>
            </a:r>
            <a:r>
              <a:rPr lang="es-CO" sz="1200" spc="-45" dirty="0">
                <a:solidFill>
                  <a:srgbClr val="6D6E71"/>
                </a:solidFill>
                <a:latin typeface="+mj-lt"/>
                <a:cs typeface="Arial"/>
              </a:rPr>
              <a:t>contratadas,</a:t>
            </a:r>
            <a:r>
              <a:rPr lang="es-CO" sz="1200" spc="-120" dirty="0">
                <a:solidFill>
                  <a:srgbClr val="6D6E71"/>
                </a:solidFill>
                <a:latin typeface="+mj-lt"/>
                <a:cs typeface="Arial"/>
              </a:rPr>
              <a:t> </a:t>
            </a:r>
            <a:r>
              <a:rPr lang="es-CO" sz="1200" spc="-55" dirty="0">
                <a:solidFill>
                  <a:srgbClr val="6D6E71"/>
                </a:solidFill>
                <a:latin typeface="+mj-lt"/>
                <a:cs typeface="Arial"/>
              </a:rPr>
              <a:t>en</a:t>
            </a:r>
            <a:r>
              <a:rPr lang="es-CO" sz="1200" spc="-120" dirty="0">
                <a:solidFill>
                  <a:srgbClr val="6D6E71"/>
                </a:solidFill>
                <a:latin typeface="+mj-lt"/>
                <a:cs typeface="Arial"/>
              </a:rPr>
              <a:t> </a:t>
            </a:r>
            <a:r>
              <a:rPr lang="es-CO" sz="1200" spc="-25" dirty="0">
                <a:solidFill>
                  <a:srgbClr val="6D6E71"/>
                </a:solidFill>
                <a:latin typeface="+mj-lt"/>
                <a:cs typeface="Arial"/>
              </a:rPr>
              <a:t>lo</a:t>
            </a:r>
            <a:r>
              <a:rPr lang="es-CO" sz="1200" spc="-120" dirty="0">
                <a:solidFill>
                  <a:srgbClr val="6D6E71"/>
                </a:solidFill>
                <a:latin typeface="+mj-lt"/>
                <a:cs typeface="Arial"/>
              </a:rPr>
              <a:t> </a:t>
            </a:r>
            <a:r>
              <a:rPr lang="es-CO" sz="1200" spc="-55" dirty="0">
                <a:solidFill>
                  <a:srgbClr val="6D6E71"/>
                </a:solidFill>
                <a:latin typeface="+mj-lt"/>
                <a:cs typeface="Arial"/>
              </a:rPr>
              <a:t>que</a:t>
            </a:r>
            <a:r>
              <a:rPr lang="es-CO" sz="1200" spc="-120" dirty="0">
                <a:solidFill>
                  <a:srgbClr val="6D6E71"/>
                </a:solidFill>
                <a:latin typeface="+mj-lt"/>
                <a:cs typeface="Arial"/>
              </a:rPr>
              <a:t> </a:t>
            </a:r>
            <a:r>
              <a:rPr lang="es-CO" sz="1200" spc="-60" dirty="0">
                <a:solidFill>
                  <a:srgbClr val="6D6E71"/>
                </a:solidFill>
                <a:latin typeface="+mj-lt"/>
                <a:cs typeface="Arial"/>
              </a:rPr>
              <a:t>corresponde.</a:t>
            </a:r>
            <a:endParaRPr lang="es-CO" sz="1200" dirty="0">
              <a:latin typeface="+mj-lt"/>
              <a:cs typeface="Arial"/>
            </a:endParaRPr>
          </a:p>
          <a:p>
            <a:pPr marL="12700" marR="7620" algn="just">
              <a:lnSpc>
                <a:spcPts val="1400"/>
              </a:lnSpc>
              <a:spcBef>
                <a:spcPts val="1400"/>
              </a:spcBef>
            </a:pPr>
            <a:r>
              <a:rPr lang="es-CO" sz="1400" b="1" i="1" dirty="0">
                <a:solidFill>
                  <a:srgbClr val="801327"/>
                </a:solidFill>
                <a:latin typeface="+mj-lt"/>
                <a:cs typeface="Lato-BlackItalic"/>
              </a:rPr>
              <a:t>¿El Código de </a:t>
            </a:r>
            <a:r>
              <a:rPr lang="es-CO" sz="1400" b="1" i="1" spc="-5" dirty="0">
                <a:solidFill>
                  <a:srgbClr val="801327"/>
                </a:solidFill>
                <a:latin typeface="+mj-lt"/>
                <a:cs typeface="Lato-BlackItalic"/>
              </a:rPr>
              <a:t>Ética </a:t>
            </a:r>
            <a:r>
              <a:rPr lang="es-CO" sz="1400" b="1" i="1" dirty="0">
                <a:solidFill>
                  <a:srgbClr val="801327"/>
                </a:solidFill>
                <a:latin typeface="+mj-lt"/>
                <a:cs typeface="Lato-BlackItalic"/>
              </a:rPr>
              <a:t>y Conducta </a:t>
            </a:r>
            <a:r>
              <a:rPr lang="es-CO" sz="1400" b="1" i="1" spc="-5" dirty="0">
                <a:solidFill>
                  <a:srgbClr val="801327"/>
                </a:solidFill>
                <a:latin typeface="+mj-lt"/>
                <a:cs typeface="Lato-BlackItalic"/>
              </a:rPr>
              <a:t>aplica </a:t>
            </a:r>
            <a:r>
              <a:rPr lang="es-CO" sz="1400" b="1" i="1" dirty="0">
                <a:solidFill>
                  <a:srgbClr val="801327"/>
                </a:solidFill>
                <a:latin typeface="+mj-lt"/>
                <a:cs typeface="Lato-BlackItalic"/>
              </a:rPr>
              <a:t>a los  </a:t>
            </a:r>
            <a:r>
              <a:rPr lang="es-CO" sz="1400" b="1" i="1" spc="-5" dirty="0">
                <a:solidFill>
                  <a:srgbClr val="801327"/>
                </a:solidFill>
                <a:latin typeface="+mj-lt"/>
                <a:cs typeface="Lato-BlackItalic"/>
              </a:rPr>
              <a:t>beneficiarios </a:t>
            </a:r>
            <a:r>
              <a:rPr lang="es-CO" sz="1400" b="1" i="1" dirty="0">
                <a:solidFill>
                  <a:srgbClr val="801327"/>
                </a:solidFill>
                <a:latin typeface="+mj-lt"/>
                <a:cs typeface="Lato-BlackItalic"/>
              </a:rPr>
              <a:t>de los trabajadores de</a:t>
            </a:r>
            <a:r>
              <a:rPr lang="es-CO" sz="1400" b="1" i="1" spc="20" dirty="0">
                <a:solidFill>
                  <a:srgbClr val="801327"/>
                </a:solidFill>
                <a:latin typeface="+mj-lt"/>
                <a:cs typeface="Lato-BlackItalic"/>
              </a:rPr>
              <a:t> </a:t>
            </a:r>
            <a:r>
              <a:rPr lang="es-CO" sz="1400" b="1" i="1" spc="-5" dirty="0">
                <a:solidFill>
                  <a:srgbClr val="801327"/>
                </a:solidFill>
                <a:latin typeface="+mj-lt"/>
                <a:cs typeface="Lato-BlackItalic"/>
              </a:rPr>
              <a:t>Esenttia?</a:t>
            </a:r>
            <a:endParaRPr lang="es-CO" sz="1400" dirty="0">
              <a:latin typeface="+mj-lt"/>
              <a:cs typeface="Lato-BlackItalic"/>
            </a:endParaRPr>
          </a:p>
          <a:p>
            <a:pPr>
              <a:lnSpc>
                <a:spcPct val="100000"/>
              </a:lnSpc>
              <a:spcBef>
                <a:spcPts val="20"/>
              </a:spcBef>
            </a:pPr>
            <a:endParaRPr lang="es-CO" sz="1150" dirty="0">
              <a:latin typeface="+mj-lt"/>
              <a:cs typeface="Lato-BlackItalic"/>
            </a:endParaRPr>
          </a:p>
          <a:p>
            <a:pPr marL="12700" marR="8255" algn="just">
              <a:lnSpc>
                <a:spcPts val="1400"/>
              </a:lnSpc>
            </a:pPr>
            <a:r>
              <a:rPr lang="es-CO" sz="1200" b="1" spc="-80" dirty="0">
                <a:solidFill>
                  <a:srgbClr val="6D6E71"/>
                </a:solidFill>
                <a:latin typeface="+mj-lt"/>
                <a:cs typeface="Arial"/>
              </a:rPr>
              <a:t>Sí. </a:t>
            </a:r>
            <a:r>
              <a:rPr lang="es-CO" sz="1200" spc="-60" dirty="0">
                <a:solidFill>
                  <a:srgbClr val="6D6E71"/>
                </a:solidFill>
                <a:latin typeface="+mj-lt"/>
                <a:cs typeface="Arial"/>
              </a:rPr>
              <a:t>Aplica </a:t>
            </a:r>
            <a:r>
              <a:rPr lang="es-CO" sz="1200" spc="-55" dirty="0">
                <a:solidFill>
                  <a:srgbClr val="6D6E71"/>
                </a:solidFill>
                <a:latin typeface="+mj-lt"/>
                <a:cs typeface="Arial"/>
              </a:rPr>
              <a:t>en </a:t>
            </a:r>
            <a:r>
              <a:rPr lang="es-CO" sz="1200" spc="-25" dirty="0">
                <a:solidFill>
                  <a:srgbClr val="6D6E71"/>
                </a:solidFill>
                <a:latin typeface="+mj-lt"/>
                <a:cs typeface="Arial"/>
              </a:rPr>
              <a:t>lo </a:t>
            </a:r>
            <a:r>
              <a:rPr lang="es-CO" sz="1200" spc="-45" dirty="0">
                <a:solidFill>
                  <a:srgbClr val="6D6E71"/>
                </a:solidFill>
                <a:latin typeface="+mj-lt"/>
                <a:cs typeface="Arial"/>
              </a:rPr>
              <a:t>correspondiente </a:t>
            </a:r>
            <a:r>
              <a:rPr lang="es-CO" sz="1200" spc="-65" dirty="0">
                <a:solidFill>
                  <a:srgbClr val="6D6E71"/>
                </a:solidFill>
                <a:latin typeface="+mj-lt"/>
                <a:cs typeface="Arial"/>
              </a:rPr>
              <a:t>a </a:t>
            </a:r>
            <a:r>
              <a:rPr lang="es-CO" sz="1200" spc="-55" dirty="0">
                <a:solidFill>
                  <a:srgbClr val="6D6E71"/>
                </a:solidFill>
                <a:latin typeface="+mj-lt"/>
                <a:cs typeface="Arial"/>
              </a:rPr>
              <a:t>quienes </a:t>
            </a:r>
            <a:r>
              <a:rPr lang="es-CO" sz="1200" spc="-45" dirty="0">
                <a:solidFill>
                  <a:srgbClr val="6D6E71"/>
                </a:solidFill>
                <a:latin typeface="+mj-lt"/>
                <a:cs typeface="Arial"/>
              </a:rPr>
              <a:t>están  </a:t>
            </a:r>
            <a:r>
              <a:rPr lang="es-CO" sz="1200" spc="-65" dirty="0">
                <a:solidFill>
                  <a:srgbClr val="6D6E71"/>
                </a:solidFill>
                <a:latin typeface="+mj-lt"/>
                <a:cs typeface="Arial"/>
              </a:rPr>
              <a:t>registrados en </a:t>
            </a:r>
            <a:r>
              <a:rPr lang="es-CO" sz="1200" spc="-80" dirty="0">
                <a:solidFill>
                  <a:srgbClr val="6D6E71"/>
                </a:solidFill>
                <a:latin typeface="+mj-lt"/>
                <a:cs typeface="Arial"/>
              </a:rPr>
              <a:t>calidad </a:t>
            </a:r>
            <a:r>
              <a:rPr lang="es-CO" sz="1200" spc="-70" dirty="0">
                <a:solidFill>
                  <a:srgbClr val="6D6E71"/>
                </a:solidFill>
                <a:latin typeface="+mj-lt"/>
                <a:cs typeface="Arial"/>
              </a:rPr>
              <a:t>de </a:t>
            </a:r>
            <a:r>
              <a:rPr lang="es-CO" sz="1200" spc="-75" dirty="0">
                <a:solidFill>
                  <a:srgbClr val="6D6E71"/>
                </a:solidFill>
                <a:latin typeface="+mj-lt"/>
                <a:cs typeface="Arial"/>
              </a:rPr>
              <a:t>beneficiarios, </a:t>
            </a:r>
            <a:r>
              <a:rPr lang="es-CO" sz="1200" spc="-50" dirty="0">
                <a:solidFill>
                  <a:srgbClr val="6D6E71"/>
                </a:solidFill>
                <a:latin typeface="+mj-lt"/>
                <a:cs typeface="Arial"/>
              </a:rPr>
              <a:t>esto </a:t>
            </a:r>
            <a:r>
              <a:rPr lang="es-CO" sz="1200" spc="-90" dirty="0">
                <a:solidFill>
                  <a:srgbClr val="6D6E71"/>
                </a:solidFill>
                <a:latin typeface="+mj-lt"/>
                <a:cs typeface="Arial"/>
              </a:rPr>
              <a:t>es, </a:t>
            </a:r>
            <a:r>
              <a:rPr lang="es-CO" sz="1200" spc="-85" dirty="0">
                <a:solidFill>
                  <a:srgbClr val="6D6E71"/>
                </a:solidFill>
                <a:latin typeface="+mj-lt"/>
                <a:cs typeface="Arial"/>
              </a:rPr>
              <a:t>quienes  </a:t>
            </a:r>
            <a:r>
              <a:rPr lang="es-CO" sz="1200" spc="-55" dirty="0">
                <a:solidFill>
                  <a:srgbClr val="6D6E71"/>
                </a:solidFill>
                <a:latin typeface="+mj-lt"/>
                <a:cs typeface="Arial"/>
              </a:rPr>
              <a:t>reciban </a:t>
            </a:r>
            <a:r>
              <a:rPr lang="es-CO" sz="1200" spc="-50" dirty="0">
                <a:solidFill>
                  <a:srgbClr val="6D6E71"/>
                </a:solidFill>
                <a:latin typeface="+mj-lt"/>
                <a:cs typeface="Arial"/>
              </a:rPr>
              <a:t>servicios </a:t>
            </a:r>
            <a:r>
              <a:rPr lang="es-CO" sz="1200" spc="-35" dirty="0">
                <a:solidFill>
                  <a:srgbClr val="6D6E71"/>
                </a:solidFill>
                <a:latin typeface="+mj-lt"/>
                <a:cs typeface="Arial"/>
              </a:rPr>
              <a:t>por </a:t>
            </a:r>
            <a:r>
              <a:rPr lang="es-CO" sz="1200" spc="-30" dirty="0">
                <a:solidFill>
                  <a:srgbClr val="6D6E71"/>
                </a:solidFill>
                <a:latin typeface="+mj-lt"/>
                <a:cs typeface="Arial"/>
              </a:rPr>
              <a:t>o </a:t>
            </a:r>
            <a:r>
              <a:rPr lang="es-CO" sz="1200" spc="-60" dirty="0">
                <a:solidFill>
                  <a:srgbClr val="6D6E71"/>
                </a:solidFill>
                <a:latin typeface="+mj-lt"/>
                <a:cs typeface="Arial"/>
              </a:rPr>
              <a:t>con ocasión </a:t>
            </a:r>
            <a:r>
              <a:rPr lang="es-CO" sz="1200" spc="-45" dirty="0">
                <a:solidFill>
                  <a:srgbClr val="6D6E71"/>
                </a:solidFill>
                <a:latin typeface="+mj-lt"/>
                <a:cs typeface="Arial"/>
              </a:rPr>
              <a:t>su </a:t>
            </a:r>
            <a:r>
              <a:rPr lang="es-CO" sz="1200" spc="-55" dirty="0">
                <a:solidFill>
                  <a:srgbClr val="6D6E71"/>
                </a:solidFill>
                <a:latin typeface="+mj-lt"/>
                <a:cs typeface="Arial"/>
              </a:rPr>
              <a:t>vínculo </a:t>
            </a:r>
            <a:r>
              <a:rPr lang="es-CO" sz="1200" spc="-70" dirty="0">
                <a:solidFill>
                  <a:srgbClr val="6D6E71"/>
                </a:solidFill>
                <a:latin typeface="+mj-lt"/>
                <a:cs typeface="Arial"/>
              </a:rPr>
              <a:t>con  </a:t>
            </a:r>
            <a:r>
              <a:rPr lang="es-CO" sz="1200" spc="-45" dirty="0">
                <a:solidFill>
                  <a:srgbClr val="6D6E71"/>
                </a:solidFill>
                <a:latin typeface="+mj-lt"/>
                <a:cs typeface="Arial"/>
              </a:rPr>
              <a:t>Esenttia, </a:t>
            </a:r>
            <a:r>
              <a:rPr lang="es-CO" sz="1200" spc="-35" dirty="0">
                <a:solidFill>
                  <a:srgbClr val="6D6E71"/>
                </a:solidFill>
                <a:latin typeface="+mj-lt"/>
                <a:cs typeface="Arial"/>
              </a:rPr>
              <a:t>tales </a:t>
            </a:r>
            <a:r>
              <a:rPr lang="es-CO" sz="1200" spc="-50" dirty="0">
                <a:solidFill>
                  <a:srgbClr val="6D6E71"/>
                </a:solidFill>
                <a:latin typeface="+mj-lt"/>
                <a:cs typeface="Arial"/>
              </a:rPr>
              <a:t>como </a:t>
            </a:r>
            <a:r>
              <a:rPr lang="es-CO" sz="1200" spc="-60" dirty="0">
                <a:solidFill>
                  <a:srgbClr val="6D6E71"/>
                </a:solidFill>
                <a:latin typeface="+mj-lt"/>
                <a:cs typeface="Arial"/>
              </a:rPr>
              <a:t>pensionados, </a:t>
            </a:r>
            <a:r>
              <a:rPr lang="es-CO" sz="1200" spc="-50" dirty="0">
                <a:solidFill>
                  <a:srgbClr val="6D6E71"/>
                </a:solidFill>
                <a:latin typeface="+mj-lt"/>
                <a:cs typeface="Arial"/>
              </a:rPr>
              <a:t>usuarios </a:t>
            </a:r>
            <a:r>
              <a:rPr lang="es-CO" sz="1200" spc="-55" dirty="0">
                <a:solidFill>
                  <a:srgbClr val="6D6E71"/>
                </a:solidFill>
                <a:latin typeface="+mj-lt"/>
                <a:cs typeface="Arial"/>
              </a:rPr>
              <a:t>de </a:t>
            </a:r>
            <a:r>
              <a:rPr lang="es-CO" sz="1200" spc="-45" dirty="0">
                <a:solidFill>
                  <a:srgbClr val="6D6E71"/>
                </a:solidFill>
                <a:latin typeface="+mj-lt"/>
                <a:cs typeface="Arial"/>
              </a:rPr>
              <a:t>los  </a:t>
            </a:r>
            <a:r>
              <a:rPr lang="es-CO" sz="1200" spc="-75" dirty="0">
                <a:solidFill>
                  <a:srgbClr val="6D6E71"/>
                </a:solidFill>
                <a:latin typeface="+mj-lt"/>
                <a:cs typeface="Arial"/>
              </a:rPr>
              <a:t>servicios</a:t>
            </a:r>
            <a:r>
              <a:rPr lang="es-CO" sz="1200" spc="-125" dirty="0">
                <a:solidFill>
                  <a:srgbClr val="6D6E71"/>
                </a:solidFill>
                <a:latin typeface="+mj-lt"/>
                <a:cs typeface="Arial"/>
              </a:rPr>
              <a:t> </a:t>
            </a:r>
            <a:r>
              <a:rPr lang="es-CO" sz="1200" spc="-70" dirty="0">
                <a:solidFill>
                  <a:srgbClr val="6D6E71"/>
                </a:solidFill>
                <a:latin typeface="+mj-lt"/>
                <a:cs typeface="Arial"/>
              </a:rPr>
              <a:t>de</a:t>
            </a:r>
            <a:r>
              <a:rPr lang="es-CO" sz="1200" spc="-125" dirty="0">
                <a:solidFill>
                  <a:srgbClr val="6D6E71"/>
                </a:solidFill>
                <a:latin typeface="+mj-lt"/>
                <a:cs typeface="Arial"/>
              </a:rPr>
              <a:t> </a:t>
            </a:r>
            <a:r>
              <a:rPr lang="es-CO" sz="1200" spc="-70" dirty="0">
                <a:solidFill>
                  <a:srgbClr val="6D6E71"/>
                </a:solidFill>
                <a:latin typeface="+mj-lt"/>
                <a:cs typeface="Arial"/>
              </a:rPr>
              <a:t>salud</a:t>
            </a:r>
            <a:r>
              <a:rPr lang="es-CO" sz="1200" spc="-120" dirty="0">
                <a:solidFill>
                  <a:srgbClr val="6D6E71"/>
                </a:solidFill>
                <a:latin typeface="+mj-lt"/>
                <a:cs typeface="Arial"/>
              </a:rPr>
              <a:t> </a:t>
            </a:r>
            <a:r>
              <a:rPr lang="es-CO" sz="1200" spc="-20" dirty="0">
                <a:solidFill>
                  <a:srgbClr val="6D6E71"/>
                </a:solidFill>
                <a:latin typeface="+mj-lt"/>
                <a:cs typeface="Arial"/>
              </a:rPr>
              <a:t>y</a:t>
            </a:r>
            <a:r>
              <a:rPr lang="es-CO" sz="1200" spc="-125" dirty="0">
                <a:solidFill>
                  <a:srgbClr val="6D6E71"/>
                </a:solidFill>
                <a:latin typeface="+mj-lt"/>
                <a:cs typeface="Arial"/>
              </a:rPr>
              <a:t> </a:t>
            </a:r>
            <a:r>
              <a:rPr lang="es-CO" sz="1200" spc="-70" dirty="0">
                <a:solidFill>
                  <a:srgbClr val="6D6E71"/>
                </a:solidFill>
                <a:latin typeface="+mj-lt"/>
                <a:cs typeface="Arial"/>
              </a:rPr>
              <a:t>de</a:t>
            </a:r>
            <a:r>
              <a:rPr lang="es-CO" sz="1200" spc="-120" dirty="0">
                <a:solidFill>
                  <a:srgbClr val="6D6E71"/>
                </a:solidFill>
                <a:latin typeface="+mj-lt"/>
                <a:cs typeface="Arial"/>
              </a:rPr>
              <a:t> </a:t>
            </a:r>
            <a:r>
              <a:rPr lang="es-CO" sz="1200" spc="-90" dirty="0">
                <a:solidFill>
                  <a:srgbClr val="6D6E71"/>
                </a:solidFill>
                <a:latin typeface="+mj-lt"/>
                <a:cs typeface="Arial"/>
              </a:rPr>
              <a:t>educación,</a:t>
            </a:r>
            <a:r>
              <a:rPr lang="es-CO" sz="1200" spc="-125" dirty="0">
                <a:solidFill>
                  <a:srgbClr val="6D6E71"/>
                </a:solidFill>
                <a:latin typeface="+mj-lt"/>
                <a:cs typeface="Arial"/>
              </a:rPr>
              <a:t> </a:t>
            </a:r>
            <a:r>
              <a:rPr lang="es-CO" sz="1200" spc="-30" dirty="0">
                <a:solidFill>
                  <a:srgbClr val="6D6E71"/>
                </a:solidFill>
                <a:latin typeface="+mj-lt"/>
                <a:cs typeface="Arial"/>
              </a:rPr>
              <a:t>o</a:t>
            </a:r>
            <a:r>
              <a:rPr lang="es-CO" sz="1200" spc="-120" dirty="0">
                <a:solidFill>
                  <a:srgbClr val="6D6E71"/>
                </a:solidFill>
                <a:latin typeface="+mj-lt"/>
                <a:cs typeface="Arial"/>
              </a:rPr>
              <a:t> </a:t>
            </a:r>
            <a:r>
              <a:rPr lang="es-CO" sz="1200" spc="-75" dirty="0">
                <a:solidFill>
                  <a:srgbClr val="6D6E71"/>
                </a:solidFill>
                <a:latin typeface="+mj-lt"/>
                <a:cs typeface="Arial"/>
              </a:rPr>
              <a:t>cualquier</a:t>
            </a:r>
            <a:r>
              <a:rPr lang="es-CO" sz="1200" spc="-125" dirty="0">
                <a:solidFill>
                  <a:srgbClr val="6D6E71"/>
                </a:solidFill>
                <a:latin typeface="+mj-lt"/>
                <a:cs typeface="Arial"/>
              </a:rPr>
              <a:t> </a:t>
            </a:r>
            <a:r>
              <a:rPr lang="es-CO" sz="1200" spc="-35" dirty="0">
                <a:solidFill>
                  <a:srgbClr val="6D6E71"/>
                </a:solidFill>
                <a:latin typeface="+mj-lt"/>
                <a:cs typeface="Arial"/>
              </a:rPr>
              <a:t>otra</a:t>
            </a:r>
            <a:r>
              <a:rPr lang="es-CO" sz="1200" spc="-120" dirty="0">
                <a:solidFill>
                  <a:srgbClr val="6D6E71"/>
                </a:solidFill>
                <a:latin typeface="+mj-lt"/>
                <a:cs typeface="Arial"/>
              </a:rPr>
              <a:t> </a:t>
            </a:r>
            <a:r>
              <a:rPr lang="es-CO" sz="1200" spc="-50" dirty="0">
                <a:solidFill>
                  <a:srgbClr val="6D6E71"/>
                </a:solidFill>
                <a:latin typeface="+mj-lt"/>
                <a:cs typeface="Arial"/>
              </a:rPr>
              <a:t>forma  </a:t>
            </a:r>
            <a:r>
              <a:rPr lang="es-CO" sz="1200" spc="-55" dirty="0">
                <a:solidFill>
                  <a:srgbClr val="6D6E71"/>
                </a:solidFill>
                <a:latin typeface="+mj-lt"/>
                <a:cs typeface="Arial"/>
              </a:rPr>
              <a:t>que</a:t>
            </a:r>
            <a:r>
              <a:rPr lang="es-CO" sz="1200" spc="-125" dirty="0">
                <a:solidFill>
                  <a:srgbClr val="6D6E71"/>
                </a:solidFill>
                <a:latin typeface="+mj-lt"/>
                <a:cs typeface="Arial"/>
              </a:rPr>
              <a:t> </a:t>
            </a:r>
            <a:r>
              <a:rPr lang="es-CO" sz="1200" spc="-40" dirty="0">
                <a:solidFill>
                  <a:srgbClr val="6D6E71"/>
                </a:solidFill>
                <a:latin typeface="+mj-lt"/>
                <a:cs typeface="Arial"/>
              </a:rPr>
              <a:t>implique</a:t>
            </a:r>
            <a:r>
              <a:rPr lang="es-CO" sz="1200" spc="-120" dirty="0">
                <a:solidFill>
                  <a:srgbClr val="6D6E71"/>
                </a:solidFill>
                <a:latin typeface="+mj-lt"/>
                <a:cs typeface="Arial"/>
              </a:rPr>
              <a:t> </a:t>
            </a:r>
            <a:r>
              <a:rPr lang="es-CO" sz="1200" spc="-50" dirty="0">
                <a:solidFill>
                  <a:srgbClr val="6D6E71"/>
                </a:solidFill>
                <a:latin typeface="+mj-lt"/>
                <a:cs typeface="Arial"/>
              </a:rPr>
              <a:t>uso</a:t>
            </a:r>
            <a:r>
              <a:rPr lang="es-CO" sz="1200" spc="-125" dirty="0">
                <a:solidFill>
                  <a:srgbClr val="6D6E71"/>
                </a:solidFill>
                <a:latin typeface="+mj-lt"/>
                <a:cs typeface="Arial"/>
              </a:rPr>
              <a:t> </a:t>
            </a:r>
            <a:r>
              <a:rPr lang="es-CO" sz="1200" spc="-55" dirty="0">
                <a:solidFill>
                  <a:srgbClr val="6D6E71"/>
                </a:solidFill>
                <a:latin typeface="+mj-lt"/>
                <a:cs typeface="Arial"/>
              </a:rPr>
              <a:t>de</a:t>
            </a:r>
            <a:r>
              <a:rPr lang="es-CO" sz="1200" spc="-120" dirty="0">
                <a:solidFill>
                  <a:srgbClr val="6D6E71"/>
                </a:solidFill>
                <a:latin typeface="+mj-lt"/>
                <a:cs typeface="Arial"/>
              </a:rPr>
              <a:t> </a:t>
            </a:r>
            <a:r>
              <a:rPr lang="es-CO" sz="1200" spc="-55" dirty="0">
                <a:solidFill>
                  <a:srgbClr val="6D6E71"/>
                </a:solidFill>
                <a:latin typeface="+mj-lt"/>
                <a:cs typeface="Arial"/>
              </a:rPr>
              <a:t>bienes</a:t>
            </a:r>
            <a:r>
              <a:rPr lang="es-CO" sz="1200" spc="-125" dirty="0">
                <a:solidFill>
                  <a:srgbClr val="6D6E71"/>
                </a:solidFill>
                <a:latin typeface="+mj-lt"/>
                <a:cs typeface="Arial"/>
              </a:rPr>
              <a:t> </a:t>
            </a:r>
            <a:r>
              <a:rPr lang="es-CO" sz="1200" spc="-30" dirty="0">
                <a:solidFill>
                  <a:srgbClr val="6D6E71"/>
                </a:solidFill>
                <a:latin typeface="+mj-lt"/>
                <a:cs typeface="Arial"/>
              </a:rPr>
              <a:t>o</a:t>
            </a:r>
            <a:r>
              <a:rPr lang="es-CO" sz="1200" spc="-120" dirty="0">
                <a:solidFill>
                  <a:srgbClr val="6D6E71"/>
                </a:solidFill>
                <a:latin typeface="+mj-lt"/>
                <a:cs typeface="Arial"/>
              </a:rPr>
              <a:t> </a:t>
            </a:r>
            <a:r>
              <a:rPr lang="es-CO" sz="1200" spc="-50" dirty="0">
                <a:solidFill>
                  <a:srgbClr val="6D6E71"/>
                </a:solidFill>
                <a:latin typeface="+mj-lt"/>
                <a:cs typeface="Arial"/>
              </a:rPr>
              <a:t>recursos</a:t>
            </a:r>
            <a:r>
              <a:rPr lang="es-CO" sz="1200" spc="-125" dirty="0">
                <a:solidFill>
                  <a:srgbClr val="6D6E71"/>
                </a:solidFill>
                <a:latin typeface="+mj-lt"/>
                <a:cs typeface="Arial"/>
              </a:rPr>
              <a:t> </a:t>
            </a:r>
            <a:r>
              <a:rPr lang="es-CO" sz="1200" spc="-55" dirty="0">
                <a:solidFill>
                  <a:srgbClr val="6D6E71"/>
                </a:solidFill>
                <a:latin typeface="+mj-lt"/>
                <a:cs typeface="Arial"/>
              </a:rPr>
              <a:t>de</a:t>
            </a:r>
            <a:r>
              <a:rPr lang="es-CO" sz="1200" spc="-120" dirty="0">
                <a:solidFill>
                  <a:srgbClr val="6D6E71"/>
                </a:solidFill>
                <a:latin typeface="+mj-lt"/>
                <a:cs typeface="Arial"/>
              </a:rPr>
              <a:t> </a:t>
            </a:r>
            <a:r>
              <a:rPr lang="es-CO" sz="1200" spc="-40" dirty="0">
                <a:solidFill>
                  <a:srgbClr val="6D6E71"/>
                </a:solidFill>
                <a:latin typeface="+mj-lt"/>
                <a:cs typeface="Arial"/>
              </a:rPr>
              <a:t>la</a:t>
            </a:r>
            <a:r>
              <a:rPr lang="es-CO" sz="1200" spc="-125" dirty="0">
                <a:solidFill>
                  <a:srgbClr val="6D6E71"/>
                </a:solidFill>
                <a:latin typeface="+mj-lt"/>
                <a:cs typeface="Arial"/>
              </a:rPr>
              <a:t> </a:t>
            </a:r>
            <a:r>
              <a:rPr lang="es-CO" sz="1200" spc="-65" dirty="0">
                <a:solidFill>
                  <a:srgbClr val="6D6E71"/>
                </a:solidFill>
                <a:latin typeface="+mj-lt"/>
                <a:cs typeface="Arial"/>
              </a:rPr>
              <a:t>empresa.</a:t>
            </a:r>
            <a:endParaRPr lang="es-CO" sz="1200" dirty="0">
              <a:latin typeface="+mj-lt"/>
              <a:cs typeface="Arial"/>
            </a:endParaRPr>
          </a:p>
          <a:p>
            <a:pPr marL="12700" marR="10160" algn="just">
              <a:lnSpc>
                <a:spcPts val="1400"/>
              </a:lnSpc>
              <a:spcBef>
                <a:spcPts val="1405"/>
              </a:spcBef>
            </a:pPr>
            <a:r>
              <a:rPr lang="es-CO" sz="1400" b="1" i="1" dirty="0">
                <a:solidFill>
                  <a:srgbClr val="801327"/>
                </a:solidFill>
                <a:latin typeface="+mj-lt"/>
                <a:cs typeface="Lato-BlackItalic"/>
              </a:rPr>
              <a:t>¿Dónde debo </a:t>
            </a:r>
            <a:r>
              <a:rPr lang="es-CO" sz="1400" b="1" i="1" spc="-5" dirty="0">
                <a:solidFill>
                  <a:srgbClr val="801327"/>
                </a:solidFill>
                <a:latin typeface="+mj-lt"/>
                <a:cs typeface="Lato-BlackItalic"/>
              </a:rPr>
              <a:t>reportar posibles situaciones </a:t>
            </a:r>
            <a:r>
              <a:rPr lang="es-CO" sz="1400" b="1" i="1" dirty="0">
                <a:solidFill>
                  <a:srgbClr val="801327"/>
                </a:solidFill>
                <a:latin typeface="+mj-lt"/>
                <a:cs typeface="Lato-BlackItalic"/>
              </a:rPr>
              <a:t>que  puedan </a:t>
            </a:r>
            <a:r>
              <a:rPr lang="es-CO" sz="1400" b="1" i="1" spc="-5" dirty="0">
                <a:solidFill>
                  <a:srgbClr val="801327"/>
                </a:solidFill>
                <a:latin typeface="+mj-lt"/>
                <a:cs typeface="Lato-BlackItalic"/>
              </a:rPr>
              <a:t>constituir </a:t>
            </a:r>
            <a:r>
              <a:rPr lang="es-CO" sz="1400" b="1" i="1" dirty="0">
                <a:solidFill>
                  <a:srgbClr val="801327"/>
                </a:solidFill>
                <a:latin typeface="+mj-lt"/>
                <a:cs typeface="Lato-BlackItalic"/>
              </a:rPr>
              <a:t>una </a:t>
            </a:r>
            <a:r>
              <a:rPr lang="es-CO" sz="1400" b="1" i="1" spc="-5" dirty="0">
                <a:solidFill>
                  <a:srgbClr val="801327"/>
                </a:solidFill>
                <a:latin typeface="+mj-lt"/>
                <a:cs typeface="Lato-BlackItalic"/>
              </a:rPr>
              <a:t>violación </a:t>
            </a:r>
            <a:r>
              <a:rPr lang="es-CO" sz="1400" b="1" i="1" dirty="0">
                <a:solidFill>
                  <a:srgbClr val="801327"/>
                </a:solidFill>
                <a:latin typeface="+mj-lt"/>
                <a:cs typeface="Lato-BlackItalic"/>
              </a:rPr>
              <a:t>al Código de </a:t>
            </a:r>
            <a:r>
              <a:rPr lang="es-CO" sz="1400" b="1" i="1" spc="-5" dirty="0">
                <a:solidFill>
                  <a:srgbClr val="801327"/>
                </a:solidFill>
                <a:latin typeface="+mj-lt"/>
                <a:cs typeface="Lato-BlackItalic"/>
              </a:rPr>
              <a:t>Ética  </a:t>
            </a:r>
            <a:r>
              <a:rPr lang="es-CO" sz="1400" b="1" i="1" dirty="0">
                <a:solidFill>
                  <a:srgbClr val="801327"/>
                </a:solidFill>
                <a:latin typeface="+mj-lt"/>
                <a:cs typeface="Lato-BlackItalic"/>
              </a:rPr>
              <a:t>y</a:t>
            </a:r>
            <a:r>
              <a:rPr lang="es-CO" sz="1400" b="1" i="1" spc="-5" dirty="0">
                <a:solidFill>
                  <a:srgbClr val="801327"/>
                </a:solidFill>
                <a:latin typeface="+mj-lt"/>
                <a:cs typeface="Lato-BlackItalic"/>
              </a:rPr>
              <a:t> </a:t>
            </a:r>
            <a:r>
              <a:rPr lang="es-CO" sz="1400" b="1" i="1" dirty="0">
                <a:solidFill>
                  <a:srgbClr val="801327"/>
                </a:solidFill>
                <a:latin typeface="+mj-lt"/>
                <a:cs typeface="Lato-BlackItalic"/>
              </a:rPr>
              <a:t>Conducta?</a:t>
            </a:r>
          </a:p>
          <a:p>
            <a:pPr marL="12700" marR="5080">
              <a:lnSpc>
                <a:spcPts val="1400"/>
              </a:lnSpc>
              <a:spcBef>
                <a:spcPts val="180"/>
              </a:spcBef>
            </a:pPr>
            <a:endParaRPr lang="es-CO" sz="1200" spc="-50" dirty="0">
              <a:solidFill>
                <a:srgbClr val="6D6E71"/>
              </a:solidFill>
              <a:latin typeface="+mj-lt"/>
              <a:cs typeface="Arial"/>
            </a:endParaRPr>
          </a:p>
          <a:p>
            <a:pPr marL="12700" marR="5080">
              <a:lnSpc>
                <a:spcPts val="1400"/>
              </a:lnSpc>
              <a:spcBef>
                <a:spcPts val="180"/>
              </a:spcBef>
            </a:pPr>
            <a:r>
              <a:rPr lang="es-CO" sz="1200" spc="-50" dirty="0">
                <a:solidFill>
                  <a:srgbClr val="6D6E71"/>
                </a:solidFill>
                <a:latin typeface="+mj-lt"/>
                <a:cs typeface="Arial"/>
              </a:rPr>
              <a:t>Registre </a:t>
            </a:r>
            <a:r>
              <a:rPr lang="es-CO" sz="1200" spc="-45" dirty="0">
                <a:solidFill>
                  <a:srgbClr val="6D6E71"/>
                </a:solidFill>
                <a:latin typeface="+mj-lt"/>
                <a:cs typeface="Arial"/>
              </a:rPr>
              <a:t>su </a:t>
            </a:r>
            <a:r>
              <a:rPr lang="es-CO" sz="1200" spc="-60" dirty="0">
                <a:solidFill>
                  <a:srgbClr val="6D6E71"/>
                </a:solidFill>
                <a:latin typeface="+mj-lt"/>
                <a:cs typeface="Arial"/>
              </a:rPr>
              <a:t>denuncia </a:t>
            </a:r>
            <a:r>
              <a:rPr lang="es-CO" sz="1200" spc="-55" dirty="0">
                <a:solidFill>
                  <a:srgbClr val="6D6E71"/>
                </a:solidFill>
                <a:latin typeface="+mj-lt"/>
                <a:cs typeface="Arial"/>
              </a:rPr>
              <a:t>en </a:t>
            </a:r>
            <a:r>
              <a:rPr lang="es-CO" sz="1200" spc="-40" dirty="0">
                <a:solidFill>
                  <a:srgbClr val="6D6E71"/>
                </a:solidFill>
                <a:latin typeface="+mj-lt"/>
                <a:cs typeface="Arial"/>
              </a:rPr>
              <a:t>la </a:t>
            </a:r>
            <a:r>
              <a:rPr lang="es-CO" sz="1200" spc="-60" dirty="0">
                <a:solidFill>
                  <a:srgbClr val="6D6E71"/>
                </a:solidFill>
                <a:latin typeface="+mj-lt"/>
                <a:cs typeface="Arial"/>
              </a:rPr>
              <a:t>línea </a:t>
            </a:r>
            <a:r>
              <a:rPr lang="es-CO" sz="1200" spc="-45" dirty="0">
                <a:solidFill>
                  <a:srgbClr val="6D6E71"/>
                </a:solidFill>
                <a:latin typeface="+mj-lt"/>
                <a:cs typeface="Arial"/>
              </a:rPr>
              <a:t>ética </a:t>
            </a:r>
            <a:r>
              <a:rPr lang="es-CO" sz="1200" spc="-55" dirty="0">
                <a:solidFill>
                  <a:srgbClr val="6D6E71"/>
                </a:solidFill>
                <a:latin typeface="+mj-lt"/>
                <a:cs typeface="Arial"/>
              </a:rPr>
              <a:t>de Esenttia,  ingresando </a:t>
            </a:r>
            <a:r>
              <a:rPr lang="es-CO" sz="1200" spc="-65" dirty="0">
                <a:solidFill>
                  <a:srgbClr val="6D6E71"/>
                </a:solidFill>
                <a:latin typeface="+mj-lt"/>
                <a:cs typeface="Arial"/>
              </a:rPr>
              <a:t>a</a:t>
            </a:r>
            <a:r>
              <a:rPr lang="es-CO" sz="1200" spc="-180" dirty="0">
                <a:solidFill>
                  <a:srgbClr val="6D6E71"/>
                </a:solidFill>
                <a:latin typeface="+mj-lt"/>
                <a:cs typeface="Arial"/>
              </a:rPr>
              <a:t> </a:t>
            </a:r>
            <a:r>
              <a:rPr lang="es-CO" sz="1200" b="1" spc="-35" dirty="0">
                <a:solidFill>
                  <a:srgbClr val="C01F3C"/>
                </a:solidFill>
                <a:latin typeface="+mj-lt"/>
                <a:cs typeface="Arial"/>
              </a:rPr>
              <a:t>http://lineaetica.ecopetrol.com.co.</a:t>
            </a:r>
            <a:endParaRPr lang="es-CO" sz="1200" dirty="0">
              <a:solidFill>
                <a:srgbClr val="C01F3C"/>
              </a:solidFill>
              <a:latin typeface="+mj-lt"/>
              <a:cs typeface="Arial"/>
            </a:endParaRPr>
          </a:p>
          <a:p>
            <a:pPr marL="12700">
              <a:lnSpc>
                <a:spcPct val="100000"/>
              </a:lnSpc>
              <a:spcBef>
                <a:spcPts val="1320"/>
              </a:spcBef>
            </a:pPr>
            <a:r>
              <a:rPr lang="es-CO" sz="1400" b="1" i="1" dirty="0">
                <a:solidFill>
                  <a:srgbClr val="801327"/>
                </a:solidFill>
                <a:latin typeface="+mj-lt"/>
                <a:cs typeface="Lato-BlackItalic"/>
              </a:rPr>
              <a:t>¿Qué es una</a:t>
            </a:r>
            <a:r>
              <a:rPr lang="es-CO" sz="1400" b="1" i="1" spc="-5" dirty="0">
                <a:solidFill>
                  <a:srgbClr val="801327"/>
                </a:solidFill>
                <a:latin typeface="+mj-lt"/>
                <a:cs typeface="Lato-BlackItalic"/>
              </a:rPr>
              <a:t> denuncia?</a:t>
            </a:r>
          </a:p>
          <a:p>
            <a:pPr marL="12700">
              <a:spcBef>
                <a:spcPts val="1320"/>
              </a:spcBef>
            </a:pPr>
            <a:r>
              <a:rPr lang="es-CO" sz="1200" spc="-100" dirty="0">
                <a:solidFill>
                  <a:srgbClr val="6D6E71"/>
                </a:solidFill>
                <a:latin typeface="+mj-lt"/>
                <a:cs typeface="Arial"/>
              </a:rPr>
              <a:t>Es </a:t>
            </a:r>
            <a:r>
              <a:rPr lang="es-CO" sz="1200" spc="-35" dirty="0">
                <a:solidFill>
                  <a:srgbClr val="6D6E71"/>
                </a:solidFill>
                <a:latin typeface="+mj-lt"/>
                <a:cs typeface="Arial"/>
              </a:rPr>
              <a:t>el </a:t>
            </a:r>
            <a:r>
              <a:rPr lang="es-CO" sz="1200" spc="-55" dirty="0">
                <a:solidFill>
                  <a:srgbClr val="6D6E71"/>
                </a:solidFill>
                <a:latin typeface="+mj-lt"/>
                <a:cs typeface="Arial"/>
              </a:rPr>
              <a:t>mecanismo </a:t>
            </a:r>
            <a:r>
              <a:rPr lang="es-CO" sz="1200" spc="-30" dirty="0">
                <a:solidFill>
                  <a:srgbClr val="6D6E71"/>
                </a:solidFill>
                <a:latin typeface="+mj-lt"/>
                <a:cs typeface="Arial"/>
              </a:rPr>
              <a:t>o </a:t>
            </a:r>
            <a:r>
              <a:rPr lang="es-CO" sz="1200" spc="-65" dirty="0">
                <a:solidFill>
                  <a:srgbClr val="6D6E71"/>
                </a:solidFill>
                <a:latin typeface="+mj-lt"/>
                <a:cs typeface="Arial"/>
              </a:rPr>
              <a:t>acción </a:t>
            </a:r>
            <a:r>
              <a:rPr lang="es-CO" sz="1200" spc="-55" dirty="0">
                <a:solidFill>
                  <a:srgbClr val="6D6E71"/>
                </a:solidFill>
                <a:latin typeface="+mj-lt"/>
                <a:cs typeface="Arial"/>
              </a:rPr>
              <a:t>de </a:t>
            </a:r>
            <a:r>
              <a:rPr lang="es-CO" sz="1200" spc="-50" dirty="0">
                <a:solidFill>
                  <a:srgbClr val="6D6E71"/>
                </a:solidFill>
                <a:latin typeface="+mj-lt"/>
                <a:cs typeface="Arial"/>
              </a:rPr>
              <a:t>cualquier </a:t>
            </a:r>
            <a:r>
              <a:rPr lang="es-CO" sz="1200" spc="-55" dirty="0">
                <a:solidFill>
                  <a:srgbClr val="6D6E71"/>
                </a:solidFill>
                <a:latin typeface="+mj-lt"/>
                <a:cs typeface="Arial"/>
              </a:rPr>
              <a:t>persona </a:t>
            </a:r>
            <a:r>
              <a:rPr lang="es-CO" sz="1200" spc="-60" dirty="0">
                <a:solidFill>
                  <a:srgbClr val="6D6E71"/>
                </a:solidFill>
                <a:latin typeface="+mj-lt"/>
                <a:cs typeface="Arial"/>
              </a:rPr>
              <a:t>para  </a:t>
            </a:r>
            <a:r>
              <a:rPr lang="es-CO" sz="1200" spc="-45" dirty="0">
                <a:solidFill>
                  <a:srgbClr val="6D6E71"/>
                </a:solidFill>
                <a:latin typeface="+mj-lt"/>
                <a:cs typeface="Arial"/>
              </a:rPr>
              <a:t>dar</a:t>
            </a:r>
            <a:r>
              <a:rPr lang="es-CO" sz="1200" spc="-114" dirty="0">
                <a:solidFill>
                  <a:srgbClr val="6D6E71"/>
                </a:solidFill>
                <a:latin typeface="+mj-lt"/>
                <a:cs typeface="Arial"/>
              </a:rPr>
              <a:t> </a:t>
            </a:r>
            <a:r>
              <a:rPr lang="es-CO" sz="1200" spc="-65" dirty="0">
                <a:solidFill>
                  <a:srgbClr val="6D6E71"/>
                </a:solidFill>
                <a:latin typeface="+mj-lt"/>
                <a:cs typeface="Arial"/>
              </a:rPr>
              <a:t>a</a:t>
            </a:r>
            <a:r>
              <a:rPr lang="es-CO" sz="1200" spc="-110" dirty="0">
                <a:solidFill>
                  <a:srgbClr val="6D6E71"/>
                </a:solidFill>
                <a:latin typeface="+mj-lt"/>
                <a:cs typeface="Arial"/>
              </a:rPr>
              <a:t> </a:t>
            </a:r>
            <a:r>
              <a:rPr lang="es-CO" sz="1200" spc="-65" dirty="0">
                <a:solidFill>
                  <a:srgbClr val="6D6E71"/>
                </a:solidFill>
                <a:latin typeface="+mj-lt"/>
                <a:cs typeface="Arial"/>
              </a:rPr>
              <a:t>conocer,</a:t>
            </a:r>
            <a:r>
              <a:rPr lang="es-CO" sz="1200" spc="-110" dirty="0">
                <a:solidFill>
                  <a:srgbClr val="6D6E71"/>
                </a:solidFill>
                <a:latin typeface="+mj-lt"/>
                <a:cs typeface="Arial"/>
              </a:rPr>
              <a:t> </a:t>
            </a:r>
            <a:r>
              <a:rPr lang="es-CO" sz="1200" spc="-35" dirty="0">
                <a:solidFill>
                  <a:srgbClr val="6D6E71"/>
                </a:solidFill>
                <a:latin typeface="+mj-lt"/>
                <a:cs typeface="Arial"/>
              </a:rPr>
              <a:t>por</a:t>
            </a:r>
            <a:r>
              <a:rPr lang="es-CO" sz="1200" spc="-110" dirty="0">
                <a:solidFill>
                  <a:srgbClr val="6D6E71"/>
                </a:solidFill>
                <a:latin typeface="+mj-lt"/>
                <a:cs typeface="Arial"/>
              </a:rPr>
              <a:t> </a:t>
            </a:r>
            <a:r>
              <a:rPr lang="es-CO" sz="1200" spc="-45" dirty="0">
                <a:solidFill>
                  <a:srgbClr val="6D6E71"/>
                </a:solidFill>
                <a:latin typeface="+mj-lt"/>
                <a:cs typeface="Arial"/>
              </a:rPr>
              <a:t>medio</a:t>
            </a:r>
            <a:r>
              <a:rPr lang="es-CO" sz="1200" spc="-110" dirty="0">
                <a:solidFill>
                  <a:srgbClr val="6D6E71"/>
                </a:solidFill>
                <a:latin typeface="+mj-lt"/>
                <a:cs typeface="Arial"/>
              </a:rPr>
              <a:t> </a:t>
            </a:r>
            <a:r>
              <a:rPr lang="es-CO" sz="1200" spc="-55" dirty="0">
                <a:solidFill>
                  <a:srgbClr val="6D6E71"/>
                </a:solidFill>
                <a:latin typeface="+mj-lt"/>
                <a:cs typeface="Arial"/>
              </a:rPr>
              <a:t>de</a:t>
            </a:r>
            <a:r>
              <a:rPr lang="es-CO" sz="1200" spc="-110" dirty="0">
                <a:solidFill>
                  <a:srgbClr val="6D6E71"/>
                </a:solidFill>
                <a:latin typeface="+mj-lt"/>
                <a:cs typeface="Arial"/>
              </a:rPr>
              <a:t> </a:t>
            </a:r>
            <a:r>
              <a:rPr lang="es-CO" sz="1200" spc="-40" dirty="0">
                <a:solidFill>
                  <a:srgbClr val="6D6E71"/>
                </a:solidFill>
                <a:latin typeface="+mj-lt"/>
                <a:cs typeface="Arial"/>
              </a:rPr>
              <a:t>la</a:t>
            </a:r>
            <a:r>
              <a:rPr lang="es-CO" sz="1200" spc="-110" dirty="0">
                <a:solidFill>
                  <a:srgbClr val="6D6E71"/>
                </a:solidFill>
                <a:latin typeface="+mj-lt"/>
                <a:cs typeface="Arial"/>
              </a:rPr>
              <a:t> </a:t>
            </a:r>
            <a:r>
              <a:rPr lang="es-CO" sz="1200" spc="-60" dirty="0">
                <a:solidFill>
                  <a:srgbClr val="6D6E71"/>
                </a:solidFill>
                <a:latin typeface="+mj-lt"/>
                <a:cs typeface="Arial"/>
              </a:rPr>
              <a:t>línea</a:t>
            </a:r>
            <a:r>
              <a:rPr lang="es-CO" sz="1200" spc="-110" dirty="0">
                <a:solidFill>
                  <a:srgbClr val="6D6E71"/>
                </a:solidFill>
                <a:latin typeface="+mj-lt"/>
                <a:cs typeface="Arial"/>
              </a:rPr>
              <a:t> </a:t>
            </a:r>
            <a:r>
              <a:rPr lang="es-CO" sz="1200" spc="-50" dirty="0">
                <a:solidFill>
                  <a:srgbClr val="6D6E71"/>
                </a:solidFill>
                <a:latin typeface="+mj-lt"/>
                <a:cs typeface="Arial"/>
              </a:rPr>
              <a:t>ética,</a:t>
            </a:r>
            <a:r>
              <a:rPr lang="es-CO" sz="1200" spc="-110" dirty="0">
                <a:solidFill>
                  <a:srgbClr val="6D6E71"/>
                </a:solidFill>
                <a:latin typeface="+mj-lt"/>
                <a:cs typeface="Arial"/>
              </a:rPr>
              <a:t> </a:t>
            </a:r>
            <a:r>
              <a:rPr lang="es-CO" sz="1200" spc="-35" dirty="0">
                <a:solidFill>
                  <a:srgbClr val="6D6E71"/>
                </a:solidFill>
                <a:latin typeface="+mj-lt"/>
                <a:cs typeface="Arial"/>
              </a:rPr>
              <a:t>los</a:t>
            </a:r>
            <a:r>
              <a:rPr lang="es-CO" sz="1200" spc="-110" dirty="0">
                <a:solidFill>
                  <a:srgbClr val="6D6E71"/>
                </a:solidFill>
                <a:latin typeface="+mj-lt"/>
                <a:cs typeface="Arial"/>
              </a:rPr>
              <a:t> </a:t>
            </a:r>
            <a:r>
              <a:rPr lang="es-CO" sz="1200" spc="-60" dirty="0">
                <a:solidFill>
                  <a:srgbClr val="6D6E71"/>
                </a:solidFill>
                <a:latin typeface="+mj-lt"/>
                <a:cs typeface="Arial"/>
              </a:rPr>
              <a:t>hechos</a:t>
            </a:r>
            <a:r>
              <a:rPr lang="es-CO" sz="1200" spc="-110" dirty="0">
                <a:solidFill>
                  <a:srgbClr val="6D6E71"/>
                </a:solidFill>
                <a:latin typeface="+mj-lt"/>
                <a:cs typeface="Arial"/>
              </a:rPr>
              <a:t> </a:t>
            </a:r>
            <a:r>
              <a:rPr lang="es-CO" sz="1200" spc="-30" dirty="0">
                <a:solidFill>
                  <a:srgbClr val="6D6E71"/>
                </a:solidFill>
                <a:latin typeface="+mj-lt"/>
                <a:cs typeface="Arial"/>
              </a:rPr>
              <a:t>o  </a:t>
            </a:r>
            <a:r>
              <a:rPr lang="es-CO" sz="1200" spc="-55" dirty="0">
                <a:solidFill>
                  <a:srgbClr val="6D6E71"/>
                </a:solidFill>
                <a:latin typeface="+mj-lt"/>
                <a:cs typeface="Arial"/>
              </a:rPr>
              <a:t>conductas </a:t>
            </a:r>
            <a:r>
              <a:rPr lang="es-CO" sz="1200" spc="-65" dirty="0">
                <a:solidFill>
                  <a:srgbClr val="6D6E71"/>
                </a:solidFill>
                <a:latin typeface="+mj-lt"/>
                <a:cs typeface="Arial"/>
              </a:rPr>
              <a:t>inadecuadas </a:t>
            </a:r>
            <a:r>
              <a:rPr lang="es-CO" sz="1200" spc="-55" dirty="0">
                <a:solidFill>
                  <a:srgbClr val="6D6E71"/>
                </a:solidFill>
                <a:latin typeface="+mj-lt"/>
                <a:cs typeface="Arial"/>
              </a:rPr>
              <a:t>que </a:t>
            </a:r>
            <a:r>
              <a:rPr lang="es-CO" sz="1200" spc="-60" dirty="0">
                <a:solidFill>
                  <a:srgbClr val="6D6E71"/>
                </a:solidFill>
                <a:latin typeface="+mj-lt"/>
                <a:cs typeface="Arial"/>
              </a:rPr>
              <a:t>puedan </a:t>
            </a:r>
            <a:r>
              <a:rPr lang="es-CO" sz="1200" spc="-25" dirty="0">
                <a:solidFill>
                  <a:srgbClr val="6D6E71"/>
                </a:solidFill>
                <a:latin typeface="+mj-lt"/>
                <a:cs typeface="Arial"/>
              </a:rPr>
              <a:t>constituir  </a:t>
            </a:r>
            <a:r>
              <a:rPr lang="es-CO" sz="1200" spc="-50" dirty="0">
                <a:solidFill>
                  <a:srgbClr val="6D6E71"/>
                </a:solidFill>
                <a:latin typeface="+mj-lt"/>
                <a:cs typeface="Arial"/>
              </a:rPr>
              <a:t>violación</a:t>
            </a:r>
            <a:r>
              <a:rPr lang="es-CO" sz="1200" spc="-145" dirty="0">
                <a:solidFill>
                  <a:srgbClr val="6D6E71"/>
                </a:solidFill>
                <a:latin typeface="+mj-lt"/>
                <a:cs typeface="Arial"/>
              </a:rPr>
              <a:t> </a:t>
            </a:r>
            <a:r>
              <a:rPr lang="es-CO" sz="1200" spc="-40" dirty="0">
                <a:solidFill>
                  <a:srgbClr val="6D6E71"/>
                </a:solidFill>
                <a:latin typeface="+mj-lt"/>
                <a:cs typeface="Arial"/>
              </a:rPr>
              <a:t>al</a:t>
            </a:r>
            <a:r>
              <a:rPr lang="es-CO" sz="1200" spc="-145" dirty="0">
                <a:solidFill>
                  <a:srgbClr val="6D6E71"/>
                </a:solidFill>
                <a:latin typeface="+mj-lt"/>
                <a:cs typeface="Arial"/>
              </a:rPr>
              <a:t> </a:t>
            </a:r>
            <a:r>
              <a:rPr lang="es-CO" sz="1200" spc="-80" dirty="0">
                <a:solidFill>
                  <a:srgbClr val="6D6E71"/>
                </a:solidFill>
                <a:latin typeface="+mj-lt"/>
                <a:cs typeface="Arial"/>
              </a:rPr>
              <a:t>Código</a:t>
            </a:r>
            <a:r>
              <a:rPr lang="es-CO" sz="1200" spc="-140" dirty="0">
                <a:solidFill>
                  <a:srgbClr val="6D6E71"/>
                </a:solidFill>
                <a:latin typeface="+mj-lt"/>
                <a:cs typeface="Arial"/>
              </a:rPr>
              <a:t> </a:t>
            </a:r>
            <a:r>
              <a:rPr lang="es-CO" sz="1200" spc="-55" dirty="0">
                <a:solidFill>
                  <a:srgbClr val="6D6E71"/>
                </a:solidFill>
                <a:latin typeface="+mj-lt"/>
                <a:cs typeface="Arial"/>
              </a:rPr>
              <a:t>de</a:t>
            </a:r>
            <a:r>
              <a:rPr lang="es-CO" sz="1200" spc="-145" dirty="0">
                <a:solidFill>
                  <a:srgbClr val="6D6E71"/>
                </a:solidFill>
                <a:latin typeface="+mj-lt"/>
                <a:cs typeface="Arial"/>
              </a:rPr>
              <a:t> </a:t>
            </a:r>
            <a:r>
              <a:rPr lang="es-CO" sz="1200" spc="-60" dirty="0">
                <a:solidFill>
                  <a:srgbClr val="6D6E71"/>
                </a:solidFill>
                <a:latin typeface="+mj-lt"/>
                <a:cs typeface="Arial"/>
              </a:rPr>
              <a:t>Ética</a:t>
            </a:r>
            <a:r>
              <a:rPr lang="es-CO" sz="1200" spc="-140" dirty="0">
                <a:solidFill>
                  <a:srgbClr val="6D6E71"/>
                </a:solidFill>
                <a:latin typeface="+mj-lt"/>
                <a:cs typeface="Arial"/>
              </a:rPr>
              <a:t> </a:t>
            </a:r>
            <a:r>
              <a:rPr lang="es-CO" sz="1200" spc="-20" dirty="0">
                <a:solidFill>
                  <a:srgbClr val="6D6E71"/>
                </a:solidFill>
                <a:latin typeface="+mj-lt"/>
                <a:cs typeface="Arial"/>
              </a:rPr>
              <a:t>y</a:t>
            </a:r>
            <a:r>
              <a:rPr lang="es-CO" sz="1200" spc="-145" dirty="0">
                <a:solidFill>
                  <a:srgbClr val="6D6E71"/>
                </a:solidFill>
                <a:latin typeface="+mj-lt"/>
                <a:cs typeface="Arial"/>
              </a:rPr>
              <a:t> </a:t>
            </a:r>
            <a:r>
              <a:rPr lang="es-CO" sz="1200" spc="-70" dirty="0">
                <a:solidFill>
                  <a:srgbClr val="6D6E71"/>
                </a:solidFill>
                <a:latin typeface="+mj-lt"/>
                <a:cs typeface="Arial"/>
              </a:rPr>
              <a:t>Conducta</a:t>
            </a:r>
            <a:r>
              <a:rPr lang="es-CO" sz="1200" spc="-140" dirty="0">
                <a:solidFill>
                  <a:srgbClr val="6D6E71"/>
                </a:solidFill>
                <a:latin typeface="+mj-lt"/>
                <a:cs typeface="Arial"/>
              </a:rPr>
              <a:t> </a:t>
            </a:r>
            <a:r>
              <a:rPr lang="es-CO" sz="1200" spc="-20" dirty="0">
                <a:solidFill>
                  <a:srgbClr val="6D6E71"/>
                </a:solidFill>
                <a:latin typeface="+mj-lt"/>
                <a:cs typeface="Arial"/>
              </a:rPr>
              <a:t>y</a:t>
            </a:r>
            <a:r>
              <a:rPr lang="es-CO" sz="1200" spc="-145" dirty="0">
                <a:solidFill>
                  <a:srgbClr val="6D6E71"/>
                </a:solidFill>
                <a:latin typeface="+mj-lt"/>
                <a:cs typeface="Arial"/>
              </a:rPr>
              <a:t> </a:t>
            </a:r>
            <a:r>
              <a:rPr lang="es-CO" sz="1200" spc="-55" dirty="0">
                <a:solidFill>
                  <a:srgbClr val="6D6E71"/>
                </a:solidFill>
                <a:latin typeface="+mj-lt"/>
                <a:cs typeface="Arial"/>
              </a:rPr>
              <a:t>que</a:t>
            </a:r>
            <a:r>
              <a:rPr lang="es-CO" sz="1200" spc="-140" dirty="0">
                <a:solidFill>
                  <a:srgbClr val="6D6E71"/>
                </a:solidFill>
                <a:latin typeface="+mj-lt"/>
                <a:cs typeface="Arial"/>
              </a:rPr>
              <a:t> </a:t>
            </a:r>
            <a:r>
              <a:rPr lang="es-CO" sz="1200" spc="-50" dirty="0">
                <a:solidFill>
                  <a:srgbClr val="6D6E71"/>
                </a:solidFill>
                <a:latin typeface="+mj-lt"/>
                <a:cs typeface="Arial"/>
              </a:rPr>
              <a:t>requieren  </a:t>
            </a:r>
            <a:r>
              <a:rPr lang="es-CO" sz="1200" spc="-45" dirty="0">
                <a:solidFill>
                  <a:srgbClr val="6D6E71"/>
                </a:solidFill>
                <a:latin typeface="+mj-lt"/>
                <a:cs typeface="Arial"/>
              </a:rPr>
              <a:t>ser </a:t>
            </a:r>
            <a:r>
              <a:rPr lang="es-CO" sz="1200" spc="-50" dirty="0">
                <a:solidFill>
                  <a:srgbClr val="6D6E71"/>
                </a:solidFill>
                <a:latin typeface="+mj-lt"/>
                <a:cs typeface="Arial"/>
              </a:rPr>
              <a:t>verificados. </a:t>
            </a:r>
            <a:r>
              <a:rPr lang="es-CO" sz="1200" spc="-80" dirty="0">
                <a:solidFill>
                  <a:srgbClr val="6D6E71"/>
                </a:solidFill>
                <a:latin typeface="+mj-lt"/>
                <a:cs typeface="Arial"/>
              </a:rPr>
              <a:t>Las </a:t>
            </a:r>
            <a:r>
              <a:rPr lang="es-CO" sz="1200" spc="-60" dirty="0">
                <a:solidFill>
                  <a:srgbClr val="6D6E71"/>
                </a:solidFill>
                <a:latin typeface="+mj-lt"/>
                <a:cs typeface="Arial"/>
              </a:rPr>
              <a:t>denuncias pueden </a:t>
            </a:r>
            <a:r>
              <a:rPr lang="es-CO" sz="1200" spc="-45" dirty="0">
                <a:solidFill>
                  <a:srgbClr val="6D6E71"/>
                </a:solidFill>
                <a:latin typeface="+mj-lt"/>
                <a:cs typeface="Arial"/>
              </a:rPr>
              <a:t>ser éticas </a:t>
            </a:r>
            <a:r>
              <a:rPr lang="es-CO" sz="1200" spc="-30" dirty="0">
                <a:solidFill>
                  <a:srgbClr val="6D6E71"/>
                </a:solidFill>
                <a:latin typeface="+mj-lt"/>
                <a:cs typeface="Arial"/>
              </a:rPr>
              <a:t>o </a:t>
            </a:r>
            <a:r>
              <a:rPr lang="es-CO" sz="1200" spc="-70" dirty="0">
                <a:solidFill>
                  <a:srgbClr val="6D6E71"/>
                </a:solidFill>
                <a:latin typeface="+mj-lt"/>
                <a:cs typeface="Arial"/>
              </a:rPr>
              <a:t>de  </a:t>
            </a:r>
            <a:r>
              <a:rPr lang="es-CO" sz="1200" spc="-40" dirty="0">
                <a:solidFill>
                  <a:srgbClr val="6D6E71"/>
                </a:solidFill>
                <a:latin typeface="+mj-lt"/>
                <a:cs typeface="Arial"/>
              </a:rPr>
              <a:t>cumplimiento, </a:t>
            </a:r>
            <a:r>
              <a:rPr lang="es-CO" sz="1200" spc="-60" dirty="0">
                <a:solidFill>
                  <a:srgbClr val="6D6E71"/>
                </a:solidFill>
                <a:latin typeface="+mj-lt"/>
                <a:cs typeface="Arial"/>
              </a:rPr>
              <a:t>según </a:t>
            </a:r>
            <a:r>
              <a:rPr lang="es-CO" sz="1200" spc="-25" dirty="0">
                <a:solidFill>
                  <a:srgbClr val="6D6E71"/>
                </a:solidFill>
                <a:latin typeface="+mj-lt"/>
                <a:cs typeface="Arial"/>
              </a:rPr>
              <a:t>lo </a:t>
            </a:r>
            <a:r>
              <a:rPr lang="es-CO" sz="1200" spc="-60" dirty="0">
                <a:solidFill>
                  <a:srgbClr val="6D6E71"/>
                </a:solidFill>
                <a:latin typeface="+mj-lt"/>
                <a:cs typeface="Arial"/>
              </a:rPr>
              <a:t>establezca </a:t>
            </a:r>
            <a:r>
              <a:rPr lang="es-CO" sz="1200" spc="-40" dirty="0">
                <a:solidFill>
                  <a:srgbClr val="6D6E71"/>
                </a:solidFill>
                <a:latin typeface="+mj-lt"/>
                <a:cs typeface="Arial"/>
              </a:rPr>
              <a:t>la </a:t>
            </a:r>
            <a:r>
              <a:rPr lang="es-CO" sz="1200" spc="-35" dirty="0">
                <a:solidFill>
                  <a:srgbClr val="6D6E71"/>
                </a:solidFill>
                <a:latin typeface="+mj-lt"/>
                <a:cs typeface="Arial"/>
              </a:rPr>
              <a:t>normativa  </a:t>
            </a:r>
            <a:r>
              <a:rPr lang="es-CO" sz="1200" spc="-40" dirty="0">
                <a:solidFill>
                  <a:srgbClr val="6D6E71"/>
                </a:solidFill>
                <a:latin typeface="+mj-lt"/>
                <a:cs typeface="Arial"/>
              </a:rPr>
              <a:t>interna.</a:t>
            </a:r>
          </a:p>
        </p:txBody>
      </p:sp>
      <p:sp>
        <p:nvSpPr>
          <p:cNvPr id="7" name="object 7"/>
          <p:cNvSpPr txBox="1"/>
          <p:nvPr/>
        </p:nvSpPr>
        <p:spPr>
          <a:xfrm>
            <a:off x="673446" y="4307699"/>
            <a:ext cx="3348430" cy="3275256"/>
          </a:xfrm>
          <a:prstGeom prst="rect">
            <a:avLst/>
          </a:prstGeom>
        </p:spPr>
        <p:txBody>
          <a:bodyPr vert="horz" wrap="square" lIns="0" tIns="45720" rIns="0" bIns="0" rtlCol="0">
            <a:spAutoFit/>
          </a:bodyPr>
          <a:lstStyle/>
          <a:p>
            <a:pPr marL="12700" marR="5080">
              <a:lnSpc>
                <a:spcPts val="2420"/>
              </a:lnSpc>
              <a:spcBef>
                <a:spcPts val="360"/>
              </a:spcBef>
            </a:pPr>
            <a:r>
              <a:rPr lang="es-CO" sz="2200" b="1" spc="-30" dirty="0">
                <a:solidFill>
                  <a:srgbClr val="801327"/>
                </a:solidFill>
                <a:latin typeface="+mj-lt"/>
                <a:cs typeface="Lato-Black"/>
              </a:rPr>
              <a:t>Preguntas</a:t>
            </a:r>
            <a:r>
              <a:rPr lang="es-CO" sz="2200" b="1" spc="-114" dirty="0">
                <a:solidFill>
                  <a:srgbClr val="801327"/>
                </a:solidFill>
                <a:latin typeface="+mj-lt"/>
                <a:cs typeface="Lato-Black"/>
              </a:rPr>
              <a:t> </a:t>
            </a:r>
            <a:r>
              <a:rPr lang="es-CO" sz="2200" b="1" spc="-30" dirty="0">
                <a:solidFill>
                  <a:srgbClr val="801327"/>
                </a:solidFill>
                <a:latin typeface="+mj-lt"/>
                <a:cs typeface="Lato-Black"/>
              </a:rPr>
              <a:t>frecuentes  </a:t>
            </a:r>
            <a:r>
              <a:rPr lang="es-CO" sz="2200" b="1" spc="25" dirty="0">
                <a:solidFill>
                  <a:srgbClr val="C01F3C"/>
                </a:solidFill>
                <a:latin typeface="+mj-lt"/>
                <a:cs typeface="Lato-Black"/>
              </a:rPr>
              <a:t>Código </a:t>
            </a:r>
            <a:r>
              <a:rPr lang="es-CO" sz="2200" b="1" spc="20" dirty="0">
                <a:solidFill>
                  <a:srgbClr val="C01F3C"/>
                </a:solidFill>
                <a:latin typeface="+mj-lt"/>
                <a:cs typeface="Lato-Black"/>
              </a:rPr>
              <a:t>de Ética </a:t>
            </a:r>
            <a:r>
              <a:rPr lang="es-CO" sz="2200" b="1" dirty="0">
                <a:solidFill>
                  <a:srgbClr val="C01F3C"/>
                </a:solidFill>
                <a:latin typeface="+mj-lt"/>
                <a:cs typeface="Lato-Black"/>
              </a:rPr>
              <a:t>y  </a:t>
            </a:r>
            <a:r>
              <a:rPr lang="es-CO" sz="2200" b="1" spc="35" dirty="0">
                <a:solidFill>
                  <a:srgbClr val="C01F3C"/>
                </a:solidFill>
                <a:latin typeface="+mj-lt"/>
                <a:cs typeface="Lato-Black"/>
              </a:rPr>
              <a:t>Conducta:</a:t>
            </a:r>
            <a:endParaRPr lang="es-CO" sz="2200" dirty="0">
              <a:latin typeface="+mj-lt"/>
              <a:cs typeface="Lato-Black"/>
            </a:endParaRPr>
          </a:p>
          <a:p>
            <a:pPr marL="12700">
              <a:lnSpc>
                <a:spcPct val="100000"/>
              </a:lnSpc>
              <a:spcBef>
                <a:spcPts val="660"/>
              </a:spcBef>
            </a:pPr>
            <a:r>
              <a:rPr lang="es-CO" sz="1400" b="1" i="1" dirty="0">
                <a:solidFill>
                  <a:srgbClr val="801327"/>
                </a:solidFill>
                <a:latin typeface="+mj-lt"/>
                <a:cs typeface="Lato-BlackItalic"/>
              </a:rPr>
              <a:t>¿Quiénes son </a:t>
            </a:r>
            <a:r>
              <a:rPr lang="es-CO" sz="1400" b="1" i="1" spc="-5" dirty="0">
                <a:solidFill>
                  <a:srgbClr val="801327"/>
                </a:solidFill>
                <a:latin typeface="+mj-lt"/>
                <a:cs typeface="Lato-BlackItalic"/>
              </a:rPr>
              <a:t>beneficiarios </a:t>
            </a:r>
            <a:r>
              <a:rPr lang="es-CO" sz="1400" b="1" i="1" dirty="0">
                <a:solidFill>
                  <a:srgbClr val="801327"/>
                </a:solidFill>
                <a:latin typeface="+mj-lt"/>
                <a:cs typeface="Lato-BlackItalic"/>
              </a:rPr>
              <a:t>de</a:t>
            </a:r>
            <a:r>
              <a:rPr lang="es-CO" sz="1400" b="1" i="1" spc="20" dirty="0">
                <a:solidFill>
                  <a:srgbClr val="801327"/>
                </a:solidFill>
                <a:latin typeface="+mj-lt"/>
                <a:cs typeface="Lato-BlackItalic"/>
              </a:rPr>
              <a:t> </a:t>
            </a:r>
            <a:r>
              <a:rPr lang="es-CO" sz="1400" b="1" i="1" spc="-5" dirty="0">
                <a:solidFill>
                  <a:srgbClr val="801327"/>
                </a:solidFill>
                <a:latin typeface="+mj-lt"/>
                <a:cs typeface="Lato-BlackItalic"/>
              </a:rPr>
              <a:t>Esenttia?</a:t>
            </a:r>
          </a:p>
          <a:p>
            <a:pPr marL="12700" marR="5080" algn="just">
              <a:lnSpc>
                <a:spcPts val="1400"/>
              </a:lnSpc>
              <a:spcBef>
                <a:spcPts val="180"/>
              </a:spcBef>
            </a:pPr>
            <a:r>
              <a:rPr lang="es-CO" sz="1200" spc="-95" dirty="0">
                <a:solidFill>
                  <a:srgbClr val="6D6E71"/>
                </a:solidFill>
                <a:latin typeface="+mj-lt"/>
                <a:cs typeface="Arial"/>
              </a:rPr>
              <a:t>Son </a:t>
            </a:r>
            <a:r>
              <a:rPr lang="es-CO" sz="1200" spc="-60" dirty="0">
                <a:solidFill>
                  <a:srgbClr val="6D6E71"/>
                </a:solidFill>
                <a:latin typeface="+mj-lt"/>
                <a:cs typeface="Arial"/>
              </a:rPr>
              <a:t>beneficiarios </a:t>
            </a:r>
            <a:r>
              <a:rPr lang="es-CO" sz="1200" spc="-40" dirty="0">
                <a:solidFill>
                  <a:srgbClr val="6D6E71"/>
                </a:solidFill>
                <a:latin typeface="+mj-lt"/>
                <a:cs typeface="Arial"/>
              </a:rPr>
              <a:t>todos </a:t>
            </a:r>
            <a:r>
              <a:rPr lang="es-CO" sz="1200" spc="-65" dirty="0">
                <a:solidFill>
                  <a:srgbClr val="6D6E71"/>
                </a:solidFill>
                <a:latin typeface="+mj-lt"/>
                <a:cs typeface="Arial"/>
              </a:rPr>
              <a:t>aquellos que </a:t>
            </a:r>
            <a:r>
              <a:rPr lang="es-CO" sz="1200" spc="-70" dirty="0">
                <a:solidFill>
                  <a:srgbClr val="6D6E71"/>
                </a:solidFill>
                <a:latin typeface="+mj-lt"/>
                <a:cs typeface="Arial"/>
              </a:rPr>
              <a:t>reciban servicios  </a:t>
            </a:r>
            <a:r>
              <a:rPr lang="es-CO" sz="1200" spc="-50" dirty="0">
                <a:solidFill>
                  <a:srgbClr val="6D6E71"/>
                </a:solidFill>
                <a:latin typeface="+mj-lt"/>
                <a:cs typeface="Arial"/>
              </a:rPr>
              <a:t>de </a:t>
            </a:r>
            <a:r>
              <a:rPr lang="es-CO" sz="1200" spc="-30" dirty="0">
                <a:solidFill>
                  <a:srgbClr val="6D6E71"/>
                </a:solidFill>
                <a:latin typeface="+mj-lt"/>
                <a:cs typeface="Arial"/>
              </a:rPr>
              <a:t>la </a:t>
            </a:r>
            <a:r>
              <a:rPr lang="es-CO" sz="1200" spc="-45" dirty="0">
                <a:solidFill>
                  <a:srgbClr val="6D6E71"/>
                </a:solidFill>
                <a:latin typeface="+mj-lt"/>
                <a:cs typeface="Arial"/>
              </a:rPr>
              <a:t>empresa, </a:t>
            </a:r>
            <a:r>
              <a:rPr lang="es-CO" sz="1200" spc="-25" dirty="0">
                <a:solidFill>
                  <a:srgbClr val="6D6E71"/>
                </a:solidFill>
                <a:latin typeface="+mj-lt"/>
                <a:cs typeface="Arial"/>
              </a:rPr>
              <a:t>por </a:t>
            </a:r>
            <a:r>
              <a:rPr lang="es-CO" sz="1200" spc="-30" dirty="0">
                <a:solidFill>
                  <a:srgbClr val="6D6E71"/>
                </a:solidFill>
                <a:latin typeface="+mj-lt"/>
                <a:cs typeface="Arial"/>
              </a:rPr>
              <a:t>o </a:t>
            </a:r>
            <a:r>
              <a:rPr lang="es-CO" sz="1200" spc="-50" dirty="0">
                <a:solidFill>
                  <a:srgbClr val="6D6E71"/>
                </a:solidFill>
                <a:latin typeface="+mj-lt"/>
                <a:cs typeface="Arial"/>
              </a:rPr>
              <a:t>con </a:t>
            </a:r>
            <a:r>
              <a:rPr lang="es-CO" sz="1200" spc="-45" dirty="0">
                <a:solidFill>
                  <a:srgbClr val="6D6E71"/>
                </a:solidFill>
                <a:latin typeface="+mj-lt"/>
                <a:cs typeface="Arial"/>
              </a:rPr>
              <a:t>ocasión </a:t>
            </a:r>
            <a:r>
              <a:rPr lang="es-CO" sz="1200" spc="-50" dirty="0">
                <a:solidFill>
                  <a:srgbClr val="6D6E71"/>
                </a:solidFill>
                <a:latin typeface="+mj-lt"/>
                <a:cs typeface="Arial"/>
              </a:rPr>
              <a:t>de </a:t>
            </a:r>
            <a:r>
              <a:rPr lang="es-CO" sz="1200" spc="-30" dirty="0">
                <a:solidFill>
                  <a:srgbClr val="6D6E71"/>
                </a:solidFill>
                <a:latin typeface="+mj-lt"/>
                <a:cs typeface="Arial"/>
              </a:rPr>
              <a:t>un </a:t>
            </a:r>
            <a:r>
              <a:rPr lang="es-CO" sz="1200" spc="-45" dirty="0">
                <a:solidFill>
                  <a:srgbClr val="6D6E71"/>
                </a:solidFill>
                <a:latin typeface="+mj-lt"/>
                <a:cs typeface="Arial"/>
              </a:rPr>
              <a:t>vínculo </a:t>
            </a:r>
            <a:r>
              <a:rPr lang="es-CO" sz="1200" spc="-55" dirty="0">
                <a:solidFill>
                  <a:srgbClr val="6D6E71"/>
                </a:solidFill>
                <a:latin typeface="+mj-lt"/>
                <a:cs typeface="Arial"/>
              </a:rPr>
              <a:t>con  </a:t>
            </a:r>
            <a:r>
              <a:rPr lang="es-CO" sz="1200" spc="-20" dirty="0">
                <a:solidFill>
                  <a:srgbClr val="6D6E71"/>
                </a:solidFill>
                <a:latin typeface="+mj-lt"/>
                <a:cs typeface="Arial"/>
              </a:rPr>
              <a:t>Esenttia</a:t>
            </a:r>
            <a:r>
              <a:rPr lang="es-CO" sz="1200" spc="290" dirty="0">
                <a:solidFill>
                  <a:srgbClr val="6D6E71"/>
                </a:solidFill>
                <a:latin typeface="+mj-lt"/>
                <a:cs typeface="Arial"/>
              </a:rPr>
              <a:t> </a:t>
            </a:r>
            <a:r>
              <a:rPr lang="es-CO" sz="1200" spc="-30" dirty="0">
                <a:solidFill>
                  <a:srgbClr val="6D6E71"/>
                </a:solidFill>
                <a:latin typeface="+mj-lt"/>
                <a:cs typeface="Arial"/>
              </a:rPr>
              <a:t>o </a:t>
            </a:r>
            <a:r>
              <a:rPr lang="es-CO" sz="1200" spc="-25" dirty="0">
                <a:solidFill>
                  <a:srgbClr val="6D6E71"/>
                </a:solidFill>
                <a:latin typeface="+mj-lt"/>
                <a:cs typeface="Arial"/>
              </a:rPr>
              <a:t>el </a:t>
            </a:r>
            <a:r>
              <a:rPr lang="es-CO" sz="1200" spc="-45" dirty="0">
                <a:solidFill>
                  <a:srgbClr val="6D6E71"/>
                </a:solidFill>
                <a:latin typeface="+mj-lt"/>
                <a:cs typeface="Arial"/>
              </a:rPr>
              <a:t>de </a:t>
            </a:r>
            <a:r>
              <a:rPr lang="es-CO" sz="1200" spc="-35" dirty="0">
                <a:solidFill>
                  <a:srgbClr val="6D6E71"/>
                </a:solidFill>
                <a:latin typeface="+mj-lt"/>
                <a:cs typeface="Arial"/>
              </a:rPr>
              <a:t>sus </a:t>
            </a:r>
            <a:r>
              <a:rPr lang="es-CO" sz="1200" spc="-20" dirty="0">
                <a:solidFill>
                  <a:srgbClr val="6D6E71"/>
                </a:solidFill>
                <a:latin typeface="+mj-lt"/>
                <a:cs typeface="Arial"/>
              </a:rPr>
              <a:t>familiares,  </a:t>
            </a:r>
            <a:r>
              <a:rPr lang="es-CO" sz="1200" spc="-15" dirty="0">
                <a:solidFill>
                  <a:srgbClr val="6D6E71"/>
                </a:solidFill>
                <a:latin typeface="+mj-lt"/>
                <a:cs typeface="Arial"/>
              </a:rPr>
              <a:t>tales </a:t>
            </a:r>
            <a:r>
              <a:rPr lang="es-CO" sz="1200" spc="-35" dirty="0">
                <a:solidFill>
                  <a:srgbClr val="6D6E71"/>
                </a:solidFill>
                <a:latin typeface="+mj-lt"/>
                <a:cs typeface="Arial"/>
              </a:rPr>
              <a:t>como  pensionados, </a:t>
            </a:r>
            <a:r>
              <a:rPr lang="es-CO" sz="1200" spc="-30" dirty="0">
                <a:solidFill>
                  <a:srgbClr val="6D6E71"/>
                </a:solidFill>
                <a:latin typeface="+mj-lt"/>
                <a:cs typeface="Arial"/>
              </a:rPr>
              <a:t>usuarios </a:t>
            </a:r>
            <a:r>
              <a:rPr lang="es-CO" sz="1200" spc="-25" dirty="0">
                <a:solidFill>
                  <a:srgbClr val="6D6E71"/>
                </a:solidFill>
                <a:latin typeface="+mj-lt"/>
                <a:cs typeface="Arial"/>
              </a:rPr>
              <a:t>del </a:t>
            </a:r>
            <a:r>
              <a:rPr lang="es-CO" sz="1200" spc="-30" dirty="0">
                <a:solidFill>
                  <a:srgbClr val="6D6E71"/>
                </a:solidFill>
                <a:latin typeface="+mj-lt"/>
                <a:cs typeface="Arial"/>
              </a:rPr>
              <a:t>servicio </a:t>
            </a:r>
            <a:r>
              <a:rPr lang="es-CO" sz="1200" spc="-45" dirty="0">
                <a:solidFill>
                  <a:srgbClr val="6D6E71"/>
                </a:solidFill>
                <a:latin typeface="+mj-lt"/>
                <a:cs typeface="Arial"/>
              </a:rPr>
              <a:t>de</a:t>
            </a:r>
            <a:r>
              <a:rPr lang="es-CO" sz="1200" spc="240" dirty="0">
                <a:solidFill>
                  <a:srgbClr val="6D6E71"/>
                </a:solidFill>
                <a:latin typeface="+mj-lt"/>
                <a:cs typeface="Arial"/>
              </a:rPr>
              <a:t> </a:t>
            </a:r>
            <a:r>
              <a:rPr lang="es-CO" sz="1200" spc="-35" dirty="0">
                <a:solidFill>
                  <a:srgbClr val="6D6E71"/>
                </a:solidFill>
                <a:latin typeface="+mj-lt"/>
                <a:cs typeface="Arial"/>
              </a:rPr>
              <a:t>salud, </a:t>
            </a:r>
            <a:r>
              <a:rPr lang="es-CO" sz="1200" spc="-45" dirty="0">
                <a:solidFill>
                  <a:srgbClr val="6D6E71"/>
                </a:solidFill>
                <a:latin typeface="+mj-lt"/>
                <a:cs typeface="Arial"/>
              </a:rPr>
              <a:t>de  educación</a:t>
            </a:r>
            <a:r>
              <a:rPr lang="es-CO" sz="1200" spc="240" dirty="0">
                <a:solidFill>
                  <a:srgbClr val="6D6E71"/>
                </a:solidFill>
                <a:latin typeface="+mj-lt"/>
                <a:cs typeface="Arial"/>
              </a:rPr>
              <a:t> </a:t>
            </a:r>
            <a:r>
              <a:rPr lang="es-CO" sz="1200" spc="-30" dirty="0">
                <a:solidFill>
                  <a:srgbClr val="6D6E71"/>
                </a:solidFill>
                <a:latin typeface="+mj-lt"/>
                <a:cs typeface="Arial"/>
              </a:rPr>
              <a:t>o cualquier </a:t>
            </a:r>
            <a:r>
              <a:rPr lang="es-CO" sz="1200" spc="10" dirty="0">
                <a:solidFill>
                  <a:srgbClr val="6D6E71"/>
                </a:solidFill>
                <a:latin typeface="+mj-lt"/>
                <a:cs typeface="Arial"/>
              </a:rPr>
              <a:t>otro </a:t>
            </a:r>
            <a:r>
              <a:rPr lang="es-CO" sz="1200" spc="-30" dirty="0">
                <a:solidFill>
                  <a:srgbClr val="6D6E71"/>
                </a:solidFill>
                <a:latin typeface="+mj-lt"/>
                <a:cs typeface="Arial"/>
              </a:rPr>
              <a:t>servicio, </a:t>
            </a:r>
            <a:r>
              <a:rPr lang="es-CO" sz="1200" spc="-25" dirty="0">
                <a:solidFill>
                  <a:srgbClr val="6D6E71"/>
                </a:solidFill>
                <a:latin typeface="+mj-lt"/>
                <a:cs typeface="Arial"/>
              </a:rPr>
              <a:t>auxilio </a:t>
            </a:r>
            <a:r>
              <a:rPr lang="es-CO" sz="1200" spc="-30" dirty="0">
                <a:solidFill>
                  <a:srgbClr val="6D6E71"/>
                </a:solidFill>
                <a:latin typeface="+mj-lt"/>
                <a:cs typeface="Arial"/>
              </a:rPr>
              <a:t>o  </a:t>
            </a:r>
            <a:r>
              <a:rPr lang="es-CO" sz="1200" spc="-10" dirty="0">
                <a:solidFill>
                  <a:srgbClr val="6D6E71"/>
                </a:solidFill>
                <a:latin typeface="+mj-lt"/>
                <a:cs typeface="Arial"/>
              </a:rPr>
              <a:t>retribución </a:t>
            </a:r>
            <a:r>
              <a:rPr lang="es-CO" sz="1200" spc="-40" dirty="0">
                <a:solidFill>
                  <a:srgbClr val="6D6E71"/>
                </a:solidFill>
                <a:latin typeface="+mj-lt"/>
                <a:cs typeface="Arial"/>
              </a:rPr>
              <a:t>que </a:t>
            </a:r>
            <a:r>
              <a:rPr lang="es-CO" sz="1200" spc="-20" dirty="0">
                <a:solidFill>
                  <a:srgbClr val="6D6E71"/>
                </a:solidFill>
                <a:latin typeface="+mj-lt"/>
                <a:cs typeface="Arial"/>
              </a:rPr>
              <a:t>implique </a:t>
            </a:r>
            <a:r>
              <a:rPr lang="es-CO" sz="1200" spc="-35" dirty="0">
                <a:solidFill>
                  <a:srgbClr val="6D6E71"/>
                </a:solidFill>
                <a:latin typeface="+mj-lt"/>
                <a:cs typeface="Arial"/>
              </a:rPr>
              <a:t>uso </a:t>
            </a:r>
            <a:r>
              <a:rPr lang="es-CO" sz="1200" spc="-45" dirty="0">
                <a:solidFill>
                  <a:srgbClr val="6D6E71"/>
                </a:solidFill>
                <a:latin typeface="+mj-lt"/>
                <a:cs typeface="Arial"/>
              </a:rPr>
              <a:t>de </a:t>
            </a:r>
            <a:r>
              <a:rPr lang="es-CO" sz="1200" spc="-35" dirty="0">
                <a:solidFill>
                  <a:srgbClr val="6D6E71"/>
                </a:solidFill>
                <a:latin typeface="+mj-lt"/>
                <a:cs typeface="Arial"/>
              </a:rPr>
              <a:t>bienes </a:t>
            </a:r>
            <a:r>
              <a:rPr lang="es-CO" sz="1200" spc="-30" dirty="0">
                <a:solidFill>
                  <a:srgbClr val="6D6E71"/>
                </a:solidFill>
                <a:latin typeface="+mj-lt"/>
                <a:cs typeface="Arial"/>
              </a:rPr>
              <a:t>o recursos  </a:t>
            </a:r>
            <a:r>
              <a:rPr lang="es-CO" sz="1200" spc="-45" dirty="0">
                <a:solidFill>
                  <a:srgbClr val="6D6E71"/>
                </a:solidFill>
                <a:latin typeface="+mj-lt"/>
                <a:cs typeface="Arial"/>
              </a:rPr>
              <a:t>de</a:t>
            </a:r>
            <a:r>
              <a:rPr lang="es-CO" sz="1200" spc="-75" dirty="0">
                <a:solidFill>
                  <a:srgbClr val="6D6E71"/>
                </a:solidFill>
                <a:latin typeface="+mj-lt"/>
                <a:cs typeface="Arial"/>
              </a:rPr>
              <a:t> </a:t>
            </a:r>
            <a:r>
              <a:rPr lang="es-CO" sz="1200" spc="-25" dirty="0">
                <a:solidFill>
                  <a:srgbClr val="6D6E71"/>
                </a:solidFill>
                <a:latin typeface="+mj-lt"/>
                <a:cs typeface="Arial"/>
              </a:rPr>
              <a:t>Esenttia.</a:t>
            </a:r>
            <a:endParaRPr lang="es-CO" sz="1200" dirty="0">
              <a:latin typeface="+mj-lt"/>
              <a:cs typeface="Arial"/>
            </a:endParaRPr>
          </a:p>
          <a:p>
            <a:pPr marL="12700" marR="7620" algn="just">
              <a:lnSpc>
                <a:spcPts val="1400"/>
              </a:lnSpc>
              <a:spcBef>
                <a:spcPts val="1400"/>
              </a:spcBef>
            </a:pPr>
            <a:r>
              <a:rPr lang="es-CO" sz="1400" b="1" i="1" dirty="0">
                <a:solidFill>
                  <a:srgbClr val="801327"/>
                </a:solidFill>
                <a:latin typeface="+mj-lt"/>
                <a:cs typeface="Lato-BlackItalic"/>
              </a:rPr>
              <a:t>¿El Código de </a:t>
            </a:r>
            <a:r>
              <a:rPr lang="es-CO" sz="1400" b="1" i="1" spc="-5" dirty="0">
                <a:solidFill>
                  <a:srgbClr val="801327"/>
                </a:solidFill>
                <a:latin typeface="+mj-lt"/>
                <a:cs typeface="Lato-BlackItalic"/>
              </a:rPr>
              <a:t>Ética </a:t>
            </a:r>
            <a:r>
              <a:rPr lang="es-CO" sz="1400" b="1" i="1" dirty="0">
                <a:solidFill>
                  <a:srgbClr val="801327"/>
                </a:solidFill>
                <a:latin typeface="+mj-lt"/>
                <a:cs typeface="Lato-BlackItalic"/>
              </a:rPr>
              <a:t>y Conducta </a:t>
            </a:r>
            <a:r>
              <a:rPr lang="es-CO" sz="1400" b="1" i="1" spc="-5" dirty="0">
                <a:solidFill>
                  <a:srgbClr val="801327"/>
                </a:solidFill>
                <a:latin typeface="+mj-lt"/>
                <a:cs typeface="Lato-BlackItalic"/>
              </a:rPr>
              <a:t>aplica </a:t>
            </a:r>
            <a:r>
              <a:rPr lang="es-CO" sz="1400" b="1" i="1" dirty="0">
                <a:solidFill>
                  <a:srgbClr val="801327"/>
                </a:solidFill>
                <a:latin typeface="+mj-lt"/>
                <a:cs typeface="Lato-BlackItalic"/>
              </a:rPr>
              <a:t>a los  trabajadores y </a:t>
            </a:r>
            <a:r>
              <a:rPr lang="es-CO" sz="1400" b="1" i="1" spc="-5" dirty="0">
                <a:solidFill>
                  <a:srgbClr val="801327"/>
                </a:solidFill>
                <a:latin typeface="+mj-lt"/>
                <a:cs typeface="Lato-BlackItalic"/>
              </a:rPr>
              <a:t>contratistas </a:t>
            </a:r>
            <a:r>
              <a:rPr lang="es-CO" sz="1400" b="1" i="1" dirty="0">
                <a:solidFill>
                  <a:srgbClr val="801327"/>
                </a:solidFill>
                <a:latin typeface="+mj-lt"/>
                <a:cs typeface="Lato-BlackItalic"/>
              </a:rPr>
              <a:t>del Grupo </a:t>
            </a:r>
            <a:r>
              <a:rPr lang="es-CO" sz="1400" b="1" i="1" spc="-5" dirty="0">
                <a:solidFill>
                  <a:srgbClr val="801327"/>
                </a:solidFill>
                <a:latin typeface="+mj-lt"/>
                <a:cs typeface="Lato-BlackItalic"/>
              </a:rPr>
              <a:t>Empresarial  </a:t>
            </a:r>
            <a:r>
              <a:rPr lang="es-CO" sz="1400" b="1" i="1" dirty="0">
                <a:solidFill>
                  <a:srgbClr val="801327"/>
                </a:solidFill>
                <a:latin typeface="+mj-lt"/>
                <a:cs typeface="Lato-BlackItalic"/>
              </a:rPr>
              <a:t>de</a:t>
            </a:r>
            <a:r>
              <a:rPr lang="es-CO" sz="1400" b="1" i="1" spc="-5" dirty="0">
                <a:solidFill>
                  <a:srgbClr val="801327"/>
                </a:solidFill>
                <a:latin typeface="+mj-lt"/>
                <a:cs typeface="Lato-BlackItalic"/>
              </a:rPr>
              <a:t> Ecopetrol?</a:t>
            </a:r>
            <a:endParaRPr lang="es-CO" sz="1400" dirty="0">
              <a:latin typeface="+mj-lt"/>
              <a:cs typeface="Lato-BlackItalic"/>
            </a:endParaRPr>
          </a:p>
        </p:txBody>
      </p:sp>
      <p:sp>
        <p:nvSpPr>
          <p:cNvPr id="10" name="CuadroTexto 9">
            <a:extLst>
              <a:ext uri="{FF2B5EF4-FFF2-40B4-BE49-F238E27FC236}">
                <a16:creationId xmlns:a16="http://schemas.microsoft.com/office/drawing/2014/main" id="{E297E1B9-A890-40F4-9A3F-0E97998E0F9A}"/>
              </a:ext>
            </a:extLst>
          </p:cNvPr>
          <p:cNvSpPr txBox="1"/>
          <p:nvPr/>
        </p:nvSpPr>
        <p:spPr>
          <a:xfrm>
            <a:off x="4016420" y="7789761"/>
            <a:ext cx="389850" cy="307777"/>
          </a:xfrm>
          <a:prstGeom prst="rect">
            <a:avLst/>
          </a:prstGeom>
          <a:noFill/>
        </p:spPr>
        <p:txBody>
          <a:bodyPr wrap="none" rtlCol="0">
            <a:spAutoFit/>
          </a:bodyPr>
          <a:lstStyle/>
          <a:p>
            <a:r>
              <a:rPr lang="es-CO" sz="1400" b="1" dirty="0">
                <a:solidFill>
                  <a:srgbClr val="801327"/>
                </a:solidFill>
              </a:rPr>
              <a:t>26</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1" name="Grupo 10">
            <a:extLst>
              <a:ext uri="{FF2B5EF4-FFF2-40B4-BE49-F238E27FC236}">
                <a16:creationId xmlns:a16="http://schemas.microsoft.com/office/drawing/2014/main" id="{17E881BC-8B30-4C63-8B1F-34D2D5280600}"/>
              </a:ext>
            </a:extLst>
          </p:cNvPr>
          <p:cNvGrpSpPr/>
          <p:nvPr/>
        </p:nvGrpSpPr>
        <p:grpSpPr>
          <a:xfrm>
            <a:off x="706049" y="2939970"/>
            <a:ext cx="7106859" cy="2389352"/>
            <a:chOff x="844949" y="2939970"/>
            <a:chExt cx="7106859" cy="2389352"/>
          </a:xfrm>
        </p:grpSpPr>
        <p:pic>
          <p:nvPicPr>
            <p:cNvPr id="6" name="Imagen 5">
              <a:extLst>
                <a:ext uri="{FF2B5EF4-FFF2-40B4-BE49-F238E27FC236}">
                  <a16:creationId xmlns:a16="http://schemas.microsoft.com/office/drawing/2014/main" id="{944AD7C8-9BF5-4957-BE68-761854F3AFC7}"/>
                </a:ext>
              </a:extLst>
            </p:cNvPr>
            <p:cNvPicPr>
              <a:picLocks noChangeAspect="1"/>
            </p:cNvPicPr>
            <p:nvPr/>
          </p:nvPicPr>
          <p:blipFill rotWithShape="1">
            <a:blip r:embed="rId2"/>
            <a:srcRect l="11209" t="32291" r="47388" b="41715"/>
            <a:stretch/>
          </p:blipFill>
          <p:spPr>
            <a:xfrm>
              <a:off x="844949" y="3020998"/>
              <a:ext cx="3680752" cy="2308324"/>
            </a:xfrm>
            <a:prstGeom prst="rect">
              <a:avLst/>
            </a:prstGeom>
          </p:spPr>
        </p:pic>
        <p:sp>
          <p:nvSpPr>
            <p:cNvPr id="9" name="CuadroTexto 8">
              <a:extLst>
                <a:ext uri="{FF2B5EF4-FFF2-40B4-BE49-F238E27FC236}">
                  <a16:creationId xmlns:a16="http://schemas.microsoft.com/office/drawing/2014/main" id="{30757A85-C98F-49CE-AE3E-4EFFA95068C6}"/>
                </a:ext>
              </a:extLst>
            </p:cNvPr>
            <p:cNvSpPr txBox="1"/>
            <p:nvPr/>
          </p:nvSpPr>
          <p:spPr>
            <a:xfrm>
              <a:off x="4502552" y="2986269"/>
              <a:ext cx="3449256" cy="2308324"/>
            </a:xfrm>
            <a:prstGeom prst="rect">
              <a:avLst/>
            </a:prstGeom>
            <a:noFill/>
          </p:spPr>
          <p:txBody>
            <a:bodyPr wrap="square" rtlCol="0">
              <a:spAutoFit/>
            </a:bodyPr>
            <a:lstStyle/>
            <a:p>
              <a:r>
                <a:rPr lang="es-CO" b="1" i="1" dirty="0"/>
                <a:t>Junta Directiva Esenttia S.A.</a:t>
              </a:r>
            </a:p>
            <a:p>
              <a:endParaRPr lang="es-CO" b="1" dirty="0"/>
            </a:p>
            <a:p>
              <a:endParaRPr lang="es-CO" b="1" dirty="0"/>
            </a:p>
            <a:p>
              <a:r>
                <a:rPr lang="es-CO" dirty="0"/>
                <a:t>Juan Diego Mejía Mejía</a:t>
              </a:r>
            </a:p>
            <a:p>
              <a:r>
                <a:rPr lang="es-CO" b="1" i="1" dirty="0"/>
                <a:t>Presidente de Esenttia</a:t>
              </a:r>
            </a:p>
            <a:p>
              <a:endParaRPr lang="es-CO" b="1" i="1" dirty="0"/>
            </a:p>
            <a:p>
              <a:endParaRPr lang="es-CO" b="1" i="1" dirty="0"/>
            </a:p>
            <a:p>
              <a:r>
                <a:rPr lang="es-CO" b="1" i="1" dirty="0"/>
                <a:t>2020</a:t>
              </a:r>
            </a:p>
          </p:txBody>
        </p:sp>
        <p:cxnSp>
          <p:nvCxnSpPr>
            <p:cNvPr id="10" name="Conector recto 9">
              <a:extLst>
                <a:ext uri="{FF2B5EF4-FFF2-40B4-BE49-F238E27FC236}">
                  <a16:creationId xmlns:a16="http://schemas.microsoft.com/office/drawing/2014/main" id="{0471CD58-4A58-4F61-9B2E-6E9CAC354CD6}"/>
                </a:ext>
              </a:extLst>
            </p:cNvPr>
            <p:cNvCxnSpPr/>
            <p:nvPr/>
          </p:nvCxnSpPr>
          <p:spPr>
            <a:xfrm>
              <a:off x="4352086" y="2939970"/>
              <a:ext cx="0" cy="2352474"/>
            </a:xfrm>
            <a:prstGeom prst="line">
              <a:avLst/>
            </a:prstGeom>
            <a:ln w="3810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246121661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object 3"/>
          <p:cNvSpPr txBox="1"/>
          <p:nvPr/>
        </p:nvSpPr>
        <p:spPr>
          <a:xfrm>
            <a:off x="570018" y="587208"/>
            <a:ext cx="3368010" cy="6406882"/>
          </a:xfrm>
          <a:prstGeom prst="rect">
            <a:avLst/>
          </a:prstGeom>
        </p:spPr>
        <p:txBody>
          <a:bodyPr vert="horz" wrap="square" lIns="0" tIns="22860" rIns="0" bIns="0" rtlCol="0">
            <a:spAutoFit/>
          </a:bodyPr>
          <a:lstStyle/>
          <a:p>
            <a:pPr marL="12700" marR="5080" algn="just">
              <a:lnSpc>
                <a:spcPts val="1400"/>
              </a:lnSpc>
              <a:spcBef>
                <a:spcPts val="180"/>
              </a:spcBef>
            </a:pPr>
            <a:r>
              <a:rPr lang="es-CO" sz="1400" b="1" i="1" dirty="0">
                <a:solidFill>
                  <a:srgbClr val="C01F3C"/>
                </a:solidFill>
                <a:latin typeface="+mj-lt"/>
                <a:cs typeface="Lato-BlackItalic"/>
              </a:rPr>
              <a:t>¿Qué es un</a:t>
            </a:r>
            <a:r>
              <a:rPr lang="es-CO" sz="1400" b="1" i="1" spc="-35" dirty="0">
                <a:solidFill>
                  <a:srgbClr val="C01F3C"/>
                </a:solidFill>
                <a:latin typeface="+mj-lt"/>
                <a:cs typeface="Lato-BlackItalic"/>
              </a:rPr>
              <a:t> </a:t>
            </a:r>
            <a:r>
              <a:rPr lang="es-CO" sz="1400" b="1" i="1" dirty="0">
                <a:solidFill>
                  <a:srgbClr val="C01F3C"/>
                </a:solidFill>
                <a:latin typeface="+mj-lt"/>
                <a:cs typeface="Lato-BlackItalic"/>
              </a:rPr>
              <a:t>dilema?</a:t>
            </a:r>
            <a:endParaRPr lang="es-CO" sz="1400" dirty="0">
              <a:solidFill>
                <a:srgbClr val="C01F3C"/>
              </a:solidFill>
              <a:latin typeface="+mj-lt"/>
              <a:cs typeface="Lato-BlackItalic"/>
            </a:endParaRPr>
          </a:p>
          <a:p>
            <a:pPr marL="12700" marR="5080" algn="just">
              <a:lnSpc>
                <a:spcPts val="1400"/>
              </a:lnSpc>
              <a:spcBef>
                <a:spcPts val="180"/>
              </a:spcBef>
            </a:pPr>
            <a:r>
              <a:rPr lang="es-CO" sz="1200" spc="-85" dirty="0">
                <a:solidFill>
                  <a:srgbClr val="6D6E71"/>
                </a:solidFill>
                <a:latin typeface="+mj-lt"/>
                <a:cs typeface="Arial"/>
              </a:rPr>
              <a:t>Son </a:t>
            </a:r>
            <a:r>
              <a:rPr lang="es-CO" sz="1200" spc="-60" dirty="0">
                <a:solidFill>
                  <a:srgbClr val="6D6E71"/>
                </a:solidFill>
                <a:latin typeface="+mj-lt"/>
                <a:cs typeface="Arial"/>
              </a:rPr>
              <a:t>dudas </a:t>
            </a:r>
            <a:r>
              <a:rPr lang="es-CO" sz="1200" spc="-55" dirty="0">
                <a:solidFill>
                  <a:srgbClr val="6D6E71"/>
                </a:solidFill>
                <a:latin typeface="+mj-lt"/>
                <a:cs typeface="Arial"/>
              </a:rPr>
              <a:t>que </a:t>
            </a:r>
            <a:r>
              <a:rPr lang="es-CO" sz="1200" spc="-60" dirty="0">
                <a:solidFill>
                  <a:srgbClr val="6D6E71"/>
                </a:solidFill>
                <a:latin typeface="+mj-lt"/>
                <a:cs typeface="Arial"/>
              </a:rPr>
              <a:t>se pueden </a:t>
            </a:r>
            <a:r>
              <a:rPr lang="es-CO" sz="1200" spc="-40" dirty="0">
                <a:solidFill>
                  <a:srgbClr val="6D6E71"/>
                </a:solidFill>
                <a:latin typeface="+mj-lt"/>
                <a:cs typeface="Arial"/>
              </a:rPr>
              <a:t>suscitar </a:t>
            </a:r>
            <a:r>
              <a:rPr lang="es-CO" sz="1200" spc="-55" dirty="0">
                <a:solidFill>
                  <a:srgbClr val="6D6E71"/>
                </a:solidFill>
                <a:latin typeface="+mj-lt"/>
                <a:cs typeface="Arial"/>
              </a:rPr>
              <a:t>en </a:t>
            </a:r>
            <a:r>
              <a:rPr lang="es-CO" sz="1200" spc="-35" dirty="0">
                <a:solidFill>
                  <a:srgbClr val="6D6E71"/>
                </a:solidFill>
                <a:latin typeface="+mj-lt"/>
                <a:cs typeface="Arial"/>
              </a:rPr>
              <a:t>el </a:t>
            </a:r>
            <a:r>
              <a:rPr lang="es-CO" sz="1200" spc="-40" dirty="0">
                <a:solidFill>
                  <a:srgbClr val="6D6E71"/>
                </a:solidFill>
                <a:latin typeface="+mj-lt"/>
                <a:cs typeface="Arial"/>
              </a:rPr>
              <a:t>actuar </a:t>
            </a:r>
            <a:r>
              <a:rPr lang="es-CO" sz="1200" spc="-55" dirty="0">
                <a:solidFill>
                  <a:srgbClr val="6D6E71"/>
                </a:solidFill>
                <a:latin typeface="+mj-lt"/>
                <a:cs typeface="Arial"/>
              </a:rPr>
              <a:t>de </a:t>
            </a:r>
            <a:r>
              <a:rPr lang="es-CO" sz="1200" spc="-45" dirty="0">
                <a:solidFill>
                  <a:srgbClr val="6D6E71"/>
                </a:solidFill>
                <a:latin typeface="+mj-lt"/>
                <a:cs typeface="Arial"/>
              </a:rPr>
              <a:t>los  </a:t>
            </a:r>
            <a:r>
              <a:rPr lang="es-CO" sz="1200" spc="-35" dirty="0">
                <a:solidFill>
                  <a:srgbClr val="6D6E71"/>
                </a:solidFill>
                <a:latin typeface="+mj-lt"/>
                <a:cs typeface="Arial"/>
              </a:rPr>
              <a:t>destinatarios</a:t>
            </a:r>
            <a:r>
              <a:rPr lang="es-CO" sz="1200" spc="-100" dirty="0">
                <a:solidFill>
                  <a:srgbClr val="6D6E71"/>
                </a:solidFill>
                <a:latin typeface="+mj-lt"/>
                <a:cs typeface="Arial"/>
              </a:rPr>
              <a:t> </a:t>
            </a:r>
            <a:r>
              <a:rPr lang="es-CO" sz="1200" spc="-45" dirty="0">
                <a:solidFill>
                  <a:srgbClr val="6D6E71"/>
                </a:solidFill>
                <a:latin typeface="+mj-lt"/>
                <a:cs typeface="Arial"/>
              </a:rPr>
              <a:t>del</a:t>
            </a:r>
            <a:r>
              <a:rPr lang="es-CO" sz="1200" spc="-100" dirty="0">
                <a:solidFill>
                  <a:srgbClr val="6D6E71"/>
                </a:solidFill>
                <a:latin typeface="+mj-lt"/>
                <a:cs typeface="Arial"/>
              </a:rPr>
              <a:t> </a:t>
            </a:r>
            <a:r>
              <a:rPr lang="es-CO" sz="1200" spc="-80" dirty="0">
                <a:solidFill>
                  <a:srgbClr val="6D6E71"/>
                </a:solidFill>
                <a:latin typeface="+mj-lt"/>
                <a:cs typeface="Arial"/>
              </a:rPr>
              <a:t>Código</a:t>
            </a:r>
            <a:r>
              <a:rPr lang="es-CO" sz="1200" spc="-95" dirty="0">
                <a:solidFill>
                  <a:srgbClr val="6D6E71"/>
                </a:solidFill>
                <a:latin typeface="+mj-lt"/>
                <a:cs typeface="Arial"/>
              </a:rPr>
              <a:t> </a:t>
            </a:r>
            <a:r>
              <a:rPr lang="es-CO" sz="1200" spc="-55" dirty="0">
                <a:solidFill>
                  <a:srgbClr val="6D6E71"/>
                </a:solidFill>
                <a:latin typeface="+mj-lt"/>
                <a:cs typeface="Arial"/>
              </a:rPr>
              <a:t>de</a:t>
            </a:r>
            <a:r>
              <a:rPr lang="es-CO" sz="1200" spc="-100" dirty="0">
                <a:solidFill>
                  <a:srgbClr val="6D6E71"/>
                </a:solidFill>
                <a:latin typeface="+mj-lt"/>
                <a:cs typeface="Arial"/>
              </a:rPr>
              <a:t> </a:t>
            </a:r>
            <a:r>
              <a:rPr lang="es-CO" sz="1200" spc="-60" dirty="0">
                <a:solidFill>
                  <a:srgbClr val="6D6E71"/>
                </a:solidFill>
                <a:latin typeface="+mj-lt"/>
                <a:cs typeface="Arial"/>
              </a:rPr>
              <a:t>Ética</a:t>
            </a:r>
            <a:r>
              <a:rPr lang="es-CO" sz="1200" spc="-95" dirty="0">
                <a:solidFill>
                  <a:srgbClr val="6D6E71"/>
                </a:solidFill>
                <a:latin typeface="+mj-lt"/>
                <a:cs typeface="Arial"/>
              </a:rPr>
              <a:t> </a:t>
            </a:r>
            <a:r>
              <a:rPr lang="es-CO" sz="1200" spc="-20" dirty="0">
                <a:solidFill>
                  <a:srgbClr val="6D6E71"/>
                </a:solidFill>
                <a:latin typeface="+mj-lt"/>
                <a:cs typeface="Arial"/>
              </a:rPr>
              <a:t>y</a:t>
            </a:r>
            <a:r>
              <a:rPr lang="es-CO" sz="1200" spc="-100" dirty="0">
                <a:solidFill>
                  <a:srgbClr val="6D6E71"/>
                </a:solidFill>
                <a:latin typeface="+mj-lt"/>
                <a:cs typeface="Arial"/>
              </a:rPr>
              <a:t> </a:t>
            </a:r>
            <a:r>
              <a:rPr lang="es-CO" sz="1200" spc="-70" dirty="0">
                <a:solidFill>
                  <a:srgbClr val="6D6E71"/>
                </a:solidFill>
                <a:latin typeface="+mj-lt"/>
                <a:cs typeface="Arial"/>
              </a:rPr>
              <a:t>Conducta</a:t>
            </a:r>
            <a:r>
              <a:rPr lang="es-CO" sz="1200" spc="-95" dirty="0">
                <a:solidFill>
                  <a:srgbClr val="6D6E71"/>
                </a:solidFill>
                <a:latin typeface="+mj-lt"/>
                <a:cs typeface="Arial"/>
              </a:rPr>
              <a:t> </a:t>
            </a:r>
            <a:r>
              <a:rPr lang="es-CO" sz="1200" spc="-50" dirty="0">
                <a:solidFill>
                  <a:srgbClr val="6D6E71"/>
                </a:solidFill>
                <a:latin typeface="+mj-lt"/>
                <a:cs typeface="Arial"/>
              </a:rPr>
              <a:t>sobre</a:t>
            </a:r>
            <a:r>
              <a:rPr lang="es-CO" sz="1200" spc="-100" dirty="0">
                <a:solidFill>
                  <a:srgbClr val="6D6E71"/>
                </a:solidFill>
                <a:latin typeface="+mj-lt"/>
                <a:cs typeface="Arial"/>
              </a:rPr>
              <a:t> </a:t>
            </a:r>
            <a:r>
              <a:rPr lang="es-CO" sz="1200" spc="-45" dirty="0">
                <a:solidFill>
                  <a:srgbClr val="6D6E71"/>
                </a:solidFill>
                <a:latin typeface="+mj-lt"/>
                <a:cs typeface="Arial"/>
              </a:rPr>
              <a:t>los  principios</a:t>
            </a:r>
            <a:r>
              <a:rPr lang="es-CO" sz="1200" spc="-110" dirty="0">
                <a:solidFill>
                  <a:srgbClr val="6D6E71"/>
                </a:solidFill>
                <a:latin typeface="+mj-lt"/>
                <a:cs typeface="Arial"/>
              </a:rPr>
              <a:t> </a:t>
            </a:r>
            <a:r>
              <a:rPr lang="es-CO" sz="1200" spc="-45" dirty="0">
                <a:solidFill>
                  <a:srgbClr val="6D6E71"/>
                </a:solidFill>
                <a:latin typeface="+mj-lt"/>
                <a:cs typeface="Arial"/>
              </a:rPr>
              <a:t>del</a:t>
            </a:r>
            <a:r>
              <a:rPr lang="es-CO" sz="1200" spc="-110" dirty="0">
                <a:solidFill>
                  <a:srgbClr val="6D6E71"/>
                </a:solidFill>
                <a:latin typeface="+mj-lt"/>
                <a:cs typeface="Arial"/>
              </a:rPr>
              <a:t> </a:t>
            </a:r>
            <a:r>
              <a:rPr lang="es-CO" sz="1200" spc="-80" dirty="0">
                <a:solidFill>
                  <a:srgbClr val="6D6E71"/>
                </a:solidFill>
                <a:latin typeface="+mj-lt"/>
                <a:cs typeface="Arial"/>
              </a:rPr>
              <a:t>Código</a:t>
            </a:r>
            <a:r>
              <a:rPr lang="es-CO" sz="1200" spc="-110" dirty="0">
                <a:solidFill>
                  <a:srgbClr val="6D6E71"/>
                </a:solidFill>
                <a:latin typeface="+mj-lt"/>
                <a:cs typeface="Arial"/>
              </a:rPr>
              <a:t> </a:t>
            </a:r>
            <a:r>
              <a:rPr lang="es-CO" sz="1200" spc="-20" dirty="0">
                <a:solidFill>
                  <a:srgbClr val="6D6E71"/>
                </a:solidFill>
                <a:latin typeface="+mj-lt"/>
                <a:cs typeface="Arial"/>
              </a:rPr>
              <a:t>y</a:t>
            </a:r>
            <a:r>
              <a:rPr lang="es-CO" sz="1200" spc="-110" dirty="0">
                <a:solidFill>
                  <a:srgbClr val="6D6E71"/>
                </a:solidFill>
                <a:latin typeface="+mj-lt"/>
                <a:cs typeface="Arial"/>
              </a:rPr>
              <a:t> </a:t>
            </a:r>
            <a:r>
              <a:rPr lang="es-CO" sz="1200" spc="-55" dirty="0">
                <a:solidFill>
                  <a:srgbClr val="6D6E71"/>
                </a:solidFill>
                <a:latin typeface="+mj-lt"/>
                <a:cs typeface="Arial"/>
              </a:rPr>
              <a:t>sus</a:t>
            </a:r>
            <a:r>
              <a:rPr lang="es-CO" sz="1200" spc="-110" dirty="0">
                <a:solidFill>
                  <a:srgbClr val="6D6E71"/>
                </a:solidFill>
                <a:latin typeface="+mj-lt"/>
                <a:cs typeface="Arial"/>
              </a:rPr>
              <a:t> </a:t>
            </a:r>
            <a:r>
              <a:rPr lang="es-CO" sz="1200" spc="-40" dirty="0">
                <a:solidFill>
                  <a:srgbClr val="6D6E71"/>
                </a:solidFill>
                <a:latin typeface="+mj-lt"/>
                <a:cs typeface="Arial"/>
              </a:rPr>
              <a:t>lineamientos</a:t>
            </a:r>
            <a:r>
              <a:rPr lang="es-CO" sz="1200" spc="-110" dirty="0">
                <a:solidFill>
                  <a:srgbClr val="6D6E71"/>
                </a:solidFill>
                <a:latin typeface="+mj-lt"/>
                <a:cs typeface="Arial"/>
              </a:rPr>
              <a:t> </a:t>
            </a:r>
            <a:r>
              <a:rPr lang="es-CO" sz="1200" spc="-55" dirty="0">
                <a:solidFill>
                  <a:srgbClr val="6D6E71"/>
                </a:solidFill>
                <a:latin typeface="+mj-lt"/>
                <a:cs typeface="Arial"/>
              </a:rPr>
              <a:t>en</a:t>
            </a:r>
            <a:r>
              <a:rPr lang="es-CO" sz="1200" spc="-110" dirty="0">
                <a:solidFill>
                  <a:srgbClr val="6D6E71"/>
                </a:solidFill>
                <a:latin typeface="+mj-lt"/>
                <a:cs typeface="Arial"/>
              </a:rPr>
              <a:t> </a:t>
            </a:r>
            <a:r>
              <a:rPr lang="es-CO" sz="1200" spc="-35" dirty="0">
                <a:solidFill>
                  <a:srgbClr val="6D6E71"/>
                </a:solidFill>
                <a:latin typeface="+mj-lt"/>
                <a:cs typeface="Arial"/>
              </a:rPr>
              <a:t>materia</a:t>
            </a:r>
            <a:r>
              <a:rPr lang="es-CO" sz="1200" spc="-110" dirty="0">
                <a:solidFill>
                  <a:srgbClr val="6D6E71"/>
                </a:solidFill>
                <a:latin typeface="+mj-lt"/>
                <a:cs typeface="Arial"/>
              </a:rPr>
              <a:t> </a:t>
            </a:r>
            <a:r>
              <a:rPr lang="es-CO" sz="1200" spc="-70" dirty="0">
                <a:solidFill>
                  <a:srgbClr val="6D6E71"/>
                </a:solidFill>
                <a:latin typeface="+mj-lt"/>
                <a:cs typeface="Arial"/>
              </a:rPr>
              <a:t>de  </a:t>
            </a:r>
            <a:r>
              <a:rPr lang="es-CO" sz="1200" spc="-35" dirty="0">
                <a:solidFill>
                  <a:srgbClr val="6D6E71"/>
                </a:solidFill>
                <a:latin typeface="+mj-lt"/>
                <a:cs typeface="Arial"/>
              </a:rPr>
              <a:t>conflictos </a:t>
            </a:r>
            <a:r>
              <a:rPr lang="es-CO" sz="1200" spc="-55" dirty="0">
                <a:solidFill>
                  <a:srgbClr val="6D6E71"/>
                </a:solidFill>
                <a:latin typeface="+mj-lt"/>
                <a:cs typeface="Arial"/>
              </a:rPr>
              <a:t>de </a:t>
            </a:r>
            <a:r>
              <a:rPr lang="es-CO" sz="1200" spc="-35" dirty="0">
                <a:solidFill>
                  <a:srgbClr val="6D6E71"/>
                </a:solidFill>
                <a:latin typeface="+mj-lt"/>
                <a:cs typeface="Arial"/>
              </a:rPr>
              <a:t>interés </a:t>
            </a:r>
            <a:r>
              <a:rPr lang="es-CO" sz="1200" spc="-30" dirty="0">
                <a:solidFill>
                  <a:srgbClr val="6D6E71"/>
                </a:solidFill>
                <a:latin typeface="+mj-lt"/>
                <a:cs typeface="Arial"/>
              </a:rPr>
              <a:t>o </a:t>
            </a:r>
            <a:r>
              <a:rPr lang="es-CO" sz="1200" spc="-50" dirty="0">
                <a:solidFill>
                  <a:srgbClr val="6D6E71"/>
                </a:solidFill>
                <a:latin typeface="+mj-lt"/>
                <a:cs typeface="Arial"/>
              </a:rPr>
              <a:t>éticos, </a:t>
            </a:r>
            <a:r>
              <a:rPr lang="es-CO" sz="1200" spc="-55" dirty="0">
                <a:solidFill>
                  <a:srgbClr val="6D6E71"/>
                </a:solidFill>
                <a:latin typeface="+mj-lt"/>
                <a:cs typeface="Arial"/>
              </a:rPr>
              <a:t>regalos, </a:t>
            </a:r>
            <a:r>
              <a:rPr lang="es-CO" sz="1200" spc="-50" dirty="0">
                <a:solidFill>
                  <a:srgbClr val="6D6E71"/>
                </a:solidFill>
                <a:latin typeface="+mj-lt"/>
                <a:cs typeface="Arial"/>
              </a:rPr>
              <a:t>atenciones </a:t>
            </a:r>
            <a:r>
              <a:rPr lang="es-CO" sz="1200" spc="-30" dirty="0">
                <a:solidFill>
                  <a:srgbClr val="6D6E71"/>
                </a:solidFill>
                <a:latin typeface="+mj-lt"/>
                <a:cs typeface="Arial"/>
              </a:rPr>
              <a:t>u  </a:t>
            </a:r>
            <a:r>
              <a:rPr lang="es-CO" sz="1200" spc="-50" dirty="0">
                <a:solidFill>
                  <a:srgbClr val="6D6E71"/>
                </a:solidFill>
                <a:latin typeface="+mj-lt"/>
                <a:cs typeface="Arial"/>
              </a:rPr>
              <a:t>hospitalidades, </a:t>
            </a:r>
            <a:r>
              <a:rPr lang="es-CO" sz="1200" spc="-55" dirty="0">
                <a:solidFill>
                  <a:srgbClr val="6D6E71"/>
                </a:solidFill>
                <a:latin typeface="+mj-lt"/>
                <a:cs typeface="Arial"/>
              </a:rPr>
              <a:t>corrupción, </a:t>
            </a:r>
            <a:r>
              <a:rPr lang="es-CO" sz="1200" spc="-50" dirty="0">
                <a:solidFill>
                  <a:srgbClr val="6D6E71"/>
                </a:solidFill>
                <a:latin typeface="+mj-lt"/>
                <a:cs typeface="Arial"/>
              </a:rPr>
              <a:t>soborno, </a:t>
            </a:r>
            <a:r>
              <a:rPr lang="es-CO" sz="1200" spc="-45" dirty="0">
                <a:solidFill>
                  <a:srgbClr val="6D6E71"/>
                </a:solidFill>
                <a:latin typeface="+mj-lt"/>
                <a:cs typeface="Arial"/>
              </a:rPr>
              <a:t>fraude, </a:t>
            </a:r>
            <a:r>
              <a:rPr lang="es-CO" sz="1200" spc="-55" dirty="0">
                <a:solidFill>
                  <a:srgbClr val="6D6E71"/>
                </a:solidFill>
                <a:latin typeface="+mj-lt"/>
                <a:cs typeface="Arial"/>
              </a:rPr>
              <a:t>lavado</a:t>
            </a:r>
            <a:r>
              <a:rPr lang="es-CO" sz="1200" spc="-245" dirty="0">
                <a:solidFill>
                  <a:srgbClr val="6D6E71"/>
                </a:solidFill>
                <a:latin typeface="+mj-lt"/>
                <a:cs typeface="Arial"/>
              </a:rPr>
              <a:t> </a:t>
            </a:r>
            <a:r>
              <a:rPr lang="es-CO" sz="1200" spc="-70" dirty="0">
                <a:solidFill>
                  <a:srgbClr val="6D6E71"/>
                </a:solidFill>
                <a:latin typeface="+mj-lt"/>
                <a:cs typeface="Arial"/>
              </a:rPr>
              <a:t>de  </a:t>
            </a:r>
            <a:r>
              <a:rPr lang="es-CO" sz="1200" spc="-50" dirty="0">
                <a:solidFill>
                  <a:srgbClr val="6D6E71"/>
                </a:solidFill>
                <a:latin typeface="+mj-lt"/>
                <a:cs typeface="Arial"/>
              </a:rPr>
              <a:t>activos, financiación </a:t>
            </a:r>
            <a:r>
              <a:rPr lang="es-CO" sz="1200" spc="-45" dirty="0">
                <a:solidFill>
                  <a:srgbClr val="6D6E71"/>
                </a:solidFill>
                <a:latin typeface="+mj-lt"/>
                <a:cs typeface="Arial"/>
              </a:rPr>
              <a:t>del </a:t>
            </a:r>
            <a:r>
              <a:rPr lang="es-CO" sz="1200" spc="-30" dirty="0">
                <a:solidFill>
                  <a:srgbClr val="6D6E71"/>
                </a:solidFill>
                <a:latin typeface="+mj-lt"/>
                <a:cs typeface="Arial"/>
              </a:rPr>
              <a:t>terrorismo, </a:t>
            </a:r>
            <a:r>
              <a:rPr lang="es-CO" sz="1200" spc="-130" dirty="0">
                <a:solidFill>
                  <a:srgbClr val="6D6E71"/>
                </a:solidFill>
                <a:latin typeface="+mj-lt"/>
                <a:cs typeface="Arial"/>
              </a:rPr>
              <a:t>FCPA, </a:t>
            </a:r>
            <a:r>
              <a:rPr lang="es-CO" sz="1200" spc="-65" dirty="0">
                <a:solidFill>
                  <a:srgbClr val="6D6E71"/>
                </a:solidFill>
                <a:latin typeface="+mj-lt"/>
                <a:cs typeface="Arial"/>
              </a:rPr>
              <a:t>derechos  </a:t>
            </a:r>
            <a:r>
              <a:rPr lang="es-CO" sz="1200" spc="-55" dirty="0">
                <a:solidFill>
                  <a:srgbClr val="6D6E71"/>
                </a:solidFill>
                <a:latin typeface="+mj-lt"/>
                <a:cs typeface="Arial"/>
              </a:rPr>
              <a:t>humanos, </a:t>
            </a:r>
            <a:r>
              <a:rPr lang="es-CO" sz="1200" spc="-50" dirty="0">
                <a:solidFill>
                  <a:srgbClr val="6D6E71"/>
                </a:solidFill>
                <a:latin typeface="+mj-lt"/>
                <a:cs typeface="Arial"/>
              </a:rPr>
              <a:t>responsabilidad </a:t>
            </a:r>
            <a:r>
              <a:rPr lang="es-CO" sz="1200" spc="-60" dirty="0">
                <a:solidFill>
                  <a:srgbClr val="6D6E71"/>
                </a:solidFill>
                <a:latin typeface="+mj-lt"/>
                <a:cs typeface="Arial"/>
              </a:rPr>
              <a:t>social, </a:t>
            </a:r>
            <a:r>
              <a:rPr lang="es-CO" sz="1200" spc="-50" dirty="0">
                <a:solidFill>
                  <a:srgbClr val="6D6E71"/>
                </a:solidFill>
                <a:latin typeface="+mj-lt"/>
                <a:cs typeface="Arial"/>
              </a:rPr>
              <a:t>uso </a:t>
            </a:r>
            <a:r>
              <a:rPr lang="es-CO" sz="1200" spc="-55" dirty="0">
                <a:solidFill>
                  <a:srgbClr val="6D6E71"/>
                </a:solidFill>
                <a:latin typeface="+mj-lt"/>
                <a:cs typeface="Arial"/>
              </a:rPr>
              <a:t>de bienes </a:t>
            </a:r>
            <a:r>
              <a:rPr lang="es-CO" sz="1200" spc="-20" dirty="0">
                <a:solidFill>
                  <a:srgbClr val="6D6E71"/>
                </a:solidFill>
                <a:latin typeface="+mj-lt"/>
                <a:cs typeface="Arial"/>
              </a:rPr>
              <a:t>y  </a:t>
            </a:r>
            <a:r>
              <a:rPr lang="es-CO" sz="1200" spc="-50" dirty="0">
                <a:solidFill>
                  <a:srgbClr val="6D6E71"/>
                </a:solidFill>
                <a:latin typeface="+mj-lt"/>
                <a:cs typeface="Arial"/>
              </a:rPr>
              <a:t>manejo </a:t>
            </a:r>
            <a:r>
              <a:rPr lang="es-CO" sz="1200" spc="-55" dirty="0">
                <a:solidFill>
                  <a:srgbClr val="6D6E71"/>
                </a:solidFill>
                <a:latin typeface="+mj-lt"/>
                <a:cs typeface="Arial"/>
              </a:rPr>
              <a:t>de </a:t>
            </a:r>
            <a:r>
              <a:rPr lang="es-CO" sz="1200" spc="-40" dirty="0">
                <a:solidFill>
                  <a:srgbClr val="6D6E71"/>
                </a:solidFill>
                <a:latin typeface="+mj-lt"/>
                <a:cs typeface="Arial"/>
              </a:rPr>
              <a:t>información, </a:t>
            </a:r>
            <a:r>
              <a:rPr lang="es-CO" sz="1200" spc="-25" dirty="0">
                <a:solidFill>
                  <a:srgbClr val="6D6E71"/>
                </a:solidFill>
                <a:latin typeface="+mj-lt"/>
                <a:cs typeface="Arial"/>
              </a:rPr>
              <a:t>entre </a:t>
            </a:r>
            <a:r>
              <a:rPr lang="es-CO" sz="1200" spc="-30" dirty="0">
                <a:solidFill>
                  <a:srgbClr val="6D6E71"/>
                </a:solidFill>
                <a:latin typeface="+mj-lt"/>
                <a:cs typeface="Arial"/>
              </a:rPr>
              <a:t>otros, </a:t>
            </a:r>
            <a:r>
              <a:rPr lang="es-CO" sz="1200" spc="-55" dirty="0">
                <a:solidFill>
                  <a:srgbClr val="6D6E71"/>
                </a:solidFill>
                <a:latin typeface="+mj-lt"/>
                <a:cs typeface="Arial"/>
              </a:rPr>
              <a:t>que </a:t>
            </a:r>
            <a:r>
              <a:rPr lang="es-CO" sz="1200" spc="-35" dirty="0">
                <a:solidFill>
                  <a:srgbClr val="6D6E71"/>
                </a:solidFill>
                <a:latin typeface="+mj-lt"/>
                <a:cs typeface="Arial"/>
              </a:rPr>
              <a:t>tienen </a:t>
            </a:r>
            <a:r>
              <a:rPr lang="es-CO" sz="1200" spc="-40" dirty="0">
                <a:solidFill>
                  <a:srgbClr val="6D6E71"/>
                </a:solidFill>
                <a:latin typeface="+mj-lt"/>
                <a:cs typeface="Arial"/>
              </a:rPr>
              <a:t>por  </a:t>
            </a:r>
            <a:r>
              <a:rPr lang="es-CO" sz="1200" spc="-35" dirty="0">
                <a:solidFill>
                  <a:srgbClr val="6D6E71"/>
                </a:solidFill>
                <a:latin typeface="+mj-lt"/>
                <a:cs typeface="Arial"/>
              </a:rPr>
              <a:t>objeto</a:t>
            </a:r>
            <a:r>
              <a:rPr lang="es-CO" sz="1200" spc="-100" dirty="0">
                <a:solidFill>
                  <a:srgbClr val="6D6E71"/>
                </a:solidFill>
                <a:latin typeface="+mj-lt"/>
                <a:cs typeface="Arial"/>
              </a:rPr>
              <a:t> </a:t>
            </a:r>
            <a:r>
              <a:rPr lang="es-CO" sz="1200" spc="-40" dirty="0">
                <a:solidFill>
                  <a:srgbClr val="6D6E71"/>
                </a:solidFill>
                <a:latin typeface="+mj-lt"/>
                <a:cs typeface="Arial"/>
              </a:rPr>
              <a:t>recibir</a:t>
            </a:r>
            <a:r>
              <a:rPr lang="es-CO" sz="1200" spc="-95" dirty="0">
                <a:solidFill>
                  <a:srgbClr val="6D6E71"/>
                </a:solidFill>
                <a:latin typeface="+mj-lt"/>
                <a:cs typeface="Arial"/>
              </a:rPr>
              <a:t> </a:t>
            </a:r>
            <a:r>
              <a:rPr lang="es-CO" sz="1200" spc="-55" dirty="0">
                <a:solidFill>
                  <a:srgbClr val="6D6E71"/>
                </a:solidFill>
                <a:latin typeface="+mj-lt"/>
                <a:cs typeface="Arial"/>
              </a:rPr>
              <a:t>una</a:t>
            </a:r>
            <a:r>
              <a:rPr lang="es-CO" sz="1200" spc="-95" dirty="0">
                <a:solidFill>
                  <a:srgbClr val="6D6E71"/>
                </a:solidFill>
                <a:latin typeface="+mj-lt"/>
                <a:cs typeface="Arial"/>
              </a:rPr>
              <a:t> </a:t>
            </a:r>
            <a:r>
              <a:rPr lang="es-CO" sz="1200" spc="-40" dirty="0">
                <a:solidFill>
                  <a:srgbClr val="6D6E71"/>
                </a:solidFill>
                <a:latin typeface="+mj-lt"/>
                <a:cs typeface="Arial"/>
              </a:rPr>
              <a:t>orientación</a:t>
            </a:r>
            <a:r>
              <a:rPr lang="es-CO" sz="1200" spc="-100" dirty="0">
                <a:solidFill>
                  <a:srgbClr val="6D6E71"/>
                </a:solidFill>
                <a:latin typeface="+mj-lt"/>
                <a:cs typeface="Arial"/>
              </a:rPr>
              <a:t> </a:t>
            </a:r>
            <a:r>
              <a:rPr lang="es-CO" sz="1200" spc="-55" dirty="0">
                <a:solidFill>
                  <a:srgbClr val="6D6E71"/>
                </a:solidFill>
                <a:latin typeface="+mj-lt"/>
                <a:cs typeface="Arial"/>
              </a:rPr>
              <a:t>para</a:t>
            </a:r>
            <a:r>
              <a:rPr lang="es-CO" sz="1200" spc="-95" dirty="0">
                <a:solidFill>
                  <a:srgbClr val="6D6E71"/>
                </a:solidFill>
                <a:latin typeface="+mj-lt"/>
                <a:cs typeface="Arial"/>
              </a:rPr>
              <a:t> </a:t>
            </a:r>
            <a:r>
              <a:rPr lang="es-CO" sz="1200" spc="-40" dirty="0">
                <a:solidFill>
                  <a:srgbClr val="6D6E71"/>
                </a:solidFill>
                <a:latin typeface="+mj-lt"/>
                <a:cs typeface="Arial"/>
              </a:rPr>
              <a:t>no</a:t>
            </a:r>
            <a:r>
              <a:rPr lang="es-CO" sz="1200" spc="-95" dirty="0">
                <a:solidFill>
                  <a:srgbClr val="6D6E71"/>
                </a:solidFill>
                <a:latin typeface="+mj-lt"/>
                <a:cs typeface="Arial"/>
              </a:rPr>
              <a:t> </a:t>
            </a:r>
            <a:r>
              <a:rPr lang="es-CO" sz="1200" spc="-30" dirty="0">
                <a:solidFill>
                  <a:srgbClr val="6D6E71"/>
                </a:solidFill>
                <a:latin typeface="+mj-lt"/>
                <a:cs typeface="Arial"/>
              </a:rPr>
              <a:t>incurrir</a:t>
            </a:r>
            <a:r>
              <a:rPr lang="es-CO" sz="1200" spc="-95" dirty="0">
                <a:solidFill>
                  <a:srgbClr val="6D6E71"/>
                </a:solidFill>
                <a:latin typeface="+mj-lt"/>
                <a:cs typeface="Arial"/>
              </a:rPr>
              <a:t> </a:t>
            </a:r>
            <a:r>
              <a:rPr lang="es-CO" sz="1200" spc="-55" dirty="0">
                <a:solidFill>
                  <a:srgbClr val="6D6E71"/>
                </a:solidFill>
                <a:latin typeface="+mj-lt"/>
                <a:cs typeface="Arial"/>
              </a:rPr>
              <a:t>en</a:t>
            </a:r>
            <a:r>
              <a:rPr lang="es-CO" sz="1200" spc="-100" dirty="0">
                <a:solidFill>
                  <a:srgbClr val="6D6E71"/>
                </a:solidFill>
                <a:latin typeface="+mj-lt"/>
                <a:cs typeface="Arial"/>
              </a:rPr>
              <a:t> </a:t>
            </a:r>
            <a:r>
              <a:rPr lang="es-CO" sz="1200" spc="-50" dirty="0">
                <a:solidFill>
                  <a:srgbClr val="6D6E71"/>
                </a:solidFill>
                <a:latin typeface="+mj-lt"/>
                <a:cs typeface="Arial"/>
              </a:rPr>
              <a:t>actos  indebidos</a:t>
            </a:r>
            <a:r>
              <a:rPr lang="es-CO" sz="1200" spc="-125" dirty="0">
                <a:solidFill>
                  <a:srgbClr val="6D6E71"/>
                </a:solidFill>
                <a:latin typeface="+mj-lt"/>
                <a:cs typeface="Arial"/>
              </a:rPr>
              <a:t> </a:t>
            </a:r>
            <a:r>
              <a:rPr lang="es-CO" sz="1200" spc="-55" dirty="0">
                <a:solidFill>
                  <a:srgbClr val="6D6E71"/>
                </a:solidFill>
                <a:latin typeface="+mj-lt"/>
                <a:cs typeface="Arial"/>
              </a:rPr>
              <a:t>que</a:t>
            </a:r>
            <a:r>
              <a:rPr lang="es-CO" sz="1200" spc="-120" dirty="0">
                <a:solidFill>
                  <a:srgbClr val="6D6E71"/>
                </a:solidFill>
                <a:latin typeface="+mj-lt"/>
                <a:cs typeface="Arial"/>
              </a:rPr>
              <a:t> </a:t>
            </a:r>
            <a:r>
              <a:rPr lang="es-CO" sz="1200" spc="-20" dirty="0">
                <a:solidFill>
                  <a:srgbClr val="6D6E71"/>
                </a:solidFill>
                <a:latin typeface="+mj-lt"/>
                <a:cs typeface="Arial"/>
              </a:rPr>
              <a:t>falten</a:t>
            </a:r>
            <a:r>
              <a:rPr lang="es-CO" sz="1200" spc="-120" dirty="0">
                <a:solidFill>
                  <a:srgbClr val="6D6E71"/>
                </a:solidFill>
                <a:latin typeface="+mj-lt"/>
                <a:cs typeface="Arial"/>
              </a:rPr>
              <a:t> </a:t>
            </a:r>
            <a:r>
              <a:rPr lang="es-CO" sz="1200" spc="-65" dirty="0">
                <a:solidFill>
                  <a:srgbClr val="6D6E71"/>
                </a:solidFill>
                <a:latin typeface="+mj-lt"/>
                <a:cs typeface="Arial"/>
              </a:rPr>
              <a:t>a</a:t>
            </a:r>
            <a:r>
              <a:rPr lang="es-CO" sz="1200" spc="-120" dirty="0">
                <a:solidFill>
                  <a:srgbClr val="6D6E71"/>
                </a:solidFill>
                <a:latin typeface="+mj-lt"/>
                <a:cs typeface="Arial"/>
              </a:rPr>
              <a:t> </a:t>
            </a:r>
            <a:r>
              <a:rPr lang="es-CO" sz="1200" spc="-40" dirty="0">
                <a:solidFill>
                  <a:srgbClr val="6D6E71"/>
                </a:solidFill>
                <a:latin typeface="+mj-lt"/>
                <a:cs typeface="Arial"/>
              </a:rPr>
              <a:t>la</a:t>
            </a:r>
            <a:r>
              <a:rPr lang="es-CO" sz="1200" spc="-120" dirty="0">
                <a:solidFill>
                  <a:srgbClr val="6D6E71"/>
                </a:solidFill>
                <a:latin typeface="+mj-lt"/>
                <a:cs typeface="Arial"/>
              </a:rPr>
              <a:t> </a:t>
            </a:r>
            <a:r>
              <a:rPr lang="es-CO" sz="1200" spc="-45" dirty="0">
                <a:solidFill>
                  <a:srgbClr val="6D6E71"/>
                </a:solidFill>
                <a:latin typeface="+mj-lt"/>
                <a:cs typeface="Arial"/>
              </a:rPr>
              <a:t>ética</a:t>
            </a:r>
            <a:r>
              <a:rPr lang="es-CO" sz="1200" spc="-120" dirty="0">
                <a:solidFill>
                  <a:srgbClr val="6D6E71"/>
                </a:solidFill>
                <a:latin typeface="+mj-lt"/>
                <a:cs typeface="Arial"/>
              </a:rPr>
              <a:t> </a:t>
            </a:r>
            <a:r>
              <a:rPr lang="es-CO" sz="1200" spc="-55" dirty="0">
                <a:solidFill>
                  <a:srgbClr val="6D6E71"/>
                </a:solidFill>
                <a:latin typeface="+mj-lt"/>
                <a:cs typeface="Arial"/>
              </a:rPr>
              <a:t>de</a:t>
            </a:r>
            <a:r>
              <a:rPr lang="es-CO" sz="1200" spc="-120" dirty="0">
                <a:solidFill>
                  <a:srgbClr val="6D6E71"/>
                </a:solidFill>
                <a:latin typeface="+mj-lt"/>
                <a:cs typeface="Arial"/>
              </a:rPr>
              <a:t> </a:t>
            </a:r>
            <a:r>
              <a:rPr lang="es-CO" sz="1200" spc="-40" dirty="0">
                <a:solidFill>
                  <a:srgbClr val="6D6E71"/>
                </a:solidFill>
                <a:latin typeface="+mj-lt"/>
                <a:cs typeface="Arial"/>
              </a:rPr>
              <a:t>la</a:t>
            </a:r>
            <a:r>
              <a:rPr lang="es-CO" sz="1200" spc="-120" dirty="0">
                <a:solidFill>
                  <a:srgbClr val="6D6E71"/>
                </a:solidFill>
                <a:latin typeface="+mj-lt"/>
                <a:cs typeface="Arial"/>
              </a:rPr>
              <a:t> </a:t>
            </a:r>
            <a:r>
              <a:rPr lang="es-CO" sz="1200" spc="-60" dirty="0">
                <a:solidFill>
                  <a:srgbClr val="6D6E71"/>
                </a:solidFill>
                <a:latin typeface="+mj-lt"/>
                <a:cs typeface="Arial"/>
              </a:rPr>
              <a:t>organización.</a:t>
            </a:r>
            <a:endParaRPr lang="es-CO" sz="1200" dirty="0">
              <a:latin typeface="+mj-lt"/>
              <a:cs typeface="Arial"/>
            </a:endParaRPr>
          </a:p>
          <a:p>
            <a:pPr marL="12700" algn="just">
              <a:lnSpc>
                <a:spcPct val="100000"/>
              </a:lnSpc>
              <a:spcBef>
                <a:spcPts val="1320"/>
              </a:spcBef>
            </a:pPr>
            <a:r>
              <a:rPr lang="es-CO" sz="1400" b="1" i="1" dirty="0">
                <a:solidFill>
                  <a:srgbClr val="C01F3C"/>
                </a:solidFill>
                <a:latin typeface="+mj-lt"/>
                <a:cs typeface="Lato-BlackItalic"/>
              </a:rPr>
              <a:t>¿Qué es una</a:t>
            </a:r>
            <a:r>
              <a:rPr lang="es-CO" sz="1400" b="1" i="1" spc="-5" dirty="0">
                <a:solidFill>
                  <a:srgbClr val="C01F3C"/>
                </a:solidFill>
                <a:latin typeface="+mj-lt"/>
                <a:cs typeface="Lato-BlackItalic"/>
              </a:rPr>
              <a:t> consulta?</a:t>
            </a:r>
          </a:p>
          <a:p>
            <a:pPr marL="12700" marR="5080" algn="just">
              <a:lnSpc>
                <a:spcPts val="1400"/>
              </a:lnSpc>
              <a:spcBef>
                <a:spcPts val="180"/>
              </a:spcBef>
            </a:pPr>
            <a:r>
              <a:rPr lang="es-CO" sz="1200" spc="-95" dirty="0">
                <a:solidFill>
                  <a:srgbClr val="6D6E71"/>
                </a:solidFill>
                <a:latin typeface="+mj-lt"/>
                <a:cs typeface="Arial"/>
              </a:rPr>
              <a:t>So</a:t>
            </a:r>
            <a:r>
              <a:rPr lang="es-CO" sz="1200" spc="-65" dirty="0">
                <a:solidFill>
                  <a:srgbClr val="6D6E71"/>
                </a:solidFill>
                <a:latin typeface="+mj-lt"/>
                <a:cs typeface="Arial"/>
              </a:rPr>
              <a:t>n </a:t>
            </a:r>
            <a:r>
              <a:rPr lang="es-CO" sz="1200" spc="-40" dirty="0">
                <a:solidFill>
                  <a:srgbClr val="6D6E71"/>
                </a:solidFill>
                <a:latin typeface="+mj-lt"/>
                <a:cs typeface="Arial"/>
              </a:rPr>
              <a:t>requerimiento</a:t>
            </a:r>
            <a:r>
              <a:rPr lang="es-CO" sz="1200" spc="-15" dirty="0">
                <a:solidFill>
                  <a:srgbClr val="6D6E71"/>
                </a:solidFill>
                <a:latin typeface="+mj-lt"/>
                <a:cs typeface="Arial"/>
              </a:rPr>
              <a:t>s </a:t>
            </a:r>
            <a:r>
              <a:rPr lang="es-CO" sz="1200" spc="-60" dirty="0">
                <a:solidFill>
                  <a:srgbClr val="6D6E71"/>
                </a:solidFill>
                <a:latin typeface="+mj-lt"/>
                <a:cs typeface="Arial"/>
              </a:rPr>
              <a:t>relacionado</a:t>
            </a:r>
            <a:r>
              <a:rPr lang="es-CO" sz="1200" spc="-35" dirty="0">
                <a:solidFill>
                  <a:srgbClr val="6D6E71"/>
                </a:solidFill>
                <a:latin typeface="+mj-lt"/>
                <a:cs typeface="Arial"/>
              </a:rPr>
              <a:t>s </a:t>
            </a:r>
            <a:r>
              <a:rPr lang="es-CO" sz="1200" spc="-65" dirty="0">
                <a:solidFill>
                  <a:srgbClr val="6D6E71"/>
                </a:solidFill>
                <a:latin typeface="+mj-lt"/>
                <a:cs typeface="Arial"/>
              </a:rPr>
              <a:t>co</a:t>
            </a:r>
            <a:r>
              <a:rPr lang="es-CO" sz="1200" spc="-45" dirty="0">
                <a:solidFill>
                  <a:srgbClr val="6D6E71"/>
                </a:solidFill>
                <a:latin typeface="+mj-lt"/>
                <a:cs typeface="Arial"/>
              </a:rPr>
              <a:t>n los </a:t>
            </a:r>
            <a:r>
              <a:rPr lang="es-ES" sz="1200" spc="-45" dirty="0">
                <a:solidFill>
                  <a:srgbClr val="6D6E71"/>
                </a:solidFill>
                <a:latin typeface="+mj-lt"/>
                <a:cs typeface="Arial"/>
              </a:rPr>
              <a:t>procedimientos </a:t>
            </a:r>
            <a:r>
              <a:rPr lang="es-ES" sz="1200" spc="-55" dirty="0">
                <a:solidFill>
                  <a:srgbClr val="6D6E71"/>
                </a:solidFill>
                <a:latin typeface="+mj-lt"/>
                <a:cs typeface="Arial"/>
              </a:rPr>
              <a:t>de </a:t>
            </a:r>
            <a:r>
              <a:rPr lang="es-ES" sz="1200" spc="-60" dirty="0">
                <a:solidFill>
                  <a:srgbClr val="6D6E71"/>
                </a:solidFill>
                <a:latin typeface="+mj-lt"/>
                <a:cs typeface="Arial"/>
              </a:rPr>
              <a:t>debida </a:t>
            </a:r>
            <a:r>
              <a:rPr lang="es-ES" sz="1200" spc="-55" dirty="0">
                <a:solidFill>
                  <a:srgbClr val="6D6E71"/>
                </a:solidFill>
                <a:latin typeface="+mj-lt"/>
                <a:cs typeface="Arial"/>
              </a:rPr>
              <a:t>diligencia, </a:t>
            </a:r>
            <a:r>
              <a:rPr lang="es-ES" sz="1200" spc="-65" dirty="0">
                <a:solidFill>
                  <a:srgbClr val="6D6E71"/>
                </a:solidFill>
                <a:latin typeface="+mj-lt"/>
                <a:cs typeface="Arial"/>
              </a:rPr>
              <a:t>asociados a</a:t>
            </a:r>
            <a:r>
              <a:rPr lang="es-ES" sz="1200" spc="-150" dirty="0">
                <a:solidFill>
                  <a:srgbClr val="6D6E71"/>
                </a:solidFill>
                <a:latin typeface="+mj-lt"/>
                <a:cs typeface="Arial"/>
              </a:rPr>
              <a:t> </a:t>
            </a:r>
            <a:r>
              <a:rPr lang="es-ES" sz="1200" spc="-50" dirty="0">
                <a:solidFill>
                  <a:srgbClr val="6D6E71"/>
                </a:solidFill>
                <a:latin typeface="+mj-lt"/>
                <a:cs typeface="Arial"/>
              </a:rPr>
              <a:t>la </a:t>
            </a:r>
            <a:r>
              <a:rPr lang="es-ES" sz="1200" spc="-55" dirty="0">
                <a:solidFill>
                  <a:srgbClr val="6D6E71"/>
                </a:solidFill>
                <a:latin typeface="+mj-lt"/>
                <a:cs typeface="Arial"/>
              </a:rPr>
              <a:t>prevención de </a:t>
            </a:r>
            <a:r>
              <a:rPr lang="es-ES" sz="1200" spc="-45" dirty="0">
                <a:solidFill>
                  <a:srgbClr val="6D6E71"/>
                </a:solidFill>
                <a:latin typeface="+mj-lt"/>
                <a:cs typeface="Arial"/>
              </a:rPr>
              <a:t>actos </a:t>
            </a:r>
            <a:r>
              <a:rPr lang="es-ES" sz="1200" spc="-55" dirty="0">
                <a:solidFill>
                  <a:srgbClr val="6D6E71"/>
                </a:solidFill>
                <a:latin typeface="+mj-lt"/>
                <a:cs typeface="Arial"/>
              </a:rPr>
              <a:t>de </a:t>
            </a:r>
            <a:r>
              <a:rPr lang="es-ES" sz="1200" spc="-45" dirty="0">
                <a:solidFill>
                  <a:srgbClr val="6D6E71"/>
                </a:solidFill>
                <a:latin typeface="+mj-lt"/>
                <a:cs typeface="Arial"/>
              </a:rPr>
              <a:t>fraude, </a:t>
            </a:r>
            <a:r>
              <a:rPr lang="es-ES" sz="1200" spc="-55" dirty="0">
                <a:solidFill>
                  <a:srgbClr val="6D6E71"/>
                </a:solidFill>
                <a:latin typeface="+mj-lt"/>
                <a:cs typeface="Arial"/>
              </a:rPr>
              <a:t>corrupción, soborno,  </a:t>
            </a:r>
            <a:r>
              <a:rPr lang="es-ES" sz="1200" spc="-75" dirty="0">
                <a:solidFill>
                  <a:srgbClr val="6D6E71"/>
                </a:solidFill>
                <a:latin typeface="+mj-lt"/>
                <a:cs typeface="Arial"/>
              </a:rPr>
              <a:t>lavado </a:t>
            </a:r>
            <a:r>
              <a:rPr lang="es-ES" sz="1200" spc="-70" dirty="0">
                <a:solidFill>
                  <a:srgbClr val="6D6E71"/>
                </a:solidFill>
                <a:latin typeface="+mj-lt"/>
                <a:cs typeface="Arial"/>
              </a:rPr>
              <a:t>de activos, </a:t>
            </a:r>
            <a:r>
              <a:rPr lang="es-ES" sz="1200" spc="-75" dirty="0">
                <a:solidFill>
                  <a:srgbClr val="6D6E71"/>
                </a:solidFill>
                <a:latin typeface="+mj-lt"/>
                <a:cs typeface="Arial"/>
              </a:rPr>
              <a:t>financiación </a:t>
            </a:r>
            <a:r>
              <a:rPr lang="es-ES" sz="1200" spc="-60" dirty="0">
                <a:solidFill>
                  <a:srgbClr val="6D6E71"/>
                </a:solidFill>
                <a:latin typeface="+mj-lt"/>
                <a:cs typeface="Arial"/>
              </a:rPr>
              <a:t>del </a:t>
            </a:r>
            <a:r>
              <a:rPr lang="es-ES" sz="1200" spc="-45" dirty="0">
                <a:solidFill>
                  <a:srgbClr val="6D6E71"/>
                </a:solidFill>
                <a:latin typeface="+mj-lt"/>
                <a:cs typeface="Arial"/>
              </a:rPr>
              <a:t>terrorismo</a:t>
            </a:r>
            <a:r>
              <a:rPr lang="es-ES" sz="1200" spc="240" dirty="0">
                <a:solidFill>
                  <a:srgbClr val="6D6E71"/>
                </a:solidFill>
                <a:latin typeface="+mj-lt"/>
                <a:cs typeface="Arial"/>
              </a:rPr>
              <a:t> </a:t>
            </a:r>
            <a:r>
              <a:rPr lang="es-ES" sz="1200" spc="-20" dirty="0">
                <a:solidFill>
                  <a:srgbClr val="6D6E71"/>
                </a:solidFill>
                <a:latin typeface="+mj-lt"/>
                <a:cs typeface="Arial"/>
              </a:rPr>
              <a:t>y  </a:t>
            </a:r>
            <a:r>
              <a:rPr lang="es-ES" sz="1200" spc="-75" dirty="0">
                <a:solidFill>
                  <a:srgbClr val="6D6E71"/>
                </a:solidFill>
                <a:latin typeface="+mj-lt"/>
                <a:cs typeface="Arial"/>
              </a:rPr>
              <a:t>violaciones</a:t>
            </a:r>
            <a:r>
              <a:rPr lang="es-ES" sz="1200" spc="-114" dirty="0">
                <a:solidFill>
                  <a:srgbClr val="6D6E71"/>
                </a:solidFill>
                <a:latin typeface="+mj-lt"/>
                <a:cs typeface="Arial"/>
              </a:rPr>
              <a:t> </a:t>
            </a:r>
            <a:r>
              <a:rPr lang="es-ES" sz="1200" spc="-65" dirty="0">
                <a:solidFill>
                  <a:srgbClr val="6D6E71"/>
                </a:solidFill>
                <a:latin typeface="+mj-lt"/>
                <a:cs typeface="Arial"/>
              </a:rPr>
              <a:t>a</a:t>
            </a:r>
            <a:r>
              <a:rPr lang="es-ES" sz="1200" spc="-90" dirty="0">
                <a:solidFill>
                  <a:srgbClr val="6D6E71"/>
                </a:solidFill>
                <a:latin typeface="+mj-lt"/>
                <a:cs typeface="Arial"/>
              </a:rPr>
              <a:t> </a:t>
            </a:r>
            <a:r>
              <a:rPr lang="es-ES" sz="1200" spc="-75" dirty="0">
                <a:solidFill>
                  <a:srgbClr val="6D6E71"/>
                </a:solidFill>
                <a:latin typeface="+mj-lt"/>
                <a:cs typeface="Arial"/>
              </a:rPr>
              <a:t>Ley</a:t>
            </a:r>
            <a:r>
              <a:rPr lang="es-ES" sz="1200" spc="-90" dirty="0">
                <a:solidFill>
                  <a:srgbClr val="6D6E71"/>
                </a:solidFill>
                <a:latin typeface="+mj-lt"/>
                <a:cs typeface="Arial"/>
              </a:rPr>
              <a:t> </a:t>
            </a:r>
            <a:r>
              <a:rPr lang="es-ES" sz="1200" spc="-130" dirty="0">
                <a:solidFill>
                  <a:srgbClr val="6D6E71"/>
                </a:solidFill>
                <a:latin typeface="+mj-lt"/>
                <a:cs typeface="Arial"/>
              </a:rPr>
              <a:t>FCPA.</a:t>
            </a:r>
            <a:r>
              <a:rPr lang="es-ES" sz="1200" spc="-90" dirty="0">
                <a:solidFill>
                  <a:srgbClr val="6D6E71"/>
                </a:solidFill>
                <a:latin typeface="+mj-lt"/>
                <a:cs typeface="Arial"/>
              </a:rPr>
              <a:t> </a:t>
            </a:r>
            <a:r>
              <a:rPr lang="es-ES" sz="1200" spc="-80" dirty="0">
                <a:solidFill>
                  <a:srgbClr val="6D6E71"/>
                </a:solidFill>
                <a:latin typeface="+mj-lt"/>
                <a:cs typeface="Arial"/>
              </a:rPr>
              <a:t>A</a:t>
            </a:r>
            <a:r>
              <a:rPr lang="es-ES" sz="1200" spc="-90" dirty="0">
                <a:solidFill>
                  <a:srgbClr val="6D6E71"/>
                </a:solidFill>
                <a:latin typeface="+mj-lt"/>
                <a:cs typeface="Arial"/>
              </a:rPr>
              <a:t> </a:t>
            </a:r>
            <a:r>
              <a:rPr lang="es-ES" sz="1200" spc="-35" dirty="0">
                <a:solidFill>
                  <a:srgbClr val="6D6E71"/>
                </a:solidFill>
                <a:latin typeface="+mj-lt"/>
                <a:cs typeface="Arial"/>
              </a:rPr>
              <a:t>través</a:t>
            </a:r>
            <a:r>
              <a:rPr lang="es-ES" sz="1200" spc="-90" dirty="0">
                <a:solidFill>
                  <a:srgbClr val="6D6E71"/>
                </a:solidFill>
                <a:latin typeface="+mj-lt"/>
                <a:cs typeface="Arial"/>
              </a:rPr>
              <a:t> </a:t>
            </a:r>
            <a:r>
              <a:rPr lang="es-ES" sz="1200" spc="-55" dirty="0">
                <a:solidFill>
                  <a:srgbClr val="6D6E71"/>
                </a:solidFill>
                <a:latin typeface="+mj-lt"/>
                <a:cs typeface="Arial"/>
              </a:rPr>
              <a:t>de</a:t>
            </a:r>
            <a:r>
              <a:rPr lang="es-ES" sz="1200" spc="-90" dirty="0">
                <a:solidFill>
                  <a:srgbClr val="6D6E71"/>
                </a:solidFill>
                <a:latin typeface="+mj-lt"/>
                <a:cs typeface="Arial"/>
              </a:rPr>
              <a:t> </a:t>
            </a:r>
            <a:r>
              <a:rPr lang="es-ES" sz="1200" spc="-45" dirty="0">
                <a:solidFill>
                  <a:srgbClr val="6D6E71"/>
                </a:solidFill>
                <a:latin typeface="+mj-lt"/>
                <a:cs typeface="Arial"/>
              </a:rPr>
              <a:t>estas</a:t>
            </a:r>
            <a:r>
              <a:rPr lang="es-ES" sz="1200" spc="-90" dirty="0">
                <a:solidFill>
                  <a:srgbClr val="6D6E71"/>
                </a:solidFill>
                <a:latin typeface="+mj-lt"/>
                <a:cs typeface="Arial"/>
              </a:rPr>
              <a:t> </a:t>
            </a:r>
            <a:r>
              <a:rPr lang="es-ES" sz="1200" spc="-45" dirty="0">
                <a:solidFill>
                  <a:srgbClr val="6D6E71"/>
                </a:solidFill>
                <a:latin typeface="+mj-lt"/>
                <a:cs typeface="Arial"/>
              </a:rPr>
              <a:t>consultas</a:t>
            </a:r>
            <a:r>
              <a:rPr lang="es-ES" sz="1200" spc="-90" dirty="0">
                <a:solidFill>
                  <a:srgbClr val="6D6E71"/>
                </a:solidFill>
                <a:latin typeface="+mj-lt"/>
                <a:cs typeface="Arial"/>
              </a:rPr>
              <a:t> </a:t>
            </a:r>
            <a:r>
              <a:rPr lang="es-ES" sz="1200" spc="-75" dirty="0">
                <a:solidFill>
                  <a:srgbClr val="6D6E71"/>
                </a:solidFill>
                <a:latin typeface="+mj-lt"/>
                <a:cs typeface="Arial"/>
              </a:rPr>
              <a:t>se  </a:t>
            </a:r>
            <a:r>
              <a:rPr lang="es-ES" sz="1200" spc="-50" dirty="0">
                <a:solidFill>
                  <a:srgbClr val="6D6E71"/>
                </a:solidFill>
                <a:latin typeface="+mj-lt"/>
                <a:cs typeface="Arial"/>
              </a:rPr>
              <a:t>revisan posibles </a:t>
            </a:r>
            <a:r>
              <a:rPr lang="es-ES" sz="1200" spc="-60" dirty="0">
                <a:solidFill>
                  <a:srgbClr val="6D6E71"/>
                </a:solidFill>
                <a:latin typeface="+mj-lt"/>
                <a:cs typeface="Arial"/>
              </a:rPr>
              <a:t>señales </a:t>
            </a:r>
            <a:r>
              <a:rPr lang="es-ES" sz="1200" spc="-55" dirty="0">
                <a:solidFill>
                  <a:srgbClr val="6D6E71"/>
                </a:solidFill>
                <a:latin typeface="+mj-lt"/>
                <a:cs typeface="Arial"/>
              </a:rPr>
              <a:t>de </a:t>
            </a:r>
            <a:r>
              <a:rPr lang="es-ES" sz="1200" spc="-35" dirty="0">
                <a:solidFill>
                  <a:srgbClr val="6D6E71"/>
                </a:solidFill>
                <a:latin typeface="+mj-lt"/>
                <a:cs typeface="Arial"/>
              </a:rPr>
              <a:t>alerta </a:t>
            </a:r>
            <a:r>
              <a:rPr lang="es-ES" sz="1200" spc="-45" dirty="0">
                <a:solidFill>
                  <a:srgbClr val="6D6E71"/>
                </a:solidFill>
                <a:latin typeface="+mj-lt"/>
                <a:cs typeface="Arial"/>
              </a:rPr>
              <a:t>respecto</a:t>
            </a:r>
            <a:r>
              <a:rPr lang="es-ES" sz="1200" spc="240" dirty="0">
                <a:solidFill>
                  <a:srgbClr val="6D6E71"/>
                </a:solidFill>
                <a:latin typeface="+mj-lt"/>
                <a:cs typeface="Arial"/>
              </a:rPr>
              <a:t> </a:t>
            </a:r>
            <a:r>
              <a:rPr lang="es-ES" sz="1200" spc="-70" dirty="0">
                <a:solidFill>
                  <a:srgbClr val="6D6E71"/>
                </a:solidFill>
                <a:latin typeface="+mj-lt"/>
                <a:cs typeface="Arial"/>
              </a:rPr>
              <a:t>de  </a:t>
            </a:r>
            <a:r>
              <a:rPr lang="es-ES" sz="1200" spc="-35" dirty="0">
                <a:solidFill>
                  <a:srgbClr val="6D6E71"/>
                </a:solidFill>
                <a:latin typeface="+mj-lt"/>
                <a:cs typeface="Arial"/>
              </a:rPr>
              <a:t>contratistas,</a:t>
            </a:r>
            <a:r>
              <a:rPr lang="es-ES" sz="1200" spc="-150" dirty="0">
                <a:solidFill>
                  <a:srgbClr val="6D6E71"/>
                </a:solidFill>
                <a:latin typeface="+mj-lt"/>
                <a:cs typeface="Arial"/>
              </a:rPr>
              <a:t> </a:t>
            </a:r>
            <a:r>
              <a:rPr lang="es-ES" sz="1200" spc="-55" dirty="0">
                <a:solidFill>
                  <a:srgbClr val="6D6E71"/>
                </a:solidFill>
                <a:latin typeface="+mj-lt"/>
                <a:cs typeface="Arial"/>
              </a:rPr>
              <a:t>proveedores,</a:t>
            </a:r>
            <a:r>
              <a:rPr lang="es-ES" sz="1200" spc="-145" dirty="0">
                <a:solidFill>
                  <a:srgbClr val="6D6E71"/>
                </a:solidFill>
                <a:latin typeface="+mj-lt"/>
                <a:cs typeface="Arial"/>
              </a:rPr>
              <a:t> </a:t>
            </a:r>
            <a:r>
              <a:rPr lang="es-ES" sz="1200" spc="-60" dirty="0">
                <a:solidFill>
                  <a:srgbClr val="6D6E71"/>
                </a:solidFill>
                <a:latin typeface="+mj-lt"/>
                <a:cs typeface="Arial"/>
              </a:rPr>
              <a:t>socios</a:t>
            </a:r>
            <a:r>
              <a:rPr lang="es-ES" sz="1200" spc="-145" dirty="0">
                <a:solidFill>
                  <a:srgbClr val="6D6E71"/>
                </a:solidFill>
                <a:latin typeface="+mj-lt"/>
                <a:cs typeface="Arial"/>
              </a:rPr>
              <a:t> </a:t>
            </a:r>
            <a:r>
              <a:rPr lang="es-ES" sz="1200" spc="-30" dirty="0">
                <a:solidFill>
                  <a:srgbClr val="6D6E71"/>
                </a:solidFill>
                <a:latin typeface="+mj-lt"/>
                <a:cs typeface="Arial"/>
              </a:rPr>
              <a:t>o</a:t>
            </a:r>
            <a:r>
              <a:rPr lang="es-ES" sz="1200" spc="-150" dirty="0">
                <a:solidFill>
                  <a:srgbClr val="6D6E71"/>
                </a:solidFill>
                <a:latin typeface="+mj-lt"/>
                <a:cs typeface="Arial"/>
              </a:rPr>
              <a:t> </a:t>
            </a:r>
            <a:r>
              <a:rPr lang="es-ES" sz="1200" spc="-50" dirty="0">
                <a:solidFill>
                  <a:srgbClr val="6D6E71"/>
                </a:solidFill>
                <a:latin typeface="+mj-lt"/>
                <a:cs typeface="Arial"/>
              </a:rPr>
              <a:t>trabajadores,</a:t>
            </a:r>
            <a:r>
              <a:rPr lang="es-ES" sz="1200" spc="-145" dirty="0">
                <a:solidFill>
                  <a:srgbClr val="6D6E71"/>
                </a:solidFill>
                <a:latin typeface="+mj-lt"/>
                <a:cs typeface="Arial"/>
              </a:rPr>
              <a:t> </a:t>
            </a:r>
            <a:r>
              <a:rPr lang="es-ES" sz="1200" spc="-30" dirty="0">
                <a:solidFill>
                  <a:srgbClr val="6D6E71"/>
                </a:solidFill>
                <a:latin typeface="+mj-lt"/>
                <a:cs typeface="Arial"/>
              </a:rPr>
              <a:t>entre  otros, </a:t>
            </a:r>
            <a:r>
              <a:rPr lang="es-ES" sz="1200" spc="-20" dirty="0">
                <a:solidFill>
                  <a:srgbClr val="6D6E71"/>
                </a:solidFill>
                <a:latin typeface="+mj-lt"/>
                <a:cs typeface="Arial"/>
              </a:rPr>
              <a:t>y </a:t>
            </a:r>
            <a:r>
              <a:rPr lang="es-ES" sz="1200" spc="-60" dirty="0">
                <a:solidFill>
                  <a:srgbClr val="6D6E71"/>
                </a:solidFill>
                <a:latin typeface="+mj-lt"/>
                <a:cs typeface="Arial"/>
              </a:rPr>
              <a:t>se </a:t>
            </a:r>
            <a:r>
              <a:rPr lang="es-ES" sz="1200" spc="-30" dirty="0">
                <a:solidFill>
                  <a:srgbClr val="6D6E71"/>
                </a:solidFill>
                <a:latin typeface="+mj-lt"/>
                <a:cs typeface="Arial"/>
              </a:rPr>
              <a:t>emiten </a:t>
            </a:r>
            <a:r>
              <a:rPr lang="es-ES" sz="1200" spc="-60" dirty="0">
                <a:solidFill>
                  <a:srgbClr val="6D6E71"/>
                </a:solidFill>
                <a:latin typeface="+mj-lt"/>
                <a:cs typeface="Arial"/>
              </a:rPr>
              <a:t>recomendaciones </a:t>
            </a:r>
            <a:r>
              <a:rPr lang="es-ES" sz="1200" spc="-55" dirty="0">
                <a:solidFill>
                  <a:srgbClr val="6D6E71"/>
                </a:solidFill>
                <a:latin typeface="+mj-lt"/>
                <a:cs typeface="Arial"/>
              </a:rPr>
              <a:t>para </a:t>
            </a:r>
            <a:r>
              <a:rPr lang="es-ES" sz="1200" spc="-25" dirty="0">
                <a:solidFill>
                  <a:srgbClr val="6D6E71"/>
                </a:solidFill>
                <a:latin typeface="+mj-lt"/>
                <a:cs typeface="Arial"/>
              </a:rPr>
              <a:t>mitigar </a:t>
            </a:r>
            <a:r>
              <a:rPr lang="es-ES" sz="1200" spc="-55" dirty="0">
                <a:solidFill>
                  <a:srgbClr val="6D6E71"/>
                </a:solidFill>
                <a:latin typeface="+mj-lt"/>
                <a:cs typeface="Arial"/>
              </a:rPr>
              <a:t>las  </a:t>
            </a:r>
            <a:r>
              <a:rPr lang="es-ES" sz="1200" spc="-60" dirty="0">
                <a:solidFill>
                  <a:srgbClr val="6D6E71"/>
                </a:solidFill>
                <a:latin typeface="+mj-lt"/>
                <a:cs typeface="Arial"/>
              </a:rPr>
              <a:t>señales </a:t>
            </a:r>
            <a:r>
              <a:rPr lang="es-ES" sz="1200" spc="-55" dirty="0">
                <a:solidFill>
                  <a:srgbClr val="6D6E71"/>
                </a:solidFill>
                <a:latin typeface="+mj-lt"/>
                <a:cs typeface="Arial"/>
              </a:rPr>
              <a:t>de </a:t>
            </a:r>
            <a:r>
              <a:rPr lang="es-ES" sz="1200" spc="-35" dirty="0">
                <a:solidFill>
                  <a:srgbClr val="6D6E71"/>
                </a:solidFill>
                <a:latin typeface="+mj-lt"/>
                <a:cs typeface="Arial"/>
              </a:rPr>
              <a:t>alerta</a:t>
            </a:r>
            <a:r>
              <a:rPr lang="es-ES" sz="1200" spc="-250" dirty="0">
                <a:solidFill>
                  <a:srgbClr val="6D6E71"/>
                </a:solidFill>
                <a:latin typeface="+mj-lt"/>
                <a:cs typeface="Arial"/>
              </a:rPr>
              <a:t> </a:t>
            </a:r>
            <a:r>
              <a:rPr lang="es-ES" sz="1200" spc="-55" dirty="0">
                <a:solidFill>
                  <a:srgbClr val="6D6E71"/>
                </a:solidFill>
                <a:latin typeface="+mj-lt"/>
                <a:cs typeface="Arial"/>
              </a:rPr>
              <a:t>detectadas.</a:t>
            </a:r>
            <a:endParaRPr lang="es-ES" sz="1200" dirty="0">
              <a:latin typeface="+mj-lt"/>
              <a:cs typeface="Arial"/>
            </a:endParaRPr>
          </a:p>
          <a:p>
            <a:pPr marL="12700" marR="9525" algn="just">
              <a:lnSpc>
                <a:spcPts val="1400"/>
              </a:lnSpc>
              <a:spcBef>
                <a:spcPts val="1400"/>
              </a:spcBef>
            </a:pPr>
            <a:r>
              <a:rPr lang="es-ES" sz="1400" b="1" i="1" spc="-5" dirty="0">
                <a:solidFill>
                  <a:srgbClr val="C01F3C"/>
                </a:solidFill>
                <a:latin typeface="+mj-lt"/>
                <a:cs typeface="Lato-BlackItalic"/>
              </a:rPr>
              <a:t>Esenttia </a:t>
            </a:r>
            <a:r>
              <a:rPr lang="es-ES" sz="1400" b="1" i="1" dirty="0">
                <a:solidFill>
                  <a:srgbClr val="C01F3C"/>
                </a:solidFill>
                <a:latin typeface="+mj-lt"/>
                <a:cs typeface="Lato-BlackItalic"/>
              </a:rPr>
              <a:t>es una empresa colombiana. ¿Por qué  tenemos que </a:t>
            </a:r>
            <a:r>
              <a:rPr lang="es-ES" sz="1400" b="1" i="1" spc="-5" dirty="0">
                <a:solidFill>
                  <a:srgbClr val="C01F3C"/>
                </a:solidFill>
                <a:latin typeface="+mj-lt"/>
                <a:cs typeface="Lato-BlackItalic"/>
              </a:rPr>
              <a:t>cumplir </a:t>
            </a:r>
            <a:r>
              <a:rPr lang="es-ES" sz="1400" b="1" i="1" dirty="0">
                <a:solidFill>
                  <a:srgbClr val="C01F3C"/>
                </a:solidFill>
                <a:latin typeface="+mj-lt"/>
                <a:cs typeface="Lato-BlackItalic"/>
              </a:rPr>
              <a:t>con leyes</a:t>
            </a:r>
            <a:r>
              <a:rPr lang="es-ES" sz="1400" b="1" i="1" spc="30" dirty="0">
                <a:solidFill>
                  <a:srgbClr val="C01F3C"/>
                </a:solidFill>
                <a:latin typeface="+mj-lt"/>
                <a:cs typeface="Lato-BlackItalic"/>
              </a:rPr>
              <a:t> </a:t>
            </a:r>
            <a:r>
              <a:rPr lang="es-ES" sz="1400" b="1" i="1" spc="-5" dirty="0">
                <a:solidFill>
                  <a:srgbClr val="C01F3C"/>
                </a:solidFill>
                <a:latin typeface="+mj-lt"/>
                <a:cs typeface="Lato-BlackItalic"/>
              </a:rPr>
              <a:t>estadunidenses?</a:t>
            </a:r>
            <a:endParaRPr lang="es-ES" sz="1400" dirty="0">
              <a:solidFill>
                <a:srgbClr val="C01F3C"/>
              </a:solidFill>
              <a:latin typeface="+mj-lt"/>
              <a:cs typeface="Lato-BlackItalic"/>
            </a:endParaRPr>
          </a:p>
          <a:p>
            <a:pPr marL="12700" marR="5080" algn="just">
              <a:lnSpc>
                <a:spcPts val="1400"/>
              </a:lnSpc>
              <a:spcBef>
                <a:spcPts val="180"/>
              </a:spcBef>
            </a:pPr>
            <a:r>
              <a:rPr lang="es-ES" sz="1200" spc="-50" dirty="0">
                <a:solidFill>
                  <a:srgbClr val="6D6E71"/>
                </a:solidFill>
                <a:latin typeface="+mj-lt"/>
                <a:cs typeface="Arial"/>
              </a:rPr>
              <a:t>Esenttia es filial de Ecopetrol y esta última </a:t>
            </a:r>
            <a:r>
              <a:rPr lang="es-ES" sz="1200" spc="-60" dirty="0">
                <a:solidFill>
                  <a:srgbClr val="6D6E71"/>
                </a:solidFill>
                <a:latin typeface="+mj-lt"/>
                <a:cs typeface="Arial"/>
              </a:rPr>
              <a:t>se </a:t>
            </a:r>
            <a:r>
              <a:rPr lang="es-ES" sz="1200" spc="-45" dirty="0">
                <a:solidFill>
                  <a:srgbClr val="6D6E71"/>
                </a:solidFill>
                <a:latin typeface="+mj-lt"/>
                <a:cs typeface="Arial"/>
              </a:rPr>
              <a:t>encuentra </a:t>
            </a:r>
            <a:r>
              <a:rPr lang="es-ES" sz="1200" spc="-40" dirty="0">
                <a:solidFill>
                  <a:srgbClr val="6D6E71"/>
                </a:solidFill>
                <a:latin typeface="+mj-lt"/>
                <a:cs typeface="Arial"/>
              </a:rPr>
              <a:t>registrada </a:t>
            </a:r>
            <a:r>
              <a:rPr lang="es-ES" sz="1200" spc="-55" dirty="0">
                <a:solidFill>
                  <a:srgbClr val="6D6E71"/>
                </a:solidFill>
                <a:latin typeface="+mj-lt"/>
                <a:cs typeface="Arial"/>
              </a:rPr>
              <a:t>en </a:t>
            </a:r>
            <a:r>
              <a:rPr lang="es-ES" sz="1200" spc="-35" dirty="0">
                <a:solidFill>
                  <a:srgbClr val="6D6E71"/>
                </a:solidFill>
                <a:latin typeface="+mj-lt"/>
                <a:cs typeface="Arial"/>
              </a:rPr>
              <a:t>el </a:t>
            </a:r>
            <a:r>
              <a:rPr lang="es-ES" sz="1200" spc="-55" dirty="0">
                <a:solidFill>
                  <a:srgbClr val="6D6E71"/>
                </a:solidFill>
                <a:latin typeface="+mj-lt"/>
                <a:cs typeface="Arial"/>
              </a:rPr>
              <a:t>mercado </a:t>
            </a:r>
            <a:r>
              <a:rPr lang="es-ES" sz="1200" spc="-70" dirty="0">
                <a:solidFill>
                  <a:srgbClr val="6D6E71"/>
                </a:solidFill>
                <a:latin typeface="+mj-lt"/>
                <a:cs typeface="Arial"/>
              </a:rPr>
              <a:t>de  </a:t>
            </a:r>
            <a:r>
              <a:rPr lang="es-ES" sz="1200" spc="-50" dirty="0">
                <a:solidFill>
                  <a:srgbClr val="6D6E71"/>
                </a:solidFill>
                <a:latin typeface="+mj-lt"/>
                <a:cs typeface="Arial"/>
              </a:rPr>
              <a:t>valores</a:t>
            </a:r>
            <a:r>
              <a:rPr lang="es-ES" sz="1200" spc="-140" dirty="0">
                <a:solidFill>
                  <a:srgbClr val="6D6E71"/>
                </a:solidFill>
                <a:latin typeface="+mj-lt"/>
                <a:cs typeface="Arial"/>
              </a:rPr>
              <a:t> </a:t>
            </a:r>
            <a:r>
              <a:rPr lang="es-ES" sz="1200" spc="-55" dirty="0">
                <a:solidFill>
                  <a:srgbClr val="6D6E71"/>
                </a:solidFill>
                <a:latin typeface="+mj-lt"/>
                <a:cs typeface="Arial"/>
              </a:rPr>
              <a:t>de</a:t>
            </a:r>
            <a:r>
              <a:rPr lang="es-ES" sz="1200" spc="-135" dirty="0">
                <a:solidFill>
                  <a:srgbClr val="6D6E71"/>
                </a:solidFill>
                <a:latin typeface="+mj-lt"/>
                <a:cs typeface="Arial"/>
              </a:rPr>
              <a:t> </a:t>
            </a:r>
            <a:r>
              <a:rPr lang="es-ES" sz="1200" spc="-35" dirty="0">
                <a:solidFill>
                  <a:srgbClr val="6D6E71"/>
                </a:solidFill>
                <a:latin typeface="+mj-lt"/>
                <a:cs typeface="Arial"/>
              </a:rPr>
              <a:t>los</a:t>
            </a:r>
            <a:r>
              <a:rPr lang="es-ES" sz="1200" spc="-135" dirty="0">
                <a:solidFill>
                  <a:srgbClr val="6D6E71"/>
                </a:solidFill>
                <a:latin typeface="+mj-lt"/>
                <a:cs typeface="Arial"/>
              </a:rPr>
              <a:t> </a:t>
            </a:r>
            <a:r>
              <a:rPr lang="es-ES" sz="1200" spc="-60" dirty="0">
                <a:solidFill>
                  <a:srgbClr val="6D6E71"/>
                </a:solidFill>
                <a:latin typeface="+mj-lt"/>
                <a:cs typeface="Arial"/>
              </a:rPr>
              <a:t>Estados</a:t>
            </a:r>
            <a:r>
              <a:rPr lang="es-ES" sz="1200" spc="-135" dirty="0">
                <a:solidFill>
                  <a:srgbClr val="6D6E71"/>
                </a:solidFill>
                <a:latin typeface="+mj-lt"/>
                <a:cs typeface="Arial"/>
              </a:rPr>
              <a:t> </a:t>
            </a:r>
            <a:r>
              <a:rPr lang="es-ES" sz="1200" spc="-60" dirty="0">
                <a:solidFill>
                  <a:srgbClr val="6D6E71"/>
                </a:solidFill>
                <a:latin typeface="+mj-lt"/>
                <a:cs typeface="Arial"/>
              </a:rPr>
              <a:t>Unidos,</a:t>
            </a:r>
            <a:r>
              <a:rPr lang="es-ES" sz="1200" spc="-140" dirty="0">
                <a:solidFill>
                  <a:srgbClr val="6D6E71"/>
                </a:solidFill>
                <a:latin typeface="+mj-lt"/>
                <a:cs typeface="Arial"/>
              </a:rPr>
              <a:t> </a:t>
            </a:r>
            <a:r>
              <a:rPr lang="es-ES" sz="1200" spc="-65" dirty="0">
                <a:solidFill>
                  <a:srgbClr val="6D6E71"/>
                </a:solidFill>
                <a:latin typeface="+mj-lt"/>
                <a:cs typeface="Arial"/>
              </a:rPr>
              <a:t>además</a:t>
            </a:r>
            <a:r>
              <a:rPr lang="es-ES" sz="1200" spc="-135" dirty="0">
                <a:solidFill>
                  <a:srgbClr val="6D6E71"/>
                </a:solidFill>
                <a:latin typeface="+mj-lt"/>
                <a:cs typeface="Arial"/>
              </a:rPr>
              <a:t> </a:t>
            </a:r>
            <a:r>
              <a:rPr lang="es-ES" sz="1200" spc="-30" dirty="0">
                <a:solidFill>
                  <a:srgbClr val="6D6E71"/>
                </a:solidFill>
                <a:latin typeface="+mj-lt"/>
                <a:cs typeface="Arial"/>
              </a:rPr>
              <a:t>tiene</a:t>
            </a:r>
            <a:r>
              <a:rPr lang="es-ES" sz="1200" spc="-135" dirty="0">
                <a:solidFill>
                  <a:srgbClr val="6D6E71"/>
                </a:solidFill>
                <a:latin typeface="+mj-lt"/>
                <a:cs typeface="Arial"/>
              </a:rPr>
              <a:t> </a:t>
            </a:r>
            <a:r>
              <a:rPr lang="es-ES" sz="1200" spc="-45" dirty="0">
                <a:solidFill>
                  <a:srgbClr val="6D6E71"/>
                </a:solidFill>
                <a:latin typeface="+mj-lt"/>
                <a:cs typeface="Arial"/>
              </a:rPr>
              <a:t>oficinas</a:t>
            </a:r>
            <a:r>
              <a:rPr lang="es-ES" sz="1200" spc="-135" dirty="0">
                <a:solidFill>
                  <a:srgbClr val="6D6E71"/>
                </a:solidFill>
                <a:latin typeface="+mj-lt"/>
                <a:cs typeface="Arial"/>
              </a:rPr>
              <a:t> </a:t>
            </a:r>
            <a:r>
              <a:rPr lang="es-ES" sz="1200" spc="-20" dirty="0">
                <a:solidFill>
                  <a:srgbClr val="6D6E71"/>
                </a:solidFill>
                <a:latin typeface="+mj-lt"/>
                <a:cs typeface="Arial"/>
              </a:rPr>
              <a:t>y  </a:t>
            </a:r>
            <a:r>
              <a:rPr lang="es-ES" sz="1200" spc="-60" dirty="0">
                <a:solidFill>
                  <a:srgbClr val="6D6E71"/>
                </a:solidFill>
                <a:latin typeface="+mj-lt"/>
                <a:cs typeface="Arial"/>
              </a:rPr>
              <a:t>negocios</a:t>
            </a:r>
            <a:r>
              <a:rPr lang="es-ES" sz="1200" spc="-125" dirty="0">
                <a:solidFill>
                  <a:srgbClr val="6D6E71"/>
                </a:solidFill>
                <a:latin typeface="+mj-lt"/>
                <a:cs typeface="Arial"/>
              </a:rPr>
              <a:t> </a:t>
            </a:r>
            <a:r>
              <a:rPr lang="es-ES" sz="1200" spc="-55" dirty="0">
                <a:solidFill>
                  <a:srgbClr val="6D6E71"/>
                </a:solidFill>
                <a:latin typeface="+mj-lt"/>
                <a:cs typeface="Arial"/>
              </a:rPr>
              <a:t>en</a:t>
            </a:r>
            <a:r>
              <a:rPr lang="es-ES" sz="1200" spc="-120" dirty="0">
                <a:solidFill>
                  <a:srgbClr val="6D6E71"/>
                </a:solidFill>
                <a:latin typeface="+mj-lt"/>
                <a:cs typeface="Arial"/>
              </a:rPr>
              <a:t> </a:t>
            </a:r>
            <a:r>
              <a:rPr lang="es-ES" sz="1200" spc="-50" dirty="0">
                <a:solidFill>
                  <a:srgbClr val="6D6E71"/>
                </a:solidFill>
                <a:latin typeface="+mj-lt"/>
                <a:cs typeface="Arial"/>
              </a:rPr>
              <a:t>dicho</a:t>
            </a:r>
            <a:r>
              <a:rPr lang="es-ES" sz="1200" spc="-120" dirty="0">
                <a:solidFill>
                  <a:srgbClr val="6D6E71"/>
                </a:solidFill>
                <a:latin typeface="+mj-lt"/>
                <a:cs typeface="Arial"/>
              </a:rPr>
              <a:t> </a:t>
            </a:r>
            <a:r>
              <a:rPr lang="es-ES" sz="1200" spc="-75" dirty="0">
                <a:solidFill>
                  <a:srgbClr val="6D6E71"/>
                </a:solidFill>
                <a:latin typeface="+mj-lt"/>
                <a:cs typeface="Arial"/>
              </a:rPr>
              <a:t>país.</a:t>
            </a:r>
            <a:r>
              <a:rPr lang="es-ES" sz="1200" spc="-125" dirty="0">
                <a:solidFill>
                  <a:srgbClr val="6D6E71"/>
                </a:solidFill>
                <a:latin typeface="+mj-lt"/>
                <a:cs typeface="Arial"/>
              </a:rPr>
              <a:t> </a:t>
            </a:r>
            <a:r>
              <a:rPr lang="es-ES" sz="1200" spc="-50" dirty="0">
                <a:solidFill>
                  <a:srgbClr val="6D6E71"/>
                </a:solidFill>
                <a:latin typeface="+mj-lt"/>
                <a:cs typeface="Arial"/>
              </a:rPr>
              <a:t>Por</a:t>
            </a:r>
            <a:r>
              <a:rPr lang="es-ES" sz="1200" spc="-120" dirty="0">
                <a:solidFill>
                  <a:srgbClr val="6D6E71"/>
                </a:solidFill>
                <a:latin typeface="+mj-lt"/>
                <a:cs typeface="Arial"/>
              </a:rPr>
              <a:t> </a:t>
            </a:r>
            <a:r>
              <a:rPr lang="es-ES" sz="1200" spc="-60" dirty="0">
                <a:solidFill>
                  <a:srgbClr val="6D6E71"/>
                </a:solidFill>
                <a:latin typeface="+mj-lt"/>
                <a:cs typeface="Arial"/>
              </a:rPr>
              <a:t>esos</a:t>
            </a:r>
            <a:r>
              <a:rPr lang="es-ES" sz="1200" spc="-120" dirty="0">
                <a:solidFill>
                  <a:srgbClr val="6D6E71"/>
                </a:solidFill>
                <a:latin typeface="+mj-lt"/>
                <a:cs typeface="Arial"/>
              </a:rPr>
              <a:t> </a:t>
            </a:r>
            <a:r>
              <a:rPr lang="es-ES" sz="1200" spc="-55" dirty="0">
                <a:solidFill>
                  <a:srgbClr val="6D6E71"/>
                </a:solidFill>
                <a:latin typeface="+mj-lt"/>
                <a:cs typeface="Arial"/>
              </a:rPr>
              <a:t>vínculos</a:t>
            </a:r>
            <a:r>
              <a:rPr lang="es-ES" sz="1200" spc="-125" dirty="0">
                <a:solidFill>
                  <a:srgbClr val="6D6E71"/>
                </a:solidFill>
                <a:latin typeface="+mj-lt"/>
                <a:cs typeface="Arial"/>
              </a:rPr>
              <a:t> </a:t>
            </a:r>
            <a:r>
              <a:rPr lang="es-ES" sz="1200" spc="-40" dirty="0">
                <a:solidFill>
                  <a:srgbClr val="6D6E71"/>
                </a:solidFill>
                <a:latin typeface="+mj-lt"/>
                <a:cs typeface="Arial"/>
              </a:rPr>
              <a:t>está</a:t>
            </a:r>
            <a:r>
              <a:rPr lang="es-ES" sz="1200" spc="-120" dirty="0">
                <a:solidFill>
                  <a:srgbClr val="6D6E71"/>
                </a:solidFill>
                <a:latin typeface="+mj-lt"/>
                <a:cs typeface="Arial"/>
              </a:rPr>
              <a:t> </a:t>
            </a:r>
            <a:r>
              <a:rPr lang="es-ES" sz="1200" spc="-40" dirty="0">
                <a:solidFill>
                  <a:srgbClr val="6D6E71"/>
                </a:solidFill>
                <a:latin typeface="+mj-lt"/>
                <a:cs typeface="Arial"/>
              </a:rPr>
              <a:t>sujeta</a:t>
            </a:r>
            <a:r>
              <a:rPr lang="es-ES" sz="1200" spc="-120" dirty="0">
                <a:solidFill>
                  <a:srgbClr val="6D6E71"/>
                </a:solidFill>
                <a:latin typeface="+mj-lt"/>
                <a:cs typeface="Arial"/>
              </a:rPr>
              <a:t> </a:t>
            </a:r>
            <a:r>
              <a:rPr lang="es-ES" sz="1200" spc="-65" dirty="0">
                <a:solidFill>
                  <a:srgbClr val="6D6E71"/>
                </a:solidFill>
                <a:latin typeface="+mj-lt"/>
                <a:cs typeface="Arial"/>
              </a:rPr>
              <a:t>a  </a:t>
            </a:r>
            <a:r>
              <a:rPr lang="es-ES" sz="1200" spc="-50" dirty="0">
                <a:solidFill>
                  <a:srgbClr val="6D6E71"/>
                </a:solidFill>
                <a:latin typeface="+mj-lt"/>
                <a:cs typeface="Arial"/>
              </a:rPr>
              <a:t>la</a:t>
            </a:r>
            <a:r>
              <a:rPr lang="es-ES" sz="1200" spc="-130" dirty="0">
                <a:solidFill>
                  <a:srgbClr val="6D6E71"/>
                </a:solidFill>
                <a:latin typeface="+mj-lt"/>
                <a:cs typeface="Arial"/>
              </a:rPr>
              <a:t> </a:t>
            </a:r>
            <a:r>
              <a:rPr lang="es-ES" sz="1200" spc="-80" dirty="0">
                <a:solidFill>
                  <a:srgbClr val="6D6E71"/>
                </a:solidFill>
                <a:latin typeface="+mj-lt"/>
                <a:cs typeface="Arial"/>
              </a:rPr>
              <a:t>aplicación</a:t>
            </a:r>
            <a:r>
              <a:rPr lang="es-ES" sz="1200" spc="-130" dirty="0">
                <a:solidFill>
                  <a:srgbClr val="6D6E71"/>
                </a:solidFill>
                <a:latin typeface="+mj-lt"/>
                <a:cs typeface="Arial"/>
              </a:rPr>
              <a:t> </a:t>
            </a:r>
            <a:r>
              <a:rPr lang="es-ES" sz="1200" spc="-70" dirty="0">
                <a:solidFill>
                  <a:srgbClr val="6D6E71"/>
                </a:solidFill>
                <a:latin typeface="+mj-lt"/>
                <a:cs typeface="Arial"/>
              </a:rPr>
              <a:t>de</a:t>
            </a:r>
            <a:r>
              <a:rPr lang="es-ES" sz="1200" spc="-130" dirty="0">
                <a:solidFill>
                  <a:srgbClr val="6D6E71"/>
                </a:solidFill>
                <a:latin typeface="+mj-lt"/>
                <a:cs typeface="Arial"/>
              </a:rPr>
              <a:t> </a:t>
            </a:r>
            <a:r>
              <a:rPr lang="es-ES" sz="1200" spc="-65" dirty="0">
                <a:solidFill>
                  <a:srgbClr val="6D6E71"/>
                </a:solidFill>
                <a:latin typeface="+mj-lt"/>
                <a:cs typeface="Arial"/>
              </a:rPr>
              <a:t>ciertas</a:t>
            </a:r>
            <a:r>
              <a:rPr lang="es-ES" sz="1200" spc="-130" dirty="0">
                <a:solidFill>
                  <a:srgbClr val="6D6E71"/>
                </a:solidFill>
                <a:latin typeface="+mj-lt"/>
                <a:cs typeface="Arial"/>
              </a:rPr>
              <a:t> </a:t>
            </a:r>
            <a:r>
              <a:rPr lang="es-ES" sz="1200" spc="-75" dirty="0">
                <a:solidFill>
                  <a:srgbClr val="6D6E71"/>
                </a:solidFill>
                <a:latin typeface="+mj-lt"/>
                <a:cs typeface="Arial"/>
              </a:rPr>
              <a:t>leyes</a:t>
            </a:r>
            <a:r>
              <a:rPr lang="es-ES" sz="1200" spc="-130" dirty="0">
                <a:solidFill>
                  <a:srgbClr val="6D6E71"/>
                </a:solidFill>
                <a:latin typeface="+mj-lt"/>
                <a:cs typeface="Arial"/>
              </a:rPr>
              <a:t> </a:t>
            </a:r>
            <a:r>
              <a:rPr lang="es-ES" sz="1200" spc="-80" dirty="0">
                <a:solidFill>
                  <a:srgbClr val="6D6E71"/>
                </a:solidFill>
                <a:latin typeface="+mj-lt"/>
                <a:cs typeface="Arial"/>
              </a:rPr>
              <a:t>estadunidenses,</a:t>
            </a:r>
            <a:r>
              <a:rPr lang="es-ES" sz="1200" spc="-130" dirty="0">
                <a:solidFill>
                  <a:srgbClr val="6D6E71"/>
                </a:solidFill>
                <a:latin typeface="+mj-lt"/>
                <a:cs typeface="Arial"/>
              </a:rPr>
              <a:t> </a:t>
            </a:r>
            <a:r>
              <a:rPr lang="es-ES" sz="1200" spc="-80" dirty="0">
                <a:solidFill>
                  <a:srgbClr val="6D6E71"/>
                </a:solidFill>
                <a:latin typeface="+mj-lt"/>
                <a:cs typeface="Arial"/>
              </a:rPr>
              <a:t>incluyendo  </a:t>
            </a:r>
            <a:r>
              <a:rPr lang="es-ES" sz="1200" spc="-40" dirty="0">
                <a:solidFill>
                  <a:srgbClr val="6D6E71"/>
                </a:solidFill>
                <a:latin typeface="+mj-lt"/>
                <a:cs typeface="Arial"/>
              </a:rPr>
              <a:t>la </a:t>
            </a:r>
            <a:r>
              <a:rPr lang="es-ES" sz="1200" spc="-75" dirty="0">
                <a:solidFill>
                  <a:srgbClr val="6D6E71"/>
                </a:solidFill>
                <a:latin typeface="+mj-lt"/>
                <a:cs typeface="Arial"/>
              </a:rPr>
              <a:t>Ley </a:t>
            </a:r>
            <a:r>
              <a:rPr lang="es-ES" sz="1200" spc="-55" dirty="0">
                <a:solidFill>
                  <a:srgbClr val="6D6E71"/>
                </a:solidFill>
                <a:latin typeface="+mj-lt"/>
                <a:cs typeface="Arial"/>
              </a:rPr>
              <a:t>de Prácticas Corruptas en </a:t>
            </a:r>
            <a:r>
              <a:rPr lang="es-ES" sz="1200" spc="-35" dirty="0">
                <a:solidFill>
                  <a:srgbClr val="6D6E71"/>
                </a:solidFill>
                <a:latin typeface="+mj-lt"/>
                <a:cs typeface="Arial"/>
              </a:rPr>
              <a:t>el </a:t>
            </a:r>
            <a:r>
              <a:rPr lang="es-ES" sz="1200" spc="-45" dirty="0">
                <a:solidFill>
                  <a:srgbClr val="6D6E71"/>
                </a:solidFill>
                <a:latin typeface="+mj-lt"/>
                <a:cs typeface="Arial"/>
              </a:rPr>
              <a:t>Extranjero </a:t>
            </a:r>
            <a:r>
              <a:rPr lang="es-ES" sz="1200" spc="125" dirty="0">
                <a:solidFill>
                  <a:srgbClr val="6D6E71"/>
                </a:solidFill>
                <a:latin typeface="+mj-lt"/>
                <a:cs typeface="Arial"/>
              </a:rPr>
              <a:t>-</a:t>
            </a:r>
            <a:r>
              <a:rPr lang="es-ES" sz="1200" spc="-190" dirty="0">
                <a:solidFill>
                  <a:srgbClr val="6D6E71"/>
                </a:solidFill>
                <a:latin typeface="+mj-lt"/>
                <a:cs typeface="Arial"/>
              </a:rPr>
              <a:t> </a:t>
            </a:r>
            <a:r>
              <a:rPr lang="es-ES" sz="1200" spc="-135" dirty="0">
                <a:solidFill>
                  <a:srgbClr val="6D6E71"/>
                </a:solidFill>
                <a:latin typeface="+mj-lt"/>
                <a:cs typeface="Arial"/>
              </a:rPr>
              <a:t>FCPA.  </a:t>
            </a:r>
            <a:r>
              <a:rPr lang="es-ES" sz="1200" spc="-55" dirty="0">
                <a:solidFill>
                  <a:srgbClr val="6D6E71"/>
                </a:solidFill>
                <a:latin typeface="+mj-lt"/>
                <a:cs typeface="Arial"/>
              </a:rPr>
              <a:t>Esta </a:t>
            </a:r>
            <a:r>
              <a:rPr lang="es-ES" sz="1200" spc="-40" dirty="0">
                <a:solidFill>
                  <a:srgbClr val="6D6E71"/>
                </a:solidFill>
                <a:latin typeface="+mj-lt"/>
                <a:cs typeface="Arial"/>
              </a:rPr>
              <a:t>norma </a:t>
            </a:r>
            <a:r>
              <a:rPr lang="es-ES" sz="1200" spc="-45" dirty="0">
                <a:solidFill>
                  <a:srgbClr val="6D6E71"/>
                </a:solidFill>
                <a:latin typeface="+mj-lt"/>
                <a:cs typeface="Arial"/>
              </a:rPr>
              <a:t>contiene </a:t>
            </a:r>
            <a:r>
              <a:rPr lang="es-ES" sz="1200" spc="-55" dirty="0">
                <a:solidFill>
                  <a:srgbClr val="6D6E71"/>
                </a:solidFill>
                <a:latin typeface="+mj-lt"/>
                <a:cs typeface="Arial"/>
              </a:rPr>
              <a:t>una </a:t>
            </a:r>
            <a:r>
              <a:rPr lang="es-ES" sz="1200" spc="-50" dirty="0">
                <a:solidFill>
                  <a:srgbClr val="6D6E71"/>
                </a:solidFill>
                <a:latin typeface="+mj-lt"/>
                <a:cs typeface="Arial"/>
              </a:rPr>
              <a:t>serie </a:t>
            </a:r>
            <a:r>
              <a:rPr lang="es-ES" sz="1200" spc="-55" dirty="0">
                <a:solidFill>
                  <a:srgbClr val="6D6E71"/>
                </a:solidFill>
                <a:latin typeface="+mj-lt"/>
                <a:cs typeface="Arial"/>
              </a:rPr>
              <a:t>de </a:t>
            </a:r>
            <a:r>
              <a:rPr lang="es-ES" sz="1200" spc="-50" dirty="0">
                <a:solidFill>
                  <a:srgbClr val="6D6E71"/>
                </a:solidFill>
                <a:latin typeface="+mj-lt"/>
                <a:cs typeface="Arial"/>
              </a:rPr>
              <a:t>prohibiciones </a:t>
            </a:r>
            <a:r>
              <a:rPr lang="es-ES" sz="1200" spc="-65" dirty="0">
                <a:solidFill>
                  <a:srgbClr val="6D6E71"/>
                </a:solidFill>
                <a:latin typeface="+mj-lt"/>
                <a:cs typeface="Arial"/>
              </a:rPr>
              <a:t>en  </a:t>
            </a:r>
            <a:r>
              <a:rPr lang="es-ES" sz="1200" spc="-35" dirty="0">
                <a:solidFill>
                  <a:srgbClr val="6D6E71"/>
                </a:solidFill>
                <a:latin typeface="+mj-lt"/>
                <a:cs typeface="Arial"/>
              </a:rPr>
              <a:t>materia </a:t>
            </a:r>
            <a:r>
              <a:rPr lang="es-ES" sz="1200" spc="-55" dirty="0">
                <a:solidFill>
                  <a:srgbClr val="6D6E71"/>
                </a:solidFill>
                <a:latin typeface="+mj-lt"/>
                <a:cs typeface="Arial"/>
              </a:rPr>
              <a:t>de corrupción, </a:t>
            </a:r>
            <a:r>
              <a:rPr lang="es-ES" sz="1200" spc="-45" dirty="0">
                <a:solidFill>
                  <a:srgbClr val="6D6E71"/>
                </a:solidFill>
                <a:latin typeface="+mj-lt"/>
                <a:cs typeface="Arial"/>
              </a:rPr>
              <a:t>soborno </a:t>
            </a:r>
            <a:r>
              <a:rPr lang="es-ES" sz="1200" spc="-20" dirty="0">
                <a:solidFill>
                  <a:srgbClr val="6D6E71"/>
                </a:solidFill>
                <a:latin typeface="+mj-lt"/>
                <a:cs typeface="Arial"/>
              </a:rPr>
              <a:t>y </a:t>
            </a:r>
            <a:r>
              <a:rPr lang="es-ES" sz="1200" spc="-40" dirty="0">
                <a:solidFill>
                  <a:srgbClr val="6D6E71"/>
                </a:solidFill>
                <a:latin typeface="+mj-lt"/>
                <a:cs typeface="Arial"/>
              </a:rPr>
              <a:t>controles </a:t>
            </a:r>
            <a:r>
              <a:rPr lang="es-ES" sz="1200" spc="-35" dirty="0">
                <a:solidFill>
                  <a:srgbClr val="6D6E71"/>
                </a:solidFill>
                <a:latin typeface="+mj-lt"/>
                <a:cs typeface="Arial"/>
              </a:rPr>
              <a:t>internos  </a:t>
            </a:r>
            <a:r>
              <a:rPr lang="es-ES" sz="1200" spc="-55" dirty="0">
                <a:solidFill>
                  <a:srgbClr val="6D6E71"/>
                </a:solidFill>
                <a:latin typeface="+mj-lt"/>
                <a:cs typeface="Arial"/>
              </a:rPr>
              <a:t>que</a:t>
            </a:r>
            <a:r>
              <a:rPr lang="es-ES" sz="1200" spc="-125" dirty="0">
                <a:solidFill>
                  <a:srgbClr val="6D6E71"/>
                </a:solidFill>
                <a:latin typeface="+mj-lt"/>
                <a:cs typeface="Arial"/>
              </a:rPr>
              <a:t> </a:t>
            </a:r>
            <a:r>
              <a:rPr lang="es-ES" sz="1200" spc="-60" dirty="0">
                <a:solidFill>
                  <a:srgbClr val="6D6E71"/>
                </a:solidFill>
                <a:latin typeface="+mj-lt"/>
                <a:cs typeface="Arial"/>
              </a:rPr>
              <a:t>se</a:t>
            </a:r>
            <a:r>
              <a:rPr lang="es-ES" sz="1200" spc="-120" dirty="0">
                <a:solidFill>
                  <a:srgbClr val="6D6E71"/>
                </a:solidFill>
                <a:latin typeface="+mj-lt"/>
                <a:cs typeface="Arial"/>
              </a:rPr>
              <a:t> </a:t>
            </a:r>
            <a:r>
              <a:rPr lang="es-ES" sz="1200" spc="-60" dirty="0">
                <a:solidFill>
                  <a:srgbClr val="6D6E71"/>
                </a:solidFill>
                <a:latin typeface="+mj-lt"/>
                <a:cs typeface="Arial"/>
              </a:rPr>
              <a:t>deben</a:t>
            </a:r>
            <a:r>
              <a:rPr lang="es-ES" sz="1200" spc="-120" dirty="0">
                <a:solidFill>
                  <a:srgbClr val="6D6E71"/>
                </a:solidFill>
                <a:latin typeface="+mj-lt"/>
                <a:cs typeface="Arial"/>
              </a:rPr>
              <a:t> </a:t>
            </a:r>
            <a:r>
              <a:rPr lang="es-ES" sz="1200" spc="-65" dirty="0">
                <a:solidFill>
                  <a:srgbClr val="6D6E71"/>
                </a:solidFill>
                <a:latin typeface="+mj-lt"/>
                <a:cs typeface="Arial"/>
              </a:rPr>
              <a:t>acoger</a:t>
            </a:r>
            <a:r>
              <a:rPr lang="es-ES" sz="1200" spc="-125" dirty="0">
                <a:solidFill>
                  <a:srgbClr val="6D6E71"/>
                </a:solidFill>
                <a:latin typeface="+mj-lt"/>
                <a:cs typeface="Arial"/>
              </a:rPr>
              <a:t> </a:t>
            </a:r>
            <a:r>
              <a:rPr lang="es-ES" sz="1200" spc="-35" dirty="0">
                <a:solidFill>
                  <a:srgbClr val="6D6E71"/>
                </a:solidFill>
                <a:latin typeface="+mj-lt"/>
                <a:cs typeface="Arial"/>
              </a:rPr>
              <a:t>por</a:t>
            </a:r>
            <a:r>
              <a:rPr lang="es-ES" sz="1200" spc="-120" dirty="0">
                <a:solidFill>
                  <a:srgbClr val="6D6E71"/>
                </a:solidFill>
                <a:latin typeface="+mj-lt"/>
                <a:cs typeface="Arial"/>
              </a:rPr>
              <a:t> </a:t>
            </a:r>
            <a:r>
              <a:rPr lang="es-ES" sz="1200" spc="-30" dirty="0">
                <a:solidFill>
                  <a:srgbClr val="6D6E71"/>
                </a:solidFill>
                <a:latin typeface="+mj-lt"/>
                <a:cs typeface="Arial"/>
              </a:rPr>
              <a:t>parte</a:t>
            </a:r>
            <a:r>
              <a:rPr lang="es-ES" sz="1200" spc="-120" dirty="0">
                <a:solidFill>
                  <a:srgbClr val="6D6E71"/>
                </a:solidFill>
                <a:latin typeface="+mj-lt"/>
                <a:cs typeface="Arial"/>
              </a:rPr>
              <a:t> </a:t>
            </a:r>
            <a:r>
              <a:rPr lang="es-ES" sz="1200" spc="-55" dirty="0">
                <a:solidFill>
                  <a:srgbClr val="6D6E71"/>
                </a:solidFill>
                <a:latin typeface="+mj-lt"/>
                <a:cs typeface="Arial"/>
              </a:rPr>
              <a:t>de</a:t>
            </a:r>
            <a:r>
              <a:rPr lang="es-ES" sz="1200" spc="-125" dirty="0">
                <a:solidFill>
                  <a:srgbClr val="6D6E71"/>
                </a:solidFill>
                <a:latin typeface="+mj-lt"/>
                <a:cs typeface="Arial"/>
              </a:rPr>
              <a:t> </a:t>
            </a:r>
            <a:r>
              <a:rPr lang="es-ES" sz="1200" spc="-40" dirty="0">
                <a:solidFill>
                  <a:srgbClr val="6D6E71"/>
                </a:solidFill>
                <a:latin typeface="+mj-lt"/>
                <a:cs typeface="Arial"/>
              </a:rPr>
              <a:t>la</a:t>
            </a:r>
            <a:r>
              <a:rPr lang="es-ES" sz="1200" spc="-120" dirty="0">
                <a:solidFill>
                  <a:srgbClr val="6D6E71"/>
                </a:solidFill>
                <a:latin typeface="+mj-lt"/>
                <a:cs typeface="Arial"/>
              </a:rPr>
              <a:t> </a:t>
            </a:r>
            <a:r>
              <a:rPr lang="es-ES" sz="1200" spc="-70" dirty="0">
                <a:solidFill>
                  <a:srgbClr val="6D6E71"/>
                </a:solidFill>
                <a:latin typeface="+mj-lt"/>
                <a:cs typeface="Arial"/>
              </a:rPr>
              <a:t>compañía.</a:t>
            </a:r>
            <a:endParaRPr lang="es-ES" sz="1200" dirty="0">
              <a:latin typeface="+mj-lt"/>
              <a:cs typeface="Arial"/>
            </a:endParaRPr>
          </a:p>
        </p:txBody>
      </p:sp>
      <p:sp>
        <p:nvSpPr>
          <p:cNvPr id="9" name="object 9"/>
          <p:cNvSpPr txBox="1"/>
          <p:nvPr/>
        </p:nvSpPr>
        <p:spPr>
          <a:xfrm>
            <a:off x="4274959" y="646226"/>
            <a:ext cx="3479627" cy="6907019"/>
          </a:xfrm>
          <a:prstGeom prst="rect">
            <a:avLst/>
          </a:prstGeom>
        </p:spPr>
        <p:txBody>
          <a:bodyPr vert="horz" wrap="square" lIns="0" tIns="22860" rIns="0" bIns="0" rtlCol="0">
            <a:spAutoFit/>
          </a:bodyPr>
          <a:lstStyle/>
          <a:p>
            <a:pPr marL="12700" marR="5080" algn="just">
              <a:lnSpc>
                <a:spcPts val="1400"/>
              </a:lnSpc>
              <a:spcBef>
                <a:spcPts val="180"/>
              </a:spcBef>
            </a:pPr>
            <a:r>
              <a:rPr lang="es-CO" sz="1400" b="1" i="1" dirty="0">
                <a:solidFill>
                  <a:srgbClr val="C01F3C"/>
                </a:solidFill>
                <a:latin typeface="+mj-lt"/>
                <a:cs typeface="Lato-BlackItalic"/>
              </a:rPr>
              <a:t>Yo soy ciudadano </a:t>
            </a:r>
            <a:r>
              <a:rPr lang="es-CO" sz="1400" b="1" i="1" spc="-5" dirty="0">
                <a:solidFill>
                  <a:srgbClr val="C01F3C"/>
                </a:solidFill>
                <a:latin typeface="+mj-lt"/>
                <a:cs typeface="Lato-BlackItalic"/>
              </a:rPr>
              <a:t>colombiano. </a:t>
            </a:r>
            <a:r>
              <a:rPr lang="es-CO" sz="1400" b="1" i="1" dirty="0">
                <a:solidFill>
                  <a:srgbClr val="C01F3C"/>
                </a:solidFill>
                <a:latin typeface="+mj-lt"/>
                <a:cs typeface="Lato-BlackItalic"/>
              </a:rPr>
              <a:t>¿Por qué me </a:t>
            </a:r>
            <a:r>
              <a:rPr lang="es-CO" sz="1400" b="1" i="1" spc="-5" dirty="0">
                <a:solidFill>
                  <a:srgbClr val="C01F3C"/>
                </a:solidFill>
                <a:latin typeface="+mj-lt"/>
                <a:cs typeface="Lato-BlackItalic"/>
              </a:rPr>
              <a:t>aplica  </a:t>
            </a:r>
            <a:r>
              <a:rPr lang="es-CO" sz="1400" b="1" i="1" dirty="0">
                <a:solidFill>
                  <a:srgbClr val="C01F3C"/>
                </a:solidFill>
                <a:latin typeface="+mj-lt"/>
                <a:cs typeface="Lato-BlackItalic"/>
              </a:rPr>
              <a:t>la</a:t>
            </a:r>
            <a:r>
              <a:rPr lang="es-CO" sz="1400" b="1" i="1" spc="-5" dirty="0">
                <a:solidFill>
                  <a:srgbClr val="C01F3C"/>
                </a:solidFill>
                <a:latin typeface="+mj-lt"/>
                <a:cs typeface="Lato-BlackItalic"/>
              </a:rPr>
              <a:t> </a:t>
            </a:r>
            <a:r>
              <a:rPr lang="es-CO" sz="1400" b="1" i="1" spc="5" dirty="0">
                <a:solidFill>
                  <a:srgbClr val="C01F3C"/>
                </a:solidFill>
                <a:latin typeface="+mj-lt"/>
                <a:cs typeface="Lato-BlackItalic"/>
              </a:rPr>
              <a:t>FCPA?</a:t>
            </a:r>
            <a:endParaRPr lang="es-CO" sz="1400" dirty="0">
              <a:solidFill>
                <a:srgbClr val="C01F3C"/>
              </a:solidFill>
              <a:latin typeface="+mj-lt"/>
              <a:cs typeface="Lato-BlackItalic"/>
            </a:endParaRPr>
          </a:p>
          <a:p>
            <a:pPr marL="12700" marR="5080" algn="just">
              <a:lnSpc>
                <a:spcPts val="1400"/>
              </a:lnSpc>
              <a:spcBef>
                <a:spcPts val="180"/>
              </a:spcBef>
            </a:pPr>
            <a:r>
              <a:rPr lang="es-CO" sz="1200" spc="-90" dirty="0">
                <a:solidFill>
                  <a:srgbClr val="6D6E71"/>
                </a:solidFill>
                <a:latin typeface="+mj-lt"/>
                <a:cs typeface="Arial"/>
              </a:rPr>
              <a:t>La </a:t>
            </a:r>
            <a:r>
              <a:rPr lang="es-CO" sz="1200" spc="-140" dirty="0">
                <a:solidFill>
                  <a:srgbClr val="6D6E71"/>
                </a:solidFill>
                <a:latin typeface="+mj-lt"/>
                <a:cs typeface="Arial"/>
              </a:rPr>
              <a:t>FCPA </a:t>
            </a:r>
            <a:r>
              <a:rPr lang="es-CO" sz="1200" spc="-35" dirty="0">
                <a:solidFill>
                  <a:srgbClr val="6D6E71"/>
                </a:solidFill>
                <a:latin typeface="+mj-lt"/>
                <a:cs typeface="Arial"/>
              </a:rPr>
              <a:t>le </a:t>
            </a:r>
            <a:r>
              <a:rPr lang="es-CO" sz="1200" spc="-60" dirty="0">
                <a:solidFill>
                  <a:srgbClr val="6D6E71"/>
                </a:solidFill>
                <a:latin typeface="+mj-lt"/>
                <a:cs typeface="Arial"/>
              </a:rPr>
              <a:t>aplica </a:t>
            </a:r>
            <a:r>
              <a:rPr lang="es-CO" sz="1200" spc="-65" dirty="0">
                <a:solidFill>
                  <a:srgbClr val="6D6E71"/>
                </a:solidFill>
                <a:latin typeface="+mj-lt"/>
                <a:cs typeface="Arial"/>
              </a:rPr>
              <a:t>a </a:t>
            </a:r>
            <a:r>
              <a:rPr lang="es-CO" sz="1200" spc="-35" dirty="0">
                <a:solidFill>
                  <a:srgbClr val="6D6E71"/>
                </a:solidFill>
                <a:latin typeface="+mj-lt"/>
                <a:cs typeface="Arial"/>
              </a:rPr>
              <a:t>usted por </a:t>
            </a:r>
            <a:r>
              <a:rPr lang="es-CO" sz="1200" spc="-45" dirty="0">
                <a:solidFill>
                  <a:srgbClr val="6D6E71"/>
                </a:solidFill>
                <a:latin typeface="+mj-lt"/>
                <a:cs typeface="Arial"/>
              </a:rPr>
              <a:t>ser </a:t>
            </a:r>
            <a:r>
              <a:rPr lang="es-CO" sz="1200" spc="-40" dirty="0">
                <a:solidFill>
                  <a:srgbClr val="6D6E71"/>
                </a:solidFill>
                <a:latin typeface="+mj-lt"/>
                <a:cs typeface="Arial"/>
              </a:rPr>
              <a:t>trabajador </a:t>
            </a:r>
            <a:r>
              <a:rPr lang="es-CO" sz="1200" spc="-70" dirty="0">
                <a:solidFill>
                  <a:srgbClr val="6D6E71"/>
                </a:solidFill>
                <a:latin typeface="+mj-lt"/>
                <a:cs typeface="Arial"/>
              </a:rPr>
              <a:t>de  </a:t>
            </a:r>
            <a:r>
              <a:rPr lang="es-CO" sz="1200" spc="-50" dirty="0">
                <a:solidFill>
                  <a:srgbClr val="6D6E71"/>
                </a:solidFill>
                <a:latin typeface="+mj-lt"/>
                <a:cs typeface="Arial"/>
              </a:rPr>
              <a:t>Ecopetrol </a:t>
            </a:r>
            <a:r>
              <a:rPr lang="es-CO" sz="1200" spc="-30" dirty="0">
                <a:solidFill>
                  <a:srgbClr val="6D6E71"/>
                </a:solidFill>
                <a:latin typeface="+mj-lt"/>
                <a:cs typeface="Arial"/>
              </a:rPr>
              <a:t>o </a:t>
            </a:r>
            <a:r>
              <a:rPr lang="es-CO" sz="1200" spc="-45" dirty="0">
                <a:solidFill>
                  <a:srgbClr val="6D6E71"/>
                </a:solidFill>
                <a:latin typeface="+mj-lt"/>
                <a:cs typeface="Arial"/>
              </a:rPr>
              <a:t>su </a:t>
            </a:r>
            <a:r>
              <a:rPr lang="es-CO" sz="1200" spc="-75" dirty="0">
                <a:solidFill>
                  <a:srgbClr val="6D6E71"/>
                </a:solidFill>
                <a:latin typeface="+mj-lt"/>
                <a:cs typeface="Arial"/>
              </a:rPr>
              <a:t>Grupo, </a:t>
            </a:r>
            <a:r>
              <a:rPr lang="es-CO" sz="1200" spc="-55" dirty="0">
                <a:solidFill>
                  <a:srgbClr val="6D6E71"/>
                </a:solidFill>
                <a:latin typeface="+mj-lt"/>
                <a:cs typeface="Arial"/>
              </a:rPr>
              <a:t>en </a:t>
            </a:r>
            <a:r>
              <a:rPr lang="es-CO" sz="1200" spc="-50" dirty="0">
                <a:solidFill>
                  <a:srgbClr val="6D6E71"/>
                </a:solidFill>
                <a:latin typeface="+mj-lt"/>
                <a:cs typeface="Arial"/>
              </a:rPr>
              <a:t>razón </a:t>
            </a:r>
            <a:r>
              <a:rPr lang="es-CO" sz="1200" spc="-65" dirty="0">
                <a:solidFill>
                  <a:srgbClr val="6D6E71"/>
                </a:solidFill>
                <a:latin typeface="+mj-lt"/>
                <a:cs typeface="Arial"/>
              </a:rPr>
              <a:t>a </a:t>
            </a:r>
            <a:r>
              <a:rPr lang="es-CO" sz="1200" spc="-55" dirty="0">
                <a:solidFill>
                  <a:srgbClr val="6D6E71"/>
                </a:solidFill>
                <a:latin typeface="+mj-lt"/>
                <a:cs typeface="Arial"/>
              </a:rPr>
              <a:t>que </a:t>
            </a:r>
            <a:r>
              <a:rPr lang="es-CO" sz="1200" spc="-45" dirty="0">
                <a:solidFill>
                  <a:srgbClr val="6D6E71"/>
                </a:solidFill>
                <a:latin typeface="+mj-lt"/>
                <a:cs typeface="Arial"/>
              </a:rPr>
              <a:t>somos </a:t>
            </a:r>
            <a:r>
              <a:rPr lang="es-CO" sz="1200" spc="-65" dirty="0">
                <a:solidFill>
                  <a:srgbClr val="6D6E71"/>
                </a:solidFill>
                <a:latin typeface="+mj-lt"/>
                <a:cs typeface="Arial"/>
              </a:rPr>
              <a:t>una  </a:t>
            </a:r>
            <a:r>
              <a:rPr lang="es-CO" sz="1200" spc="-55" dirty="0">
                <a:solidFill>
                  <a:srgbClr val="6D6E71"/>
                </a:solidFill>
                <a:latin typeface="+mj-lt"/>
                <a:cs typeface="Arial"/>
              </a:rPr>
              <a:t>organización </a:t>
            </a:r>
            <a:r>
              <a:rPr lang="es-CO" sz="1200" spc="-60" dirty="0">
                <a:solidFill>
                  <a:srgbClr val="6D6E71"/>
                </a:solidFill>
                <a:latin typeface="+mj-lt"/>
                <a:cs typeface="Arial"/>
              </a:rPr>
              <a:t>con negocios </a:t>
            </a:r>
            <a:r>
              <a:rPr lang="es-CO" sz="1200" spc="-55" dirty="0">
                <a:solidFill>
                  <a:srgbClr val="6D6E71"/>
                </a:solidFill>
                <a:latin typeface="+mj-lt"/>
                <a:cs typeface="Arial"/>
              </a:rPr>
              <a:t>en </a:t>
            </a:r>
            <a:r>
              <a:rPr lang="es-CO" sz="1200" spc="-50" dirty="0">
                <a:solidFill>
                  <a:srgbClr val="6D6E71"/>
                </a:solidFill>
                <a:latin typeface="+mj-lt"/>
                <a:cs typeface="Arial"/>
              </a:rPr>
              <a:t>dicho </a:t>
            </a:r>
            <a:r>
              <a:rPr lang="es-CO" sz="1200" spc="-75" dirty="0">
                <a:solidFill>
                  <a:srgbClr val="6D6E71"/>
                </a:solidFill>
                <a:latin typeface="+mj-lt"/>
                <a:cs typeface="Arial"/>
              </a:rPr>
              <a:t>país, </a:t>
            </a:r>
            <a:r>
              <a:rPr lang="es-CO" sz="1200" spc="-35" dirty="0">
                <a:solidFill>
                  <a:srgbClr val="6D6E71"/>
                </a:solidFill>
                <a:latin typeface="+mj-lt"/>
                <a:cs typeface="Arial"/>
              </a:rPr>
              <a:t>inscrita</a:t>
            </a:r>
            <a:r>
              <a:rPr lang="es-CO" sz="1200" spc="-245" dirty="0">
                <a:solidFill>
                  <a:srgbClr val="6D6E71"/>
                </a:solidFill>
                <a:latin typeface="+mj-lt"/>
                <a:cs typeface="Arial"/>
              </a:rPr>
              <a:t> </a:t>
            </a:r>
            <a:r>
              <a:rPr lang="es-CO" sz="1200" spc="-55" dirty="0">
                <a:solidFill>
                  <a:srgbClr val="6D6E71"/>
                </a:solidFill>
                <a:latin typeface="+mj-lt"/>
                <a:cs typeface="Arial"/>
              </a:rPr>
              <a:t>en </a:t>
            </a:r>
            <a:r>
              <a:rPr lang="es-CO" sz="1200" spc="-50" dirty="0">
                <a:solidFill>
                  <a:srgbClr val="6D6E71"/>
                </a:solidFill>
                <a:latin typeface="+mj-lt"/>
                <a:cs typeface="Arial"/>
              </a:rPr>
              <a:t>la  bolsa</a:t>
            </a:r>
            <a:r>
              <a:rPr lang="es-CO" sz="1200" spc="-125" dirty="0">
                <a:solidFill>
                  <a:srgbClr val="6D6E71"/>
                </a:solidFill>
                <a:latin typeface="+mj-lt"/>
                <a:cs typeface="Arial"/>
              </a:rPr>
              <a:t> </a:t>
            </a:r>
            <a:r>
              <a:rPr lang="es-CO" sz="1200" spc="-55" dirty="0">
                <a:solidFill>
                  <a:srgbClr val="6D6E71"/>
                </a:solidFill>
                <a:latin typeface="+mj-lt"/>
                <a:cs typeface="Arial"/>
              </a:rPr>
              <a:t>de</a:t>
            </a:r>
            <a:r>
              <a:rPr lang="es-CO" sz="1200" spc="-125" dirty="0">
                <a:solidFill>
                  <a:srgbClr val="6D6E71"/>
                </a:solidFill>
                <a:latin typeface="+mj-lt"/>
                <a:cs typeface="Arial"/>
              </a:rPr>
              <a:t> </a:t>
            </a:r>
            <a:r>
              <a:rPr lang="es-CO" sz="1200" spc="-55" dirty="0">
                <a:solidFill>
                  <a:srgbClr val="6D6E71"/>
                </a:solidFill>
                <a:latin typeface="+mj-lt"/>
                <a:cs typeface="Arial"/>
              </a:rPr>
              <a:t>valores,</a:t>
            </a:r>
            <a:r>
              <a:rPr lang="es-CO" sz="1200" spc="-125" dirty="0">
                <a:solidFill>
                  <a:srgbClr val="6D6E71"/>
                </a:solidFill>
                <a:latin typeface="+mj-lt"/>
                <a:cs typeface="Arial"/>
              </a:rPr>
              <a:t> </a:t>
            </a:r>
            <a:r>
              <a:rPr lang="es-CO" sz="1200" spc="-60" dirty="0">
                <a:solidFill>
                  <a:srgbClr val="6D6E71"/>
                </a:solidFill>
                <a:latin typeface="+mj-lt"/>
                <a:cs typeface="Arial"/>
              </a:rPr>
              <a:t>según</a:t>
            </a:r>
            <a:r>
              <a:rPr lang="es-CO" sz="1200" spc="-120" dirty="0">
                <a:solidFill>
                  <a:srgbClr val="6D6E71"/>
                </a:solidFill>
                <a:latin typeface="+mj-lt"/>
                <a:cs typeface="Arial"/>
              </a:rPr>
              <a:t> </a:t>
            </a:r>
            <a:r>
              <a:rPr lang="es-CO" sz="1200" spc="-25" dirty="0">
                <a:solidFill>
                  <a:srgbClr val="6D6E71"/>
                </a:solidFill>
                <a:latin typeface="+mj-lt"/>
                <a:cs typeface="Arial"/>
              </a:rPr>
              <a:t>lo</a:t>
            </a:r>
            <a:r>
              <a:rPr lang="es-CO" sz="1200" spc="-125" dirty="0">
                <a:solidFill>
                  <a:srgbClr val="6D6E71"/>
                </a:solidFill>
                <a:latin typeface="+mj-lt"/>
                <a:cs typeface="Arial"/>
              </a:rPr>
              <a:t> </a:t>
            </a:r>
            <a:r>
              <a:rPr lang="es-CO" sz="1200" spc="-55" dirty="0">
                <a:solidFill>
                  <a:srgbClr val="6D6E71"/>
                </a:solidFill>
                <a:latin typeface="+mj-lt"/>
                <a:cs typeface="Arial"/>
              </a:rPr>
              <a:t>indicado</a:t>
            </a:r>
            <a:r>
              <a:rPr lang="es-CO" sz="1200" spc="-125" dirty="0">
                <a:solidFill>
                  <a:srgbClr val="6D6E71"/>
                </a:solidFill>
                <a:latin typeface="+mj-lt"/>
                <a:cs typeface="Arial"/>
              </a:rPr>
              <a:t> </a:t>
            </a:r>
            <a:r>
              <a:rPr lang="es-CO" sz="1200" spc="-35" dirty="0">
                <a:solidFill>
                  <a:srgbClr val="6D6E71"/>
                </a:solidFill>
                <a:latin typeface="+mj-lt"/>
                <a:cs typeface="Arial"/>
              </a:rPr>
              <a:t>anteriormente.</a:t>
            </a:r>
            <a:r>
              <a:rPr lang="es-CO" sz="1200" spc="-120" dirty="0">
                <a:solidFill>
                  <a:srgbClr val="6D6E71"/>
                </a:solidFill>
                <a:latin typeface="+mj-lt"/>
                <a:cs typeface="Arial"/>
              </a:rPr>
              <a:t> </a:t>
            </a:r>
            <a:r>
              <a:rPr lang="es-CO" sz="1200" spc="-60" dirty="0">
                <a:solidFill>
                  <a:srgbClr val="6D6E71"/>
                </a:solidFill>
                <a:latin typeface="+mj-lt"/>
                <a:cs typeface="Arial"/>
              </a:rPr>
              <a:t>Por  eso </a:t>
            </a:r>
            <a:r>
              <a:rPr lang="es-CO" sz="1200" spc="-35" dirty="0">
                <a:solidFill>
                  <a:srgbClr val="6D6E71"/>
                </a:solidFill>
                <a:latin typeface="+mj-lt"/>
                <a:cs typeface="Arial"/>
              </a:rPr>
              <a:t>usted </a:t>
            </a:r>
            <a:r>
              <a:rPr lang="es-CO" sz="1200" spc="-60" dirty="0">
                <a:solidFill>
                  <a:srgbClr val="6D6E71"/>
                </a:solidFill>
                <a:latin typeface="+mj-lt"/>
                <a:cs typeface="Arial"/>
              </a:rPr>
              <a:t>puede </a:t>
            </a:r>
            <a:r>
              <a:rPr lang="es-CO" sz="1200" spc="-45" dirty="0">
                <a:solidFill>
                  <a:srgbClr val="6D6E71"/>
                </a:solidFill>
                <a:latin typeface="+mj-lt"/>
                <a:cs typeface="Arial"/>
              </a:rPr>
              <a:t>ser </a:t>
            </a:r>
            <a:r>
              <a:rPr lang="es-CO" sz="1200" spc="-60" dirty="0">
                <a:solidFill>
                  <a:srgbClr val="6D6E71"/>
                </a:solidFill>
                <a:latin typeface="+mj-lt"/>
                <a:cs typeface="Arial"/>
              </a:rPr>
              <a:t>sancionado </a:t>
            </a:r>
            <a:r>
              <a:rPr lang="es-CO" sz="1200" spc="-55" dirty="0">
                <a:solidFill>
                  <a:srgbClr val="6D6E71"/>
                </a:solidFill>
                <a:latin typeface="+mj-lt"/>
                <a:cs typeface="Arial"/>
              </a:rPr>
              <a:t>en </a:t>
            </a:r>
            <a:r>
              <a:rPr lang="es-CO" sz="1200" spc="-35" dirty="0">
                <a:solidFill>
                  <a:srgbClr val="6D6E71"/>
                </a:solidFill>
                <a:latin typeface="+mj-lt"/>
                <a:cs typeface="Arial"/>
              </a:rPr>
              <a:t>los </a:t>
            </a:r>
            <a:r>
              <a:rPr lang="es-CO" sz="1200" spc="-60" dirty="0">
                <a:solidFill>
                  <a:srgbClr val="6D6E71"/>
                </a:solidFill>
                <a:latin typeface="+mj-lt"/>
                <a:cs typeface="Arial"/>
              </a:rPr>
              <a:t>Estados  </a:t>
            </a:r>
            <a:r>
              <a:rPr lang="es-CO" sz="1200" spc="-55" dirty="0">
                <a:solidFill>
                  <a:srgbClr val="6D6E71"/>
                </a:solidFill>
                <a:latin typeface="+mj-lt"/>
                <a:cs typeface="Arial"/>
              </a:rPr>
              <a:t>Unidos </a:t>
            </a:r>
            <a:r>
              <a:rPr lang="es-CO" sz="1200" spc="-35" dirty="0">
                <a:solidFill>
                  <a:srgbClr val="6D6E71"/>
                </a:solidFill>
                <a:latin typeface="+mj-lt"/>
                <a:cs typeface="Arial"/>
              </a:rPr>
              <a:t>si </a:t>
            </a:r>
            <a:r>
              <a:rPr lang="es-CO" sz="1200" spc="-50" dirty="0">
                <a:solidFill>
                  <a:srgbClr val="6D6E71"/>
                </a:solidFill>
                <a:latin typeface="+mj-lt"/>
                <a:cs typeface="Arial"/>
              </a:rPr>
              <a:t>ofrece, </a:t>
            </a:r>
            <a:r>
              <a:rPr lang="es-CO" sz="1200" spc="-40" dirty="0">
                <a:solidFill>
                  <a:srgbClr val="6D6E71"/>
                </a:solidFill>
                <a:latin typeface="+mj-lt"/>
                <a:cs typeface="Arial"/>
              </a:rPr>
              <a:t>promete, </a:t>
            </a:r>
            <a:r>
              <a:rPr lang="es-CO" sz="1200" spc="-60" dirty="0">
                <a:solidFill>
                  <a:srgbClr val="6D6E71"/>
                </a:solidFill>
                <a:latin typeface="+mj-lt"/>
                <a:cs typeface="Arial"/>
              </a:rPr>
              <a:t>da </a:t>
            </a:r>
            <a:r>
              <a:rPr lang="es-CO" sz="1200" spc="-30" dirty="0">
                <a:solidFill>
                  <a:srgbClr val="6D6E71"/>
                </a:solidFill>
                <a:latin typeface="+mj-lt"/>
                <a:cs typeface="Arial"/>
              </a:rPr>
              <a:t>o </a:t>
            </a:r>
            <a:r>
              <a:rPr lang="es-CO" sz="1200" spc="-40" dirty="0">
                <a:solidFill>
                  <a:srgbClr val="6D6E71"/>
                </a:solidFill>
                <a:latin typeface="+mj-lt"/>
                <a:cs typeface="Arial"/>
              </a:rPr>
              <a:t>autoriza </a:t>
            </a:r>
            <a:r>
              <a:rPr lang="es-CO" sz="1200" spc="-65" dirty="0">
                <a:solidFill>
                  <a:srgbClr val="6D6E71"/>
                </a:solidFill>
                <a:latin typeface="+mj-lt"/>
                <a:cs typeface="Arial"/>
              </a:rPr>
              <a:t>pagos </a:t>
            </a:r>
            <a:r>
              <a:rPr lang="es-CO" sz="1200" spc="-30" dirty="0">
                <a:solidFill>
                  <a:srgbClr val="6D6E71"/>
                </a:solidFill>
                <a:latin typeface="+mj-lt"/>
                <a:cs typeface="Arial"/>
              </a:rPr>
              <a:t>o  </a:t>
            </a:r>
            <a:r>
              <a:rPr lang="es-CO" sz="1200" spc="-50" dirty="0">
                <a:solidFill>
                  <a:srgbClr val="6D6E71"/>
                </a:solidFill>
                <a:latin typeface="+mj-lt"/>
                <a:cs typeface="Arial"/>
              </a:rPr>
              <a:t>cualquier </a:t>
            </a:r>
            <a:r>
              <a:rPr lang="es-CO" sz="1200" spc="-70" dirty="0">
                <a:solidFill>
                  <a:srgbClr val="6D6E71"/>
                </a:solidFill>
                <a:latin typeface="+mj-lt"/>
                <a:cs typeface="Arial"/>
              </a:rPr>
              <a:t>cosa </a:t>
            </a:r>
            <a:r>
              <a:rPr lang="es-CO" sz="1200" spc="-55" dirty="0">
                <a:solidFill>
                  <a:srgbClr val="6D6E71"/>
                </a:solidFill>
                <a:latin typeface="+mj-lt"/>
                <a:cs typeface="Arial"/>
              </a:rPr>
              <a:t>de </a:t>
            </a:r>
            <a:r>
              <a:rPr lang="es-CO" sz="1200" spc="-40" dirty="0">
                <a:solidFill>
                  <a:srgbClr val="6D6E71"/>
                </a:solidFill>
                <a:latin typeface="+mj-lt"/>
                <a:cs typeface="Arial"/>
              </a:rPr>
              <a:t>valor </a:t>
            </a:r>
            <a:r>
              <a:rPr lang="es-CO" sz="1200" spc="-65" dirty="0">
                <a:solidFill>
                  <a:srgbClr val="6D6E71"/>
                </a:solidFill>
                <a:latin typeface="+mj-lt"/>
                <a:cs typeface="Arial"/>
              </a:rPr>
              <a:t>a </a:t>
            </a:r>
            <a:r>
              <a:rPr lang="es-CO" sz="1200" spc="-45" dirty="0">
                <a:solidFill>
                  <a:srgbClr val="6D6E71"/>
                </a:solidFill>
                <a:latin typeface="+mj-lt"/>
                <a:cs typeface="Arial"/>
              </a:rPr>
              <a:t>funcionarios </a:t>
            </a:r>
            <a:r>
              <a:rPr lang="es-CO" sz="1200" spc="-50" dirty="0">
                <a:solidFill>
                  <a:srgbClr val="6D6E71"/>
                </a:solidFill>
                <a:latin typeface="+mj-lt"/>
                <a:cs typeface="Arial"/>
              </a:rPr>
              <a:t>públicos </a:t>
            </a:r>
            <a:r>
              <a:rPr lang="es-CO" sz="1200" spc="-30" dirty="0">
                <a:solidFill>
                  <a:srgbClr val="6D6E71"/>
                </a:solidFill>
                <a:latin typeface="+mj-lt"/>
                <a:cs typeface="Arial"/>
              </a:rPr>
              <a:t>o  </a:t>
            </a:r>
            <a:r>
              <a:rPr lang="es-CO" sz="1200" spc="-55" dirty="0">
                <a:solidFill>
                  <a:srgbClr val="6D6E71"/>
                </a:solidFill>
                <a:latin typeface="+mj-lt"/>
                <a:cs typeface="Arial"/>
              </a:rPr>
              <a:t>personas </a:t>
            </a:r>
            <a:r>
              <a:rPr lang="es-CO" sz="1200" spc="-40" dirty="0">
                <a:solidFill>
                  <a:srgbClr val="6D6E71"/>
                </a:solidFill>
                <a:latin typeface="+mj-lt"/>
                <a:cs typeface="Arial"/>
              </a:rPr>
              <a:t>políticamente </a:t>
            </a:r>
            <a:r>
              <a:rPr lang="es-CO" sz="1200" spc="-60" dirty="0">
                <a:solidFill>
                  <a:srgbClr val="6D6E71"/>
                </a:solidFill>
                <a:latin typeface="+mj-lt"/>
                <a:cs typeface="Arial"/>
              </a:rPr>
              <a:t>expuestas, </a:t>
            </a:r>
            <a:r>
              <a:rPr lang="es-CO" sz="1200" spc="-40" dirty="0">
                <a:solidFill>
                  <a:srgbClr val="6D6E71"/>
                </a:solidFill>
                <a:latin typeface="+mj-lt"/>
                <a:cs typeface="Arial"/>
              </a:rPr>
              <a:t>directa </a:t>
            </a:r>
            <a:r>
              <a:rPr lang="es-CO" sz="1200" spc="-30" dirty="0">
                <a:solidFill>
                  <a:srgbClr val="6D6E71"/>
                </a:solidFill>
                <a:latin typeface="+mj-lt"/>
                <a:cs typeface="Arial"/>
              </a:rPr>
              <a:t>o  </a:t>
            </a:r>
            <a:r>
              <a:rPr lang="es-CO" sz="1200" spc="-35" dirty="0">
                <a:solidFill>
                  <a:srgbClr val="6D6E71"/>
                </a:solidFill>
                <a:latin typeface="+mj-lt"/>
                <a:cs typeface="Arial"/>
              </a:rPr>
              <a:t>indirectamente </a:t>
            </a:r>
            <a:r>
              <a:rPr lang="es-CO" sz="1200" spc="-65" dirty="0">
                <a:solidFill>
                  <a:srgbClr val="6D6E71"/>
                </a:solidFill>
                <a:latin typeface="+mj-lt"/>
                <a:cs typeface="Arial"/>
              </a:rPr>
              <a:t>a </a:t>
            </a:r>
            <a:r>
              <a:rPr lang="es-CO" sz="1200" spc="-35" dirty="0">
                <a:solidFill>
                  <a:srgbClr val="6D6E71"/>
                </a:solidFill>
                <a:latin typeface="+mj-lt"/>
                <a:cs typeface="Arial"/>
              </a:rPr>
              <a:t>través </a:t>
            </a:r>
            <a:r>
              <a:rPr lang="es-CO" sz="1200" spc="-55" dirty="0">
                <a:solidFill>
                  <a:srgbClr val="6D6E71"/>
                </a:solidFill>
                <a:latin typeface="+mj-lt"/>
                <a:cs typeface="Arial"/>
              </a:rPr>
              <a:t>de </a:t>
            </a:r>
            <a:r>
              <a:rPr lang="es-CO" sz="1200" spc="-45" dirty="0">
                <a:solidFill>
                  <a:srgbClr val="6D6E71"/>
                </a:solidFill>
                <a:latin typeface="+mj-lt"/>
                <a:cs typeface="Arial"/>
              </a:rPr>
              <a:t>terceros, </a:t>
            </a:r>
            <a:r>
              <a:rPr lang="es-CO" sz="1200" spc="-60" dirty="0">
                <a:solidFill>
                  <a:srgbClr val="6D6E71"/>
                </a:solidFill>
                <a:latin typeface="+mj-lt"/>
                <a:cs typeface="Arial"/>
              </a:rPr>
              <a:t>con </a:t>
            </a:r>
            <a:r>
              <a:rPr lang="es-CO" sz="1200" spc="-40" dirty="0">
                <a:solidFill>
                  <a:srgbClr val="6D6E71"/>
                </a:solidFill>
                <a:latin typeface="+mj-lt"/>
                <a:cs typeface="Arial"/>
              </a:rPr>
              <a:t>la intención  </a:t>
            </a:r>
            <a:r>
              <a:rPr lang="es-CO" sz="1200" spc="-55" dirty="0">
                <a:solidFill>
                  <a:srgbClr val="6D6E71"/>
                </a:solidFill>
                <a:latin typeface="+mj-lt"/>
                <a:cs typeface="Arial"/>
              </a:rPr>
              <a:t>de </a:t>
            </a:r>
            <a:r>
              <a:rPr lang="es-CO" sz="1200" spc="-35" dirty="0">
                <a:solidFill>
                  <a:srgbClr val="6D6E71"/>
                </a:solidFill>
                <a:latin typeface="+mj-lt"/>
                <a:cs typeface="Arial"/>
              </a:rPr>
              <a:t>mantener </a:t>
            </a:r>
            <a:r>
              <a:rPr lang="es-CO" sz="1200" spc="-30" dirty="0">
                <a:solidFill>
                  <a:srgbClr val="6D6E71"/>
                </a:solidFill>
                <a:latin typeface="+mj-lt"/>
                <a:cs typeface="Arial"/>
              </a:rPr>
              <a:t>u </a:t>
            </a:r>
            <a:r>
              <a:rPr lang="es-CO" sz="1200" spc="-35" dirty="0">
                <a:solidFill>
                  <a:srgbClr val="6D6E71"/>
                </a:solidFill>
                <a:latin typeface="+mj-lt"/>
                <a:cs typeface="Arial"/>
              </a:rPr>
              <a:t>obtener </a:t>
            </a:r>
            <a:r>
              <a:rPr lang="es-CO" sz="1200" spc="-45" dirty="0">
                <a:solidFill>
                  <a:srgbClr val="6D6E71"/>
                </a:solidFill>
                <a:latin typeface="+mj-lt"/>
                <a:cs typeface="Arial"/>
              </a:rPr>
              <a:t>ventajas</a:t>
            </a:r>
            <a:r>
              <a:rPr lang="es-CO" sz="1200" spc="240" dirty="0">
                <a:solidFill>
                  <a:srgbClr val="6D6E71"/>
                </a:solidFill>
                <a:latin typeface="+mj-lt"/>
                <a:cs typeface="Arial"/>
              </a:rPr>
              <a:t> </a:t>
            </a:r>
            <a:r>
              <a:rPr lang="es-CO" sz="1200" spc="-60" dirty="0">
                <a:solidFill>
                  <a:srgbClr val="6D6E71"/>
                </a:solidFill>
                <a:latin typeface="+mj-lt"/>
                <a:cs typeface="Arial"/>
              </a:rPr>
              <a:t>inapropiadas.  </a:t>
            </a:r>
            <a:r>
              <a:rPr lang="es-CO" sz="1200" spc="-50" dirty="0">
                <a:solidFill>
                  <a:srgbClr val="6D6E71"/>
                </a:solidFill>
                <a:latin typeface="+mj-lt"/>
                <a:cs typeface="Arial"/>
              </a:rPr>
              <a:t>Igualmente, </a:t>
            </a:r>
            <a:r>
              <a:rPr lang="es-CO" sz="1200" spc="-35" dirty="0">
                <a:solidFill>
                  <a:srgbClr val="6D6E71"/>
                </a:solidFill>
                <a:latin typeface="+mj-lt"/>
                <a:cs typeface="Arial"/>
              </a:rPr>
              <a:t>por </a:t>
            </a:r>
            <a:r>
              <a:rPr lang="es-CO" sz="1200" spc="-40" dirty="0">
                <a:solidFill>
                  <a:srgbClr val="6D6E71"/>
                </a:solidFill>
                <a:latin typeface="+mj-lt"/>
                <a:cs typeface="Arial"/>
              </a:rPr>
              <a:t>vulnerar </a:t>
            </a:r>
            <a:r>
              <a:rPr lang="es-CO" sz="1200" spc="-50" dirty="0">
                <a:solidFill>
                  <a:srgbClr val="6D6E71"/>
                </a:solidFill>
                <a:latin typeface="+mj-lt"/>
                <a:cs typeface="Arial"/>
              </a:rPr>
              <a:t>las prohibiciones </a:t>
            </a:r>
            <a:r>
              <a:rPr lang="es-CO" sz="1200" spc="-45" dirty="0">
                <a:solidFill>
                  <a:srgbClr val="6D6E71"/>
                </a:solidFill>
                <a:latin typeface="+mj-lt"/>
                <a:cs typeface="Arial"/>
              </a:rPr>
              <a:t>orientadas  </a:t>
            </a:r>
            <a:r>
              <a:rPr lang="es-CO" sz="1200" spc="-65" dirty="0">
                <a:solidFill>
                  <a:srgbClr val="6D6E71"/>
                </a:solidFill>
                <a:latin typeface="+mj-lt"/>
                <a:cs typeface="Arial"/>
              </a:rPr>
              <a:t>a</a:t>
            </a:r>
            <a:r>
              <a:rPr lang="es-CO" sz="1200" spc="-90" dirty="0">
                <a:solidFill>
                  <a:srgbClr val="6D6E71"/>
                </a:solidFill>
                <a:latin typeface="+mj-lt"/>
                <a:cs typeface="Arial"/>
              </a:rPr>
              <a:t> </a:t>
            </a:r>
            <a:r>
              <a:rPr lang="es-CO" sz="1200" spc="-45" dirty="0">
                <a:solidFill>
                  <a:srgbClr val="6D6E71"/>
                </a:solidFill>
                <a:latin typeface="+mj-lt"/>
                <a:cs typeface="Arial"/>
              </a:rPr>
              <a:t>exigir</a:t>
            </a:r>
            <a:r>
              <a:rPr lang="es-CO" sz="1200" spc="-85" dirty="0">
                <a:solidFill>
                  <a:srgbClr val="6D6E71"/>
                </a:solidFill>
                <a:latin typeface="+mj-lt"/>
                <a:cs typeface="Arial"/>
              </a:rPr>
              <a:t> </a:t>
            </a:r>
            <a:r>
              <a:rPr lang="es-CO" sz="1200" spc="-65" dirty="0">
                <a:solidFill>
                  <a:srgbClr val="6D6E71"/>
                </a:solidFill>
                <a:latin typeface="+mj-lt"/>
                <a:cs typeface="Arial"/>
              </a:rPr>
              <a:t>a</a:t>
            </a:r>
            <a:r>
              <a:rPr lang="es-CO" sz="1200" spc="-90" dirty="0">
                <a:solidFill>
                  <a:srgbClr val="6D6E71"/>
                </a:solidFill>
                <a:latin typeface="+mj-lt"/>
                <a:cs typeface="Arial"/>
              </a:rPr>
              <a:t> </a:t>
            </a:r>
            <a:r>
              <a:rPr lang="es-CO" sz="1200" spc="-50" dirty="0">
                <a:solidFill>
                  <a:srgbClr val="6D6E71"/>
                </a:solidFill>
                <a:latin typeface="+mj-lt"/>
                <a:cs typeface="Arial"/>
              </a:rPr>
              <a:t>aceptar</a:t>
            </a:r>
            <a:r>
              <a:rPr lang="es-CO" sz="1200" spc="-85" dirty="0">
                <a:solidFill>
                  <a:srgbClr val="6D6E71"/>
                </a:solidFill>
                <a:latin typeface="+mj-lt"/>
                <a:cs typeface="Arial"/>
              </a:rPr>
              <a:t> </a:t>
            </a:r>
            <a:r>
              <a:rPr lang="es-CO" sz="1200" spc="-50" dirty="0">
                <a:solidFill>
                  <a:srgbClr val="6D6E71"/>
                </a:solidFill>
                <a:latin typeface="+mj-lt"/>
                <a:cs typeface="Arial"/>
              </a:rPr>
              <a:t>cualquier</a:t>
            </a:r>
            <a:r>
              <a:rPr lang="es-CO" sz="1200" spc="-85" dirty="0">
                <a:solidFill>
                  <a:srgbClr val="6D6E71"/>
                </a:solidFill>
                <a:latin typeface="+mj-lt"/>
                <a:cs typeface="Arial"/>
              </a:rPr>
              <a:t> </a:t>
            </a:r>
            <a:r>
              <a:rPr lang="es-CO" sz="1200" spc="-70" dirty="0">
                <a:solidFill>
                  <a:srgbClr val="6D6E71"/>
                </a:solidFill>
                <a:latin typeface="+mj-lt"/>
                <a:cs typeface="Arial"/>
              </a:rPr>
              <a:t>cosa</a:t>
            </a:r>
            <a:r>
              <a:rPr lang="es-CO" sz="1200" spc="-90" dirty="0">
                <a:solidFill>
                  <a:srgbClr val="6D6E71"/>
                </a:solidFill>
                <a:latin typeface="+mj-lt"/>
                <a:cs typeface="Arial"/>
              </a:rPr>
              <a:t> </a:t>
            </a:r>
            <a:r>
              <a:rPr lang="es-CO" sz="1200" spc="-55" dirty="0">
                <a:solidFill>
                  <a:srgbClr val="6D6E71"/>
                </a:solidFill>
                <a:latin typeface="+mj-lt"/>
                <a:cs typeface="Arial"/>
              </a:rPr>
              <a:t>de</a:t>
            </a:r>
            <a:r>
              <a:rPr lang="es-CO" sz="1200" spc="-85" dirty="0">
                <a:solidFill>
                  <a:srgbClr val="6D6E71"/>
                </a:solidFill>
                <a:latin typeface="+mj-lt"/>
                <a:cs typeface="Arial"/>
              </a:rPr>
              <a:t> </a:t>
            </a:r>
            <a:r>
              <a:rPr lang="es-CO" sz="1200" spc="-40" dirty="0">
                <a:solidFill>
                  <a:srgbClr val="6D6E71"/>
                </a:solidFill>
                <a:latin typeface="+mj-lt"/>
                <a:cs typeface="Arial"/>
              </a:rPr>
              <a:t>valor</a:t>
            </a:r>
            <a:r>
              <a:rPr lang="es-CO" sz="1200" spc="-90" dirty="0">
                <a:solidFill>
                  <a:srgbClr val="6D6E71"/>
                </a:solidFill>
                <a:latin typeface="+mj-lt"/>
                <a:cs typeface="Arial"/>
              </a:rPr>
              <a:t> </a:t>
            </a:r>
            <a:r>
              <a:rPr lang="es-CO" sz="1200" spc="-55" dirty="0">
                <a:solidFill>
                  <a:srgbClr val="6D6E71"/>
                </a:solidFill>
                <a:latin typeface="+mj-lt"/>
                <a:cs typeface="Arial"/>
              </a:rPr>
              <a:t>para</a:t>
            </a:r>
            <a:r>
              <a:rPr lang="es-CO" sz="1200" spc="-85" dirty="0">
                <a:solidFill>
                  <a:srgbClr val="6D6E71"/>
                </a:solidFill>
                <a:latin typeface="+mj-lt"/>
                <a:cs typeface="Arial"/>
              </a:rPr>
              <a:t> </a:t>
            </a:r>
            <a:r>
              <a:rPr lang="es-CO" sz="1200" spc="-55" dirty="0">
                <a:solidFill>
                  <a:srgbClr val="6D6E71"/>
                </a:solidFill>
                <a:latin typeface="+mj-lt"/>
                <a:cs typeface="Arial"/>
              </a:rPr>
              <a:t>generar  </a:t>
            </a:r>
            <a:r>
              <a:rPr lang="es-CO" sz="1200" spc="-35" dirty="0">
                <a:solidFill>
                  <a:srgbClr val="6D6E71"/>
                </a:solidFill>
                <a:latin typeface="+mj-lt"/>
                <a:cs typeface="Arial"/>
              </a:rPr>
              <a:t>un </a:t>
            </a:r>
            <a:r>
              <a:rPr lang="es-CO" sz="1200" spc="-45" dirty="0">
                <a:solidFill>
                  <a:srgbClr val="6D6E71"/>
                </a:solidFill>
                <a:latin typeface="+mj-lt"/>
                <a:cs typeface="Arial"/>
              </a:rPr>
              <a:t>beneficio</a:t>
            </a:r>
            <a:r>
              <a:rPr lang="es-CO" sz="1200" spc="-210" dirty="0">
                <a:solidFill>
                  <a:srgbClr val="6D6E71"/>
                </a:solidFill>
                <a:latin typeface="+mj-lt"/>
                <a:cs typeface="Arial"/>
              </a:rPr>
              <a:t> </a:t>
            </a:r>
            <a:r>
              <a:rPr lang="es-CO" sz="1200" spc="-55" dirty="0">
                <a:solidFill>
                  <a:srgbClr val="6D6E71"/>
                </a:solidFill>
                <a:latin typeface="+mj-lt"/>
                <a:cs typeface="Arial"/>
              </a:rPr>
              <a:t>indebido.</a:t>
            </a:r>
            <a:endParaRPr lang="es-CO" sz="1200" dirty="0">
              <a:latin typeface="+mj-lt"/>
              <a:cs typeface="Arial"/>
            </a:endParaRPr>
          </a:p>
          <a:p>
            <a:pPr marL="12700" marR="8255" algn="just">
              <a:lnSpc>
                <a:spcPts val="1400"/>
              </a:lnSpc>
              <a:spcBef>
                <a:spcPts val="1405"/>
              </a:spcBef>
            </a:pPr>
            <a:r>
              <a:rPr lang="es-CO" sz="1400" b="1" i="1" dirty="0">
                <a:solidFill>
                  <a:srgbClr val="C01F3C"/>
                </a:solidFill>
                <a:latin typeface="+mj-lt"/>
                <a:cs typeface="Lato-BlackItalic"/>
              </a:rPr>
              <a:t>¿La ley </a:t>
            </a:r>
            <a:r>
              <a:rPr lang="es-CO" sz="1400" b="1" i="1" spc="5" dirty="0">
                <a:solidFill>
                  <a:srgbClr val="C01F3C"/>
                </a:solidFill>
                <a:latin typeface="+mj-lt"/>
                <a:cs typeface="Lato-BlackItalic"/>
              </a:rPr>
              <a:t>FCPA </a:t>
            </a:r>
            <a:r>
              <a:rPr lang="es-CO" sz="1400" b="1" i="1" spc="-5" dirty="0">
                <a:solidFill>
                  <a:srgbClr val="C01F3C"/>
                </a:solidFill>
                <a:latin typeface="+mj-lt"/>
                <a:cs typeface="Lato-BlackItalic"/>
              </a:rPr>
              <a:t>prohíbe </a:t>
            </a:r>
            <a:r>
              <a:rPr lang="es-CO" sz="1400" b="1" i="1" dirty="0">
                <a:solidFill>
                  <a:srgbClr val="C01F3C"/>
                </a:solidFill>
                <a:latin typeface="+mj-lt"/>
                <a:cs typeface="Lato-BlackItalic"/>
              </a:rPr>
              <a:t>extenderle </a:t>
            </a:r>
            <a:r>
              <a:rPr lang="es-CO" sz="1400" b="1" i="1" spc="-5" dirty="0">
                <a:solidFill>
                  <a:srgbClr val="C01F3C"/>
                </a:solidFill>
                <a:latin typeface="+mj-lt"/>
                <a:cs typeface="Lato-BlackItalic"/>
              </a:rPr>
              <a:t>atenciones </a:t>
            </a:r>
            <a:r>
              <a:rPr lang="es-CO" sz="1400" b="1" i="1" dirty="0">
                <a:solidFill>
                  <a:srgbClr val="C01F3C"/>
                </a:solidFill>
                <a:latin typeface="+mj-lt"/>
                <a:cs typeface="Lato-BlackItalic"/>
              </a:rPr>
              <a:t>o  </a:t>
            </a:r>
            <a:r>
              <a:rPr lang="es-CO" sz="1400" b="1" i="1" spc="-5" dirty="0">
                <a:solidFill>
                  <a:srgbClr val="C01F3C"/>
                </a:solidFill>
                <a:latin typeface="+mj-lt"/>
                <a:cs typeface="Lato-BlackItalic"/>
              </a:rPr>
              <a:t>darles regalos </a:t>
            </a:r>
            <a:r>
              <a:rPr lang="es-CO" sz="1400" b="1" i="1" dirty="0">
                <a:solidFill>
                  <a:srgbClr val="C01F3C"/>
                </a:solidFill>
                <a:latin typeface="+mj-lt"/>
                <a:cs typeface="Lato-BlackItalic"/>
              </a:rPr>
              <a:t>a amigos que son </a:t>
            </a:r>
            <a:r>
              <a:rPr lang="es-CO" sz="1400" b="1" i="1" spc="-5" dirty="0">
                <a:solidFill>
                  <a:srgbClr val="C01F3C"/>
                </a:solidFill>
                <a:latin typeface="+mj-lt"/>
                <a:cs typeface="Lato-BlackItalic"/>
              </a:rPr>
              <a:t>funcionarios  públicos?</a:t>
            </a:r>
            <a:endParaRPr lang="es-CO" sz="1400" dirty="0">
              <a:solidFill>
                <a:srgbClr val="C01F3C"/>
              </a:solidFill>
              <a:latin typeface="+mj-lt"/>
              <a:cs typeface="Lato-BlackItalic"/>
            </a:endParaRPr>
          </a:p>
          <a:p>
            <a:pPr marL="12700" marR="7620" algn="just">
              <a:lnSpc>
                <a:spcPts val="1400"/>
              </a:lnSpc>
            </a:pPr>
            <a:r>
              <a:rPr lang="es-CO" sz="1200" spc="-90" dirty="0">
                <a:solidFill>
                  <a:srgbClr val="6D6E71"/>
                </a:solidFill>
                <a:latin typeface="+mj-lt"/>
                <a:cs typeface="Arial"/>
              </a:rPr>
              <a:t>La </a:t>
            </a:r>
            <a:r>
              <a:rPr lang="es-CO" sz="1200" spc="-140" dirty="0">
                <a:solidFill>
                  <a:srgbClr val="6D6E71"/>
                </a:solidFill>
                <a:latin typeface="+mj-lt"/>
                <a:cs typeface="Arial"/>
              </a:rPr>
              <a:t>FCPA </a:t>
            </a:r>
            <a:r>
              <a:rPr lang="es-CO" sz="1200" spc="-55" dirty="0">
                <a:solidFill>
                  <a:srgbClr val="6D6E71"/>
                </a:solidFill>
                <a:latin typeface="+mj-lt"/>
                <a:cs typeface="Arial"/>
              </a:rPr>
              <a:t>prohíbe </a:t>
            </a:r>
            <a:r>
              <a:rPr lang="es-CO" sz="1200" spc="-45" dirty="0">
                <a:solidFill>
                  <a:srgbClr val="6D6E71"/>
                </a:solidFill>
                <a:latin typeface="+mj-lt"/>
                <a:cs typeface="Arial"/>
              </a:rPr>
              <a:t>darle “cualquier </a:t>
            </a:r>
            <a:r>
              <a:rPr lang="es-CO" sz="1200" spc="-70" dirty="0">
                <a:solidFill>
                  <a:srgbClr val="6D6E71"/>
                </a:solidFill>
                <a:latin typeface="+mj-lt"/>
                <a:cs typeface="Arial"/>
              </a:rPr>
              <a:t>cosa </a:t>
            </a:r>
            <a:r>
              <a:rPr lang="es-CO" sz="1200" spc="-55" dirty="0">
                <a:solidFill>
                  <a:srgbClr val="6D6E71"/>
                </a:solidFill>
                <a:latin typeface="+mj-lt"/>
                <a:cs typeface="Arial"/>
              </a:rPr>
              <a:t>de </a:t>
            </a:r>
            <a:r>
              <a:rPr lang="es-CO" sz="1200" spc="-25" dirty="0">
                <a:solidFill>
                  <a:srgbClr val="6D6E71"/>
                </a:solidFill>
                <a:latin typeface="+mj-lt"/>
                <a:cs typeface="Arial"/>
              </a:rPr>
              <a:t>valor” </a:t>
            </a:r>
            <a:r>
              <a:rPr lang="es-CO" sz="1200" spc="-65" dirty="0">
                <a:solidFill>
                  <a:srgbClr val="6D6E71"/>
                </a:solidFill>
                <a:latin typeface="+mj-lt"/>
                <a:cs typeface="Arial"/>
              </a:rPr>
              <a:t>a </a:t>
            </a:r>
            <a:r>
              <a:rPr lang="es-CO" sz="1200" spc="-50" dirty="0">
                <a:solidFill>
                  <a:srgbClr val="6D6E71"/>
                </a:solidFill>
                <a:latin typeface="+mj-lt"/>
                <a:cs typeface="Arial"/>
              </a:rPr>
              <a:t>un  </a:t>
            </a:r>
            <a:r>
              <a:rPr lang="es-CO" sz="1200" spc="-40" dirty="0">
                <a:solidFill>
                  <a:srgbClr val="6D6E71"/>
                </a:solidFill>
                <a:latin typeface="+mj-lt"/>
                <a:cs typeface="Arial"/>
              </a:rPr>
              <a:t>funcionario </a:t>
            </a:r>
            <a:r>
              <a:rPr lang="es-CO" sz="1200" spc="-55" dirty="0">
                <a:solidFill>
                  <a:srgbClr val="6D6E71"/>
                </a:solidFill>
                <a:latin typeface="+mj-lt"/>
                <a:cs typeface="Arial"/>
              </a:rPr>
              <a:t>público. </a:t>
            </a:r>
            <a:r>
              <a:rPr lang="es-CO" sz="1200" spc="-50" dirty="0">
                <a:solidFill>
                  <a:srgbClr val="6D6E71"/>
                </a:solidFill>
                <a:latin typeface="+mj-lt"/>
                <a:cs typeface="Arial"/>
              </a:rPr>
              <a:t>Esto incluye atenciones </a:t>
            </a:r>
            <a:r>
              <a:rPr lang="es-CO" sz="1200" spc="-20" dirty="0">
                <a:solidFill>
                  <a:srgbClr val="6D6E71"/>
                </a:solidFill>
                <a:latin typeface="+mj-lt"/>
                <a:cs typeface="Arial"/>
              </a:rPr>
              <a:t>y</a:t>
            </a:r>
            <a:r>
              <a:rPr lang="es-CO" sz="1200" spc="-245" dirty="0">
                <a:solidFill>
                  <a:srgbClr val="6D6E71"/>
                </a:solidFill>
                <a:latin typeface="+mj-lt"/>
                <a:cs typeface="Arial"/>
              </a:rPr>
              <a:t> </a:t>
            </a:r>
            <a:r>
              <a:rPr lang="es-CO" sz="1200" spc="-60" dirty="0">
                <a:solidFill>
                  <a:srgbClr val="6D6E71"/>
                </a:solidFill>
                <a:latin typeface="+mj-lt"/>
                <a:cs typeface="Arial"/>
              </a:rPr>
              <a:t>regalos.  </a:t>
            </a:r>
            <a:r>
              <a:rPr lang="es-CO" sz="1200" spc="-65" dirty="0">
                <a:solidFill>
                  <a:srgbClr val="6D6E71"/>
                </a:solidFill>
                <a:latin typeface="+mj-lt"/>
                <a:cs typeface="Arial"/>
              </a:rPr>
              <a:t>Aunque </a:t>
            </a:r>
            <a:r>
              <a:rPr lang="es-CO" sz="1200" spc="-45" dirty="0">
                <a:solidFill>
                  <a:srgbClr val="6D6E71"/>
                </a:solidFill>
                <a:latin typeface="+mj-lt"/>
                <a:cs typeface="Arial"/>
              </a:rPr>
              <a:t>su </a:t>
            </a:r>
            <a:r>
              <a:rPr lang="es-CO" sz="1200" spc="-50" dirty="0">
                <a:solidFill>
                  <a:srgbClr val="6D6E71"/>
                </a:solidFill>
                <a:latin typeface="+mj-lt"/>
                <a:cs typeface="Arial"/>
              </a:rPr>
              <a:t>relación </a:t>
            </a:r>
            <a:r>
              <a:rPr lang="es-CO" sz="1200" spc="-60" dirty="0">
                <a:solidFill>
                  <a:srgbClr val="6D6E71"/>
                </a:solidFill>
                <a:latin typeface="+mj-lt"/>
                <a:cs typeface="Arial"/>
              </a:rPr>
              <a:t>con </a:t>
            </a:r>
            <a:r>
              <a:rPr lang="es-CO" sz="1200" spc="-35" dirty="0">
                <a:solidFill>
                  <a:srgbClr val="6D6E71"/>
                </a:solidFill>
                <a:latin typeface="+mj-lt"/>
                <a:cs typeface="Arial"/>
              </a:rPr>
              <a:t>el </a:t>
            </a:r>
            <a:r>
              <a:rPr lang="es-CO" sz="1200" spc="-40" dirty="0">
                <a:solidFill>
                  <a:srgbClr val="6D6E71"/>
                </a:solidFill>
                <a:latin typeface="+mj-lt"/>
                <a:cs typeface="Arial"/>
              </a:rPr>
              <a:t>funcionario </a:t>
            </a:r>
            <a:r>
              <a:rPr lang="es-CO" sz="1200" spc="-60" dirty="0">
                <a:solidFill>
                  <a:srgbClr val="6D6E71"/>
                </a:solidFill>
                <a:latin typeface="+mj-lt"/>
                <a:cs typeface="Arial"/>
              </a:rPr>
              <a:t>es </a:t>
            </a:r>
            <a:r>
              <a:rPr lang="es-CO" sz="1200" spc="-55" dirty="0">
                <a:solidFill>
                  <a:srgbClr val="6D6E71"/>
                </a:solidFill>
                <a:latin typeface="+mj-lt"/>
                <a:cs typeface="Arial"/>
              </a:rPr>
              <a:t>personal, </a:t>
            </a:r>
            <a:r>
              <a:rPr lang="es-CO" sz="1200" spc="-50" dirty="0">
                <a:solidFill>
                  <a:srgbClr val="6D6E71"/>
                </a:solidFill>
                <a:latin typeface="+mj-lt"/>
                <a:cs typeface="Arial"/>
              </a:rPr>
              <a:t>el  </a:t>
            </a:r>
            <a:r>
              <a:rPr lang="es-CO" sz="1200" spc="-55" dirty="0">
                <a:solidFill>
                  <a:srgbClr val="6D6E71"/>
                </a:solidFill>
                <a:latin typeface="+mj-lt"/>
                <a:cs typeface="Arial"/>
              </a:rPr>
              <a:t>que </a:t>
            </a:r>
            <a:r>
              <a:rPr lang="es-CO" sz="1200" spc="-35" dirty="0">
                <a:solidFill>
                  <a:srgbClr val="6D6E71"/>
                </a:solidFill>
                <a:latin typeface="+mj-lt"/>
                <a:cs typeface="Arial"/>
              </a:rPr>
              <a:t>usted </a:t>
            </a:r>
            <a:r>
              <a:rPr lang="es-CO" sz="1200" spc="-25" dirty="0">
                <a:solidFill>
                  <a:srgbClr val="6D6E71"/>
                </a:solidFill>
                <a:latin typeface="+mj-lt"/>
                <a:cs typeface="Arial"/>
              </a:rPr>
              <a:t>lo invite </a:t>
            </a:r>
            <a:r>
              <a:rPr lang="es-CO" sz="1200" spc="-65" dirty="0">
                <a:solidFill>
                  <a:srgbClr val="6D6E71"/>
                </a:solidFill>
                <a:latin typeface="+mj-lt"/>
                <a:cs typeface="Arial"/>
              </a:rPr>
              <a:t>a </a:t>
            </a:r>
            <a:r>
              <a:rPr lang="es-CO" sz="1200" spc="-60" dirty="0">
                <a:solidFill>
                  <a:srgbClr val="6D6E71"/>
                </a:solidFill>
                <a:latin typeface="+mj-lt"/>
                <a:cs typeface="Arial"/>
              </a:rPr>
              <a:t>cenar </a:t>
            </a:r>
            <a:r>
              <a:rPr lang="es-CO" sz="1200" spc="-30" dirty="0">
                <a:solidFill>
                  <a:srgbClr val="6D6E71"/>
                </a:solidFill>
                <a:latin typeface="+mj-lt"/>
                <a:cs typeface="Arial"/>
              </a:rPr>
              <a:t>o </a:t>
            </a:r>
            <a:r>
              <a:rPr lang="es-CO" sz="1200" spc="-35" dirty="0">
                <a:solidFill>
                  <a:srgbClr val="6D6E71"/>
                </a:solidFill>
                <a:latin typeface="+mj-lt"/>
                <a:cs typeface="Arial"/>
              </a:rPr>
              <a:t>le </a:t>
            </a:r>
            <a:r>
              <a:rPr lang="es-CO" sz="1200" spc="-55" dirty="0">
                <a:solidFill>
                  <a:srgbClr val="6D6E71"/>
                </a:solidFill>
                <a:latin typeface="+mj-lt"/>
                <a:cs typeface="Arial"/>
              </a:rPr>
              <a:t>dé </a:t>
            </a:r>
            <a:r>
              <a:rPr lang="es-CO" sz="1200" spc="-35" dirty="0">
                <a:solidFill>
                  <a:srgbClr val="6D6E71"/>
                </a:solidFill>
                <a:latin typeface="+mj-lt"/>
                <a:cs typeface="Arial"/>
              </a:rPr>
              <a:t>un </a:t>
            </a:r>
            <a:r>
              <a:rPr lang="es-CO" sz="1200" spc="-50" dirty="0">
                <a:solidFill>
                  <a:srgbClr val="6D6E71"/>
                </a:solidFill>
                <a:latin typeface="+mj-lt"/>
                <a:cs typeface="Arial"/>
              </a:rPr>
              <a:t>regalo </a:t>
            </a:r>
            <a:r>
              <a:rPr lang="es-CO" sz="1200" spc="-65" dirty="0">
                <a:solidFill>
                  <a:srgbClr val="6D6E71"/>
                </a:solidFill>
                <a:latin typeface="+mj-lt"/>
                <a:cs typeface="Arial"/>
              </a:rPr>
              <a:t>puede  </a:t>
            </a:r>
            <a:r>
              <a:rPr lang="es-CO" sz="1200" spc="-55" dirty="0">
                <a:solidFill>
                  <a:srgbClr val="6D6E71"/>
                </a:solidFill>
                <a:latin typeface="+mj-lt"/>
                <a:cs typeface="Arial"/>
              </a:rPr>
              <a:t>crear </a:t>
            </a:r>
            <a:r>
              <a:rPr lang="es-CO" sz="1200" spc="-50" dirty="0">
                <a:solidFill>
                  <a:srgbClr val="6D6E71"/>
                </a:solidFill>
                <a:latin typeface="+mj-lt"/>
                <a:cs typeface="Arial"/>
              </a:rPr>
              <a:t>riesgo </a:t>
            </a:r>
            <a:r>
              <a:rPr lang="es-CO" sz="1200" spc="-55" dirty="0">
                <a:solidFill>
                  <a:srgbClr val="6D6E71"/>
                </a:solidFill>
                <a:latin typeface="+mj-lt"/>
                <a:cs typeface="Arial"/>
              </a:rPr>
              <a:t>para Esenttia. </a:t>
            </a:r>
            <a:r>
              <a:rPr lang="es-CO" sz="1200" spc="-50" dirty="0">
                <a:solidFill>
                  <a:srgbClr val="6D6E71"/>
                </a:solidFill>
                <a:latin typeface="+mj-lt"/>
                <a:cs typeface="Arial"/>
              </a:rPr>
              <a:t>Por </a:t>
            </a:r>
            <a:r>
              <a:rPr lang="es-CO" sz="1200" spc="-70" dirty="0">
                <a:solidFill>
                  <a:srgbClr val="6D6E71"/>
                </a:solidFill>
                <a:latin typeface="+mj-lt"/>
                <a:cs typeface="Arial"/>
              </a:rPr>
              <a:t>eso, </a:t>
            </a:r>
            <a:r>
              <a:rPr lang="es-CO" sz="1200" spc="-40" dirty="0">
                <a:solidFill>
                  <a:srgbClr val="6D6E71"/>
                </a:solidFill>
                <a:latin typeface="+mj-lt"/>
                <a:cs typeface="Arial"/>
              </a:rPr>
              <a:t>antes </a:t>
            </a:r>
            <a:r>
              <a:rPr lang="es-CO" sz="1200" spc="-70" dirty="0">
                <a:solidFill>
                  <a:srgbClr val="6D6E71"/>
                </a:solidFill>
                <a:latin typeface="+mj-lt"/>
                <a:cs typeface="Arial"/>
              </a:rPr>
              <a:t>de  </a:t>
            </a:r>
            <a:r>
              <a:rPr lang="es-CO" sz="1200" spc="-45" dirty="0">
                <a:solidFill>
                  <a:srgbClr val="6D6E71"/>
                </a:solidFill>
                <a:latin typeface="+mj-lt"/>
                <a:cs typeface="Arial"/>
              </a:rPr>
              <a:t>extenderle </a:t>
            </a:r>
            <a:r>
              <a:rPr lang="es-CO" sz="1200" spc="-55" dirty="0">
                <a:solidFill>
                  <a:srgbClr val="6D6E71"/>
                </a:solidFill>
                <a:latin typeface="+mj-lt"/>
                <a:cs typeface="Arial"/>
              </a:rPr>
              <a:t>una </a:t>
            </a:r>
            <a:r>
              <a:rPr lang="es-CO" sz="1200" spc="-45" dirty="0">
                <a:solidFill>
                  <a:srgbClr val="6D6E71"/>
                </a:solidFill>
                <a:latin typeface="+mj-lt"/>
                <a:cs typeface="Arial"/>
              </a:rPr>
              <a:t>atención </a:t>
            </a:r>
            <a:r>
              <a:rPr lang="es-CO" sz="1200" spc="-30" dirty="0">
                <a:solidFill>
                  <a:srgbClr val="6D6E71"/>
                </a:solidFill>
                <a:latin typeface="+mj-lt"/>
                <a:cs typeface="Arial"/>
              </a:rPr>
              <a:t>o </a:t>
            </a:r>
            <a:r>
              <a:rPr lang="es-CO" sz="1200" spc="-45" dirty="0">
                <a:solidFill>
                  <a:srgbClr val="6D6E71"/>
                </a:solidFill>
                <a:latin typeface="+mj-lt"/>
                <a:cs typeface="Arial"/>
              </a:rPr>
              <a:t>darle </a:t>
            </a:r>
            <a:r>
              <a:rPr lang="es-CO" sz="1200" spc="-35" dirty="0">
                <a:solidFill>
                  <a:srgbClr val="6D6E71"/>
                </a:solidFill>
                <a:latin typeface="+mj-lt"/>
                <a:cs typeface="Arial"/>
              </a:rPr>
              <a:t>un </a:t>
            </a:r>
            <a:r>
              <a:rPr lang="es-CO" sz="1200" spc="-55" dirty="0">
                <a:solidFill>
                  <a:srgbClr val="6D6E71"/>
                </a:solidFill>
                <a:latin typeface="+mj-lt"/>
                <a:cs typeface="Arial"/>
              </a:rPr>
              <a:t>regalo, </a:t>
            </a:r>
            <a:r>
              <a:rPr lang="es-CO" sz="1200" spc="-70" dirty="0">
                <a:solidFill>
                  <a:srgbClr val="6D6E71"/>
                </a:solidFill>
                <a:latin typeface="+mj-lt"/>
                <a:cs typeface="Arial"/>
              </a:rPr>
              <a:t>debe  </a:t>
            </a:r>
            <a:r>
              <a:rPr lang="es-CO" sz="1200" spc="-40" dirty="0">
                <a:solidFill>
                  <a:srgbClr val="6D6E71"/>
                </a:solidFill>
                <a:latin typeface="+mj-lt"/>
                <a:cs typeface="Arial"/>
              </a:rPr>
              <a:t>consultar </a:t>
            </a:r>
            <a:r>
              <a:rPr lang="es-CO" sz="1200" spc="-60" dirty="0">
                <a:solidFill>
                  <a:srgbClr val="6D6E71"/>
                </a:solidFill>
                <a:latin typeface="+mj-lt"/>
                <a:cs typeface="Arial"/>
              </a:rPr>
              <a:t>con </a:t>
            </a:r>
            <a:r>
              <a:rPr lang="es-CO" sz="1200" spc="-40" dirty="0">
                <a:solidFill>
                  <a:srgbClr val="6D6E71"/>
                </a:solidFill>
                <a:latin typeface="+mj-lt"/>
                <a:cs typeface="Arial"/>
              </a:rPr>
              <a:t>la </a:t>
            </a:r>
            <a:r>
              <a:rPr lang="es-CO" sz="1200" spc="-35" dirty="0">
                <a:solidFill>
                  <a:srgbClr val="6D6E71"/>
                </a:solidFill>
                <a:latin typeface="+mj-lt"/>
                <a:cs typeface="Arial"/>
              </a:rPr>
              <a:t>normativa </a:t>
            </a:r>
            <a:r>
              <a:rPr lang="es-CO" sz="1200" spc="-30" dirty="0">
                <a:solidFill>
                  <a:srgbClr val="6D6E71"/>
                </a:solidFill>
                <a:latin typeface="+mj-lt"/>
                <a:cs typeface="Arial"/>
              </a:rPr>
              <a:t>interna o </a:t>
            </a:r>
            <a:r>
              <a:rPr lang="es-CO" sz="1200" spc="-40" dirty="0">
                <a:solidFill>
                  <a:srgbClr val="6D6E71"/>
                </a:solidFill>
                <a:latin typeface="+mj-lt"/>
                <a:cs typeface="Arial"/>
              </a:rPr>
              <a:t>al </a:t>
            </a:r>
            <a:r>
              <a:rPr lang="es-CO" sz="1200" spc="-60" dirty="0">
                <a:solidFill>
                  <a:srgbClr val="6D6E71"/>
                </a:solidFill>
                <a:latin typeface="+mj-lt"/>
                <a:cs typeface="Arial"/>
              </a:rPr>
              <a:t>área </a:t>
            </a:r>
            <a:r>
              <a:rPr lang="es-CO" sz="1200" spc="-70" dirty="0">
                <a:solidFill>
                  <a:srgbClr val="6D6E71"/>
                </a:solidFill>
                <a:latin typeface="+mj-lt"/>
                <a:cs typeface="Arial"/>
              </a:rPr>
              <a:t>de  </a:t>
            </a:r>
            <a:r>
              <a:rPr lang="es-CO" sz="1200" spc="-35" dirty="0">
                <a:solidFill>
                  <a:srgbClr val="6D6E71"/>
                </a:solidFill>
                <a:latin typeface="+mj-lt"/>
                <a:cs typeface="Arial"/>
              </a:rPr>
              <a:t>cumplimiento </a:t>
            </a:r>
            <a:r>
              <a:rPr lang="es-CO" sz="1200" spc="-50" dirty="0">
                <a:solidFill>
                  <a:srgbClr val="6D6E71"/>
                </a:solidFill>
                <a:latin typeface="+mj-lt"/>
                <a:cs typeface="Arial"/>
              </a:rPr>
              <a:t>respectiva, </a:t>
            </a:r>
            <a:r>
              <a:rPr lang="es-CO" sz="1200" spc="-65" dirty="0">
                <a:solidFill>
                  <a:srgbClr val="6D6E71"/>
                </a:solidFill>
                <a:latin typeface="+mj-lt"/>
                <a:cs typeface="Arial"/>
              </a:rPr>
              <a:t>a </a:t>
            </a:r>
            <a:r>
              <a:rPr lang="es-CO" sz="1200" spc="-35" dirty="0">
                <a:solidFill>
                  <a:srgbClr val="6D6E71"/>
                </a:solidFill>
                <a:latin typeface="+mj-lt"/>
                <a:cs typeface="Arial"/>
              </a:rPr>
              <a:t>través </a:t>
            </a:r>
            <a:r>
              <a:rPr lang="es-CO" sz="1200" spc="-55" dirty="0">
                <a:solidFill>
                  <a:srgbClr val="6D6E71"/>
                </a:solidFill>
                <a:latin typeface="+mj-lt"/>
                <a:cs typeface="Arial"/>
              </a:rPr>
              <a:t>de </a:t>
            </a:r>
            <a:r>
              <a:rPr lang="es-CO" sz="1200" spc="-40" dirty="0">
                <a:solidFill>
                  <a:srgbClr val="6D6E71"/>
                </a:solidFill>
                <a:latin typeface="+mj-lt"/>
                <a:cs typeface="Arial"/>
              </a:rPr>
              <a:t>la </a:t>
            </a:r>
            <a:r>
              <a:rPr lang="es-CO" sz="1200" spc="-60" dirty="0">
                <a:solidFill>
                  <a:srgbClr val="6D6E71"/>
                </a:solidFill>
                <a:latin typeface="+mj-lt"/>
                <a:cs typeface="Arial"/>
              </a:rPr>
              <a:t>línea </a:t>
            </a:r>
            <a:r>
              <a:rPr lang="es-CO" sz="1200" spc="-45" dirty="0">
                <a:solidFill>
                  <a:srgbClr val="6D6E71"/>
                </a:solidFill>
                <a:latin typeface="+mj-lt"/>
                <a:cs typeface="Arial"/>
              </a:rPr>
              <a:t>ética </a:t>
            </a:r>
            <a:r>
              <a:rPr lang="es-CO" sz="1200" spc="-70" dirty="0">
                <a:solidFill>
                  <a:srgbClr val="6D6E71"/>
                </a:solidFill>
                <a:latin typeface="+mj-lt"/>
                <a:cs typeface="Arial"/>
              </a:rPr>
              <a:t>de  </a:t>
            </a:r>
            <a:r>
              <a:rPr lang="es-CO" sz="1200" spc="-60" dirty="0">
                <a:solidFill>
                  <a:srgbClr val="6D6E71"/>
                </a:solidFill>
                <a:latin typeface="+mj-lt"/>
                <a:cs typeface="Arial"/>
              </a:rPr>
              <a:t>Esenttia.</a:t>
            </a:r>
            <a:endParaRPr lang="es-CO" sz="1200" dirty="0">
              <a:latin typeface="+mj-lt"/>
              <a:cs typeface="Arial"/>
            </a:endParaRPr>
          </a:p>
          <a:p>
            <a:pPr marL="12700" algn="just">
              <a:lnSpc>
                <a:spcPct val="100000"/>
              </a:lnSpc>
              <a:spcBef>
                <a:spcPts val="1225"/>
              </a:spcBef>
            </a:pPr>
            <a:r>
              <a:rPr lang="es-CO" sz="1400" b="1" i="1" dirty="0">
                <a:solidFill>
                  <a:srgbClr val="C01F3C"/>
                </a:solidFill>
                <a:latin typeface="+mj-lt"/>
                <a:cs typeface="Lato-BlackItalic"/>
              </a:rPr>
              <a:t>¿Qué </a:t>
            </a:r>
            <a:r>
              <a:rPr lang="es-CO" sz="1400" b="1" i="1" spc="-5" dirty="0">
                <a:solidFill>
                  <a:srgbClr val="C01F3C"/>
                </a:solidFill>
                <a:latin typeface="+mj-lt"/>
                <a:cs typeface="Lato-BlackItalic"/>
              </a:rPr>
              <a:t>requiere </a:t>
            </a:r>
            <a:r>
              <a:rPr lang="es-CO" sz="1400" b="1" i="1" dirty="0">
                <a:solidFill>
                  <a:srgbClr val="C01F3C"/>
                </a:solidFill>
                <a:latin typeface="+mj-lt"/>
                <a:cs typeface="Lato-BlackItalic"/>
              </a:rPr>
              <a:t>la </a:t>
            </a:r>
            <a:r>
              <a:rPr lang="es-CO" sz="1400" b="1" i="1" spc="5" dirty="0">
                <a:solidFill>
                  <a:srgbClr val="C01F3C"/>
                </a:solidFill>
                <a:latin typeface="+mj-lt"/>
                <a:cs typeface="Lato-BlackItalic"/>
              </a:rPr>
              <a:t>FCPA </a:t>
            </a:r>
            <a:r>
              <a:rPr lang="es-CO" sz="1400" b="1" i="1" dirty="0">
                <a:solidFill>
                  <a:srgbClr val="C01F3C"/>
                </a:solidFill>
                <a:latin typeface="+mj-lt"/>
                <a:cs typeface="Lato-BlackItalic"/>
              </a:rPr>
              <a:t>en relación con</a:t>
            </a:r>
            <a:r>
              <a:rPr lang="es-CO" sz="1400" b="1" i="1" spc="15" dirty="0">
                <a:solidFill>
                  <a:srgbClr val="C01F3C"/>
                </a:solidFill>
                <a:latin typeface="+mj-lt"/>
                <a:cs typeface="Lato-BlackItalic"/>
              </a:rPr>
              <a:t> </a:t>
            </a:r>
            <a:r>
              <a:rPr lang="es-CO" sz="1400" b="1" i="1" dirty="0">
                <a:solidFill>
                  <a:srgbClr val="C01F3C"/>
                </a:solidFill>
                <a:latin typeface="+mj-lt"/>
                <a:cs typeface="Lato-BlackItalic"/>
              </a:rPr>
              <a:t>terceros?</a:t>
            </a:r>
            <a:endParaRPr lang="es-CO" sz="1400" dirty="0">
              <a:solidFill>
                <a:srgbClr val="C01F3C"/>
              </a:solidFill>
              <a:latin typeface="+mj-lt"/>
              <a:cs typeface="Lato-BlackItalic"/>
            </a:endParaRPr>
          </a:p>
          <a:p>
            <a:pPr marL="12700" marR="7620" algn="just">
              <a:lnSpc>
                <a:spcPts val="1400"/>
              </a:lnSpc>
              <a:spcBef>
                <a:spcPts val="5"/>
              </a:spcBef>
            </a:pPr>
            <a:r>
              <a:rPr lang="es-CO" sz="1200" spc="-90" dirty="0">
                <a:solidFill>
                  <a:srgbClr val="6D6E71"/>
                </a:solidFill>
                <a:latin typeface="+mj-lt"/>
                <a:cs typeface="Arial"/>
              </a:rPr>
              <a:t>La </a:t>
            </a:r>
            <a:r>
              <a:rPr lang="es-CO" sz="1200" spc="-140" dirty="0">
                <a:solidFill>
                  <a:srgbClr val="6D6E71"/>
                </a:solidFill>
                <a:latin typeface="+mj-lt"/>
                <a:cs typeface="Arial"/>
              </a:rPr>
              <a:t>FCPA </a:t>
            </a:r>
            <a:r>
              <a:rPr lang="es-CO" sz="1200" spc="-50" dirty="0">
                <a:solidFill>
                  <a:srgbClr val="6D6E71"/>
                </a:solidFill>
                <a:latin typeface="+mj-lt"/>
                <a:cs typeface="Arial"/>
              </a:rPr>
              <a:t>requiere </a:t>
            </a:r>
            <a:r>
              <a:rPr lang="es-CO" sz="1200" spc="-65" dirty="0">
                <a:solidFill>
                  <a:srgbClr val="6D6E71"/>
                </a:solidFill>
                <a:latin typeface="+mj-lt"/>
                <a:cs typeface="Arial"/>
              </a:rPr>
              <a:t>que: </a:t>
            </a:r>
            <a:r>
              <a:rPr lang="es-CO" sz="1200" spc="-70" dirty="0">
                <a:solidFill>
                  <a:srgbClr val="6D6E71"/>
                </a:solidFill>
                <a:latin typeface="+mj-lt"/>
                <a:cs typeface="Arial"/>
              </a:rPr>
              <a:t>(1) </a:t>
            </a:r>
            <a:r>
              <a:rPr lang="es-CO" sz="1200" spc="-55" dirty="0">
                <a:solidFill>
                  <a:srgbClr val="6D6E71"/>
                </a:solidFill>
                <a:latin typeface="+mj-lt"/>
                <a:cs typeface="Arial"/>
              </a:rPr>
              <a:t>realice </a:t>
            </a:r>
            <a:r>
              <a:rPr lang="es-CO" sz="1200" spc="-60" dirty="0">
                <a:solidFill>
                  <a:srgbClr val="6D6E71"/>
                </a:solidFill>
                <a:latin typeface="+mj-lt"/>
                <a:cs typeface="Arial"/>
              </a:rPr>
              <a:t>debida </a:t>
            </a:r>
            <a:r>
              <a:rPr lang="es-CO" sz="1200" spc="-55" dirty="0">
                <a:solidFill>
                  <a:srgbClr val="6D6E71"/>
                </a:solidFill>
                <a:latin typeface="+mj-lt"/>
                <a:cs typeface="Arial"/>
              </a:rPr>
              <a:t>diligencia  </a:t>
            </a:r>
            <a:r>
              <a:rPr lang="es-CO" sz="1200" spc="-40" dirty="0">
                <a:solidFill>
                  <a:srgbClr val="6D6E71"/>
                </a:solidFill>
                <a:latin typeface="+mj-lt"/>
                <a:cs typeface="Arial"/>
              </a:rPr>
              <a:t>antes </a:t>
            </a:r>
            <a:r>
              <a:rPr lang="es-CO" sz="1200" spc="-55" dirty="0">
                <a:solidFill>
                  <a:srgbClr val="6D6E71"/>
                </a:solidFill>
                <a:latin typeface="+mj-lt"/>
                <a:cs typeface="Arial"/>
              </a:rPr>
              <a:t>de </a:t>
            </a:r>
            <a:r>
              <a:rPr lang="es-CO" sz="1200" spc="-25" dirty="0">
                <a:solidFill>
                  <a:srgbClr val="6D6E71"/>
                </a:solidFill>
                <a:latin typeface="+mj-lt"/>
                <a:cs typeface="Arial"/>
              </a:rPr>
              <a:t>contratar </a:t>
            </a:r>
            <a:r>
              <a:rPr lang="es-CO" sz="1200" spc="-65" dirty="0">
                <a:solidFill>
                  <a:srgbClr val="6D6E71"/>
                </a:solidFill>
                <a:latin typeface="+mj-lt"/>
                <a:cs typeface="Arial"/>
              </a:rPr>
              <a:t>a </a:t>
            </a:r>
            <a:r>
              <a:rPr lang="es-CO" sz="1200" spc="-35" dirty="0">
                <a:solidFill>
                  <a:srgbClr val="6D6E71"/>
                </a:solidFill>
                <a:latin typeface="+mj-lt"/>
                <a:cs typeface="Arial"/>
              </a:rPr>
              <a:t>un </a:t>
            </a:r>
            <a:r>
              <a:rPr lang="es-CO" sz="1200" spc="-40" dirty="0">
                <a:solidFill>
                  <a:srgbClr val="6D6E71"/>
                </a:solidFill>
                <a:latin typeface="+mj-lt"/>
                <a:cs typeface="Arial"/>
              </a:rPr>
              <a:t>tercero; </a:t>
            </a:r>
            <a:r>
              <a:rPr lang="es-CO" sz="1200" spc="-70" dirty="0">
                <a:solidFill>
                  <a:srgbClr val="6D6E71"/>
                </a:solidFill>
                <a:latin typeface="+mj-lt"/>
                <a:cs typeface="Arial"/>
              </a:rPr>
              <a:t>(2) </a:t>
            </a:r>
            <a:r>
              <a:rPr lang="es-CO" sz="1200" spc="-50" dirty="0">
                <a:solidFill>
                  <a:srgbClr val="6D6E71"/>
                </a:solidFill>
                <a:latin typeface="+mj-lt"/>
                <a:cs typeface="Arial"/>
              </a:rPr>
              <a:t>requiera </a:t>
            </a:r>
            <a:r>
              <a:rPr lang="es-CO" sz="1200" spc="-65" dirty="0">
                <a:solidFill>
                  <a:srgbClr val="6D6E71"/>
                </a:solidFill>
                <a:latin typeface="+mj-lt"/>
                <a:cs typeface="Arial"/>
              </a:rPr>
              <a:t>a </a:t>
            </a:r>
            <a:r>
              <a:rPr lang="es-CO" sz="1200" spc="-25" dirty="0">
                <a:solidFill>
                  <a:srgbClr val="6D6E71"/>
                </a:solidFill>
                <a:latin typeface="+mj-lt"/>
                <a:cs typeface="Arial"/>
              </a:rPr>
              <a:t>todo  </a:t>
            </a:r>
            <a:r>
              <a:rPr lang="es-CO" sz="1200" spc="-35" dirty="0">
                <a:solidFill>
                  <a:srgbClr val="6D6E71"/>
                </a:solidFill>
                <a:latin typeface="+mj-lt"/>
                <a:cs typeface="Arial"/>
              </a:rPr>
              <a:t>tercero </a:t>
            </a:r>
            <a:r>
              <a:rPr lang="es-CO" sz="1200" spc="-30" dirty="0">
                <a:solidFill>
                  <a:srgbClr val="6D6E71"/>
                </a:solidFill>
                <a:latin typeface="+mj-lt"/>
                <a:cs typeface="Arial"/>
              </a:rPr>
              <a:t>certificar </a:t>
            </a:r>
            <a:r>
              <a:rPr lang="es-CO" sz="1200" spc="-55" dirty="0">
                <a:solidFill>
                  <a:srgbClr val="6D6E71"/>
                </a:solidFill>
                <a:latin typeface="+mj-lt"/>
                <a:cs typeface="Arial"/>
              </a:rPr>
              <a:t>que </a:t>
            </a:r>
            <a:r>
              <a:rPr lang="es-CO" sz="1200" spc="-45" dirty="0">
                <a:solidFill>
                  <a:srgbClr val="6D6E71"/>
                </a:solidFill>
                <a:latin typeface="+mj-lt"/>
                <a:cs typeface="Arial"/>
              </a:rPr>
              <a:t>entiende </a:t>
            </a:r>
            <a:r>
              <a:rPr lang="es-CO" sz="1200" spc="-50" dirty="0">
                <a:solidFill>
                  <a:srgbClr val="6D6E71"/>
                </a:solidFill>
                <a:latin typeface="+mj-lt"/>
                <a:cs typeface="Arial"/>
              </a:rPr>
              <a:t>las </a:t>
            </a:r>
            <a:r>
              <a:rPr lang="es-CO" sz="1200" spc="-55" dirty="0">
                <a:solidFill>
                  <a:srgbClr val="6D6E71"/>
                </a:solidFill>
                <a:latin typeface="+mj-lt"/>
                <a:cs typeface="Arial"/>
              </a:rPr>
              <a:t>obligaciones de </a:t>
            </a:r>
            <a:r>
              <a:rPr lang="es-CO" sz="1200" spc="-50" dirty="0">
                <a:solidFill>
                  <a:srgbClr val="6D6E71"/>
                </a:solidFill>
                <a:latin typeface="+mj-lt"/>
                <a:cs typeface="Arial"/>
              </a:rPr>
              <a:t>la  </a:t>
            </a:r>
            <a:r>
              <a:rPr lang="es-CO" sz="1200" spc="-140" dirty="0">
                <a:solidFill>
                  <a:srgbClr val="6D6E71"/>
                </a:solidFill>
                <a:latin typeface="+mj-lt"/>
                <a:cs typeface="Arial"/>
              </a:rPr>
              <a:t>FCPA </a:t>
            </a:r>
            <a:r>
              <a:rPr lang="es-CO" sz="1200" spc="-20" dirty="0">
                <a:solidFill>
                  <a:srgbClr val="6D6E71"/>
                </a:solidFill>
                <a:latin typeface="+mj-lt"/>
                <a:cs typeface="Arial"/>
              </a:rPr>
              <a:t>y </a:t>
            </a:r>
            <a:r>
              <a:rPr lang="es-CO" sz="1200" spc="-60" dirty="0">
                <a:solidFill>
                  <a:srgbClr val="6D6E71"/>
                </a:solidFill>
                <a:latin typeface="+mj-lt"/>
                <a:cs typeface="Arial"/>
              </a:rPr>
              <a:t>se </a:t>
            </a:r>
            <a:r>
              <a:rPr lang="es-CO" sz="1200" spc="-40" dirty="0">
                <a:solidFill>
                  <a:srgbClr val="6D6E71"/>
                </a:solidFill>
                <a:latin typeface="+mj-lt"/>
                <a:cs typeface="Arial"/>
              </a:rPr>
              <a:t>compromete </a:t>
            </a:r>
            <a:r>
              <a:rPr lang="es-CO" sz="1200" spc="-65" dirty="0">
                <a:solidFill>
                  <a:srgbClr val="6D6E71"/>
                </a:solidFill>
                <a:latin typeface="+mj-lt"/>
                <a:cs typeface="Arial"/>
              </a:rPr>
              <a:t>a </a:t>
            </a:r>
            <a:r>
              <a:rPr lang="es-CO" sz="1200" spc="-35" dirty="0">
                <a:solidFill>
                  <a:srgbClr val="6D6E71"/>
                </a:solidFill>
                <a:latin typeface="+mj-lt"/>
                <a:cs typeface="Arial"/>
              </a:rPr>
              <a:t>cumplir </a:t>
            </a:r>
            <a:r>
              <a:rPr lang="es-CO" sz="1200" spc="-60" dirty="0">
                <a:solidFill>
                  <a:srgbClr val="6D6E71"/>
                </a:solidFill>
                <a:latin typeface="+mj-lt"/>
                <a:cs typeface="Arial"/>
              </a:rPr>
              <a:t>con </a:t>
            </a:r>
            <a:r>
              <a:rPr lang="es-CO" sz="1200" spc="-50" dirty="0">
                <a:solidFill>
                  <a:srgbClr val="6D6E71"/>
                </a:solidFill>
                <a:latin typeface="+mj-lt"/>
                <a:cs typeface="Arial"/>
              </a:rPr>
              <a:t>ellas; </a:t>
            </a:r>
            <a:r>
              <a:rPr lang="es-CO" sz="1200" spc="-70" dirty="0">
                <a:solidFill>
                  <a:srgbClr val="6D6E71"/>
                </a:solidFill>
                <a:latin typeface="+mj-lt"/>
                <a:cs typeface="Arial"/>
              </a:rPr>
              <a:t>(3) </a:t>
            </a:r>
            <a:r>
              <a:rPr lang="es-CO" sz="1200" spc="-25" dirty="0">
                <a:solidFill>
                  <a:srgbClr val="6D6E71"/>
                </a:solidFill>
                <a:latin typeface="+mj-lt"/>
                <a:cs typeface="Arial"/>
              </a:rPr>
              <a:t>todo  contrato </a:t>
            </a:r>
            <a:r>
              <a:rPr lang="es-CO" sz="1200" spc="-60" dirty="0">
                <a:solidFill>
                  <a:srgbClr val="6D6E71"/>
                </a:solidFill>
                <a:latin typeface="+mj-lt"/>
                <a:cs typeface="Arial"/>
              </a:rPr>
              <a:t>con </a:t>
            </a:r>
            <a:r>
              <a:rPr lang="es-CO" sz="1200" spc="-35" dirty="0">
                <a:solidFill>
                  <a:srgbClr val="6D6E71"/>
                </a:solidFill>
                <a:latin typeface="+mj-lt"/>
                <a:cs typeface="Arial"/>
              </a:rPr>
              <a:t>un tercero </a:t>
            </a:r>
            <a:r>
              <a:rPr lang="es-CO" sz="1200" spc="-50" dirty="0">
                <a:solidFill>
                  <a:srgbClr val="6D6E71"/>
                </a:solidFill>
                <a:latin typeface="+mj-lt"/>
                <a:cs typeface="Arial"/>
              </a:rPr>
              <a:t>incluya </a:t>
            </a:r>
            <a:r>
              <a:rPr lang="es-CO" sz="1200" spc="-40" dirty="0">
                <a:solidFill>
                  <a:srgbClr val="6D6E71"/>
                </a:solidFill>
                <a:latin typeface="+mj-lt"/>
                <a:cs typeface="Arial"/>
              </a:rPr>
              <a:t>la </a:t>
            </a:r>
            <a:r>
              <a:rPr lang="es-CO" sz="1200" spc="-55" dirty="0">
                <a:solidFill>
                  <a:srgbClr val="6D6E71"/>
                </a:solidFill>
                <a:latin typeface="+mj-lt"/>
                <a:cs typeface="Arial"/>
              </a:rPr>
              <a:t>obligación </a:t>
            </a:r>
            <a:r>
              <a:rPr lang="es-CO" sz="1200" spc="-70" dirty="0">
                <a:solidFill>
                  <a:srgbClr val="6D6E71"/>
                </a:solidFill>
                <a:latin typeface="+mj-lt"/>
                <a:cs typeface="Arial"/>
              </a:rPr>
              <a:t>de  </a:t>
            </a:r>
            <a:r>
              <a:rPr lang="es-CO" sz="1200" spc="-35" dirty="0">
                <a:solidFill>
                  <a:srgbClr val="6D6E71"/>
                </a:solidFill>
                <a:latin typeface="+mj-lt"/>
                <a:cs typeface="Arial"/>
              </a:rPr>
              <a:t>cumplir </a:t>
            </a:r>
            <a:r>
              <a:rPr lang="es-CO" sz="1200" spc="-40" dirty="0">
                <a:solidFill>
                  <a:srgbClr val="6D6E71"/>
                </a:solidFill>
                <a:latin typeface="+mj-lt"/>
                <a:cs typeface="Arial"/>
              </a:rPr>
              <a:t>la </a:t>
            </a:r>
            <a:r>
              <a:rPr lang="es-CO" sz="1200" spc="-130" dirty="0">
                <a:solidFill>
                  <a:srgbClr val="6D6E71"/>
                </a:solidFill>
                <a:latin typeface="+mj-lt"/>
                <a:cs typeface="Arial"/>
              </a:rPr>
              <a:t>FCPA, </a:t>
            </a:r>
            <a:r>
              <a:rPr lang="es-CO" sz="1200" spc="-60" dirty="0">
                <a:solidFill>
                  <a:srgbClr val="6D6E71"/>
                </a:solidFill>
                <a:latin typeface="+mj-lt"/>
                <a:cs typeface="Arial"/>
              </a:rPr>
              <a:t>según </a:t>
            </a:r>
            <a:r>
              <a:rPr lang="es-CO" sz="1200" spc="-50" dirty="0">
                <a:solidFill>
                  <a:srgbClr val="6D6E71"/>
                </a:solidFill>
                <a:latin typeface="+mj-lt"/>
                <a:cs typeface="Arial"/>
              </a:rPr>
              <a:t>las </a:t>
            </a:r>
            <a:r>
              <a:rPr lang="es-CO" sz="1200" spc="-45" dirty="0">
                <a:solidFill>
                  <a:srgbClr val="6D6E71"/>
                </a:solidFill>
                <a:latin typeface="+mj-lt"/>
                <a:cs typeface="Arial"/>
              </a:rPr>
              <a:t>normas </a:t>
            </a:r>
            <a:r>
              <a:rPr lang="es-CO" sz="1200" spc="-40" dirty="0">
                <a:solidFill>
                  <a:srgbClr val="6D6E71"/>
                </a:solidFill>
                <a:latin typeface="+mj-lt"/>
                <a:cs typeface="Arial"/>
              </a:rPr>
              <a:t>internas; </a:t>
            </a:r>
            <a:r>
              <a:rPr lang="es-CO" sz="1200" spc="-20" dirty="0">
                <a:solidFill>
                  <a:srgbClr val="6D6E71"/>
                </a:solidFill>
                <a:latin typeface="+mj-lt"/>
                <a:cs typeface="Arial"/>
              </a:rPr>
              <a:t>y </a:t>
            </a:r>
            <a:r>
              <a:rPr lang="es-CO" sz="1200" spc="-70" dirty="0">
                <a:solidFill>
                  <a:srgbClr val="6D6E71"/>
                </a:solidFill>
                <a:latin typeface="+mj-lt"/>
                <a:cs typeface="Arial"/>
              </a:rPr>
              <a:t>(4) </a:t>
            </a:r>
            <a:r>
              <a:rPr lang="es-CO" sz="1200" spc="-75" dirty="0">
                <a:solidFill>
                  <a:srgbClr val="6D6E71"/>
                </a:solidFill>
                <a:latin typeface="+mj-lt"/>
                <a:cs typeface="Arial"/>
              </a:rPr>
              <a:t>se  </a:t>
            </a:r>
            <a:r>
              <a:rPr lang="es-CO" sz="1200" spc="-35" dirty="0">
                <a:solidFill>
                  <a:srgbClr val="6D6E71"/>
                </a:solidFill>
                <a:latin typeface="+mj-lt"/>
                <a:cs typeface="Arial"/>
              </a:rPr>
              <a:t>monitoree el cumplimiento </a:t>
            </a:r>
            <a:r>
              <a:rPr lang="es-CO" sz="1200" spc="-45" dirty="0">
                <a:solidFill>
                  <a:srgbClr val="6D6E71"/>
                </a:solidFill>
                <a:latin typeface="+mj-lt"/>
                <a:cs typeface="Arial"/>
              </a:rPr>
              <a:t>del</a:t>
            </a:r>
            <a:r>
              <a:rPr lang="es-CO" sz="1200" spc="240" dirty="0">
                <a:solidFill>
                  <a:srgbClr val="6D6E71"/>
                </a:solidFill>
                <a:latin typeface="+mj-lt"/>
                <a:cs typeface="Arial"/>
              </a:rPr>
              <a:t> </a:t>
            </a:r>
            <a:r>
              <a:rPr lang="es-CO" sz="1200" spc="-35" dirty="0">
                <a:solidFill>
                  <a:srgbClr val="6D6E71"/>
                </a:solidFill>
                <a:latin typeface="+mj-lt"/>
                <a:cs typeface="Arial"/>
              </a:rPr>
              <a:t>tercero </a:t>
            </a:r>
            <a:r>
              <a:rPr lang="es-CO" sz="1200" spc="-60" dirty="0">
                <a:solidFill>
                  <a:srgbClr val="6D6E71"/>
                </a:solidFill>
                <a:latin typeface="+mj-lt"/>
                <a:cs typeface="Arial"/>
              </a:rPr>
              <a:t>con </a:t>
            </a:r>
            <a:r>
              <a:rPr lang="es-CO" sz="1200" spc="-55" dirty="0">
                <a:solidFill>
                  <a:srgbClr val="6D6E71"/>
                </a:solidFill>
                <a:latin typeface="+mj-lt"/>
                <a:cs typeface="Arial"/>
              </a:rPr>
              <a:t>las  obligaciones</a:t>
            </a:r>
            <a:r>
              <a:rPr lang="es-CO" sz="1200" spc="-125" dirty="0">
                <a:solidFill>
                  <a:srgbClr val="6D6E71"/>
                </a:solidFill>
                <a:latin typeface="+mj-lt"/>
                <a:cs typeface="Arial"/>
              </a:rPr>
              <a:t> </a:t>
            </a:r>
            <a:r>
              <a:rPr lang="es-CO" sz="1200" spc="-55" dirty="0">
                <a:solidFill>
                  <a:srgbClr val="6D6E71"/>
                </a:solidFill>
                <a:latin typeface="+mj-lt"/>
                <a:cs typeface="Arial"/>
              </a:rPr>
              <a:t>de</a:t>
            </a:r>
            <a:r>
              <a:rPr lang="es-CO" sz="1200" spc="-120" dirty="0">
                <a:solidFill>
                  <a:srgbClr val="6D6E71"/>
                </a:solidFill>
                <a:latin typeface="+mj-lt"/>
                <a:cs typeface="Arial"/>
              </a:rPr>
              <a:t> </a:t>
            </a:r>
            <a:r>
              <a:rPr lang="es-CO" sz="1200" spc="-40" dirty="0">
                <a:solidFill>
                  <a:srgbClr val="6D6E71"/>
                </a:solidFill>
                <a:latin typeface="+mj-lt"/>
                <a:cs typeface="Arial"/>
              </a:rPr>
              <a:t>la</a:t>
            </a:r>
            <a:r>
              <a:rPr lang="es-CO" sz="1200" spc="-120" dirty="0">
                <a:solidFill>
                  <a:srgbClr val="6D6E71"/>
                </a:solidFill>
                <a:latin typeface="+mj-lt"/>
                <a:cs typeface="Arial"/>
              </a:rPr>
              <a:t> </a:t>
            </a:r>
            <a:r>
              <a:rPr lang="es-CO" sz="1200" spc="-75" dirty="0">
                <a:solidFill>
                  <a:srgbClr val="6D6E71"/>
                </a:solidFill>
                <a:latin typeface="+mj-lt"/>
                <a:cs typeface="Arial"/>
              </a:rPr>
              <a:t>Ley</a:t>
            </a:r>
            <a:r>
              <a:rPr lang="es-CO" sz="1200" spc="-120" dirty="0">
                <a:solidFill>
                  <a:srgbClr val="6D6E71"/>
                </a:solidFill>
                <a:latin typeface="+mj-lt"/>
                <a:cs typeface="Arial"/>
              </a:rPr>
              <a:t> </a:t>
            </a:r>
            <a:r>
              <a:rPr lang="es-CO" sz="1200" spc="-135" dirty="0">
                <a:solidFill>
                  <a:srgbClr val="6D6E71"/>
                </a:solidFill>
                <a:latin typeface="+mj-lt"/>
                <a:cs typeface="Arial"/>
              </a:rPr>
              <a:t>FCPA.</a:t>
            </a:r>
            <a:endParaRPr lang="es-CO" sz="1200" dirty="0">
              <a:latin typeface="+mj-lt"/>
              <a:cs typeface="Arial"/>
            </a:endParaRPr>
          </a:p>
        </p:txBody>
      </p:sp>
      <p:sp>
        <p:nvSpPr>
          <p:cNvPr id="12" name="CuadroTexto 11">
            <a:extLst>
              <a:ext uri="{FF2B5EF4-FFF2-40B4-BE49-F238E27FC236}">
                <a16:creationId xmlns:a16="http://schemas.microsoft.com/office/drawing/2014/main" id="{35DAB79F-C44D-4519-8025-D198361723C0}"/>
              </a:ext>
            </a:extLst>
          </p:cNvPr>
          <p:cNvSpPr txBox="1"/>
          <p:nvPr/>
        </p:nvSpPr>
        <p:spPr>
          <a:xfrm>
            <a:off x="4016420" y="7789761"/>
            <a:ext cx="389850" cy="307777"/>
          </a:xfrm>
          <a:prstGeom prst="rect">
            <a:avLst/>
          </a:prstGeom>
          <a:noFill/>
        </p:spPr>
        <p:txBody>
          <a:bodyPr wrap="none" rtlCol="0">
            <a:spAutoFit/>
          </a:bodyPr>
          <a:lstStyle/>
          <a:p>
            <a:r>
              <a:rPr lang="es-CO" sz="1400" b="1" dirty="0">
                <a:solidFill>
                  <a:srgbClr val="801327"/>
                </a:solidFill>
              </a:rPr>
              <a:t>27</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object 3"/>
          <p:cNvSpPr txBox="1"/>
          <p:nvPr/>
        </p:nvSpPr>
        <p:spPr>
          <a:xfrm>
            <a:off x="546265" y="520118"/>
            <a:ext cx="3462145" cy="7255832"/>
          </a:xfrm>
          <a:prstGeom prst="rect">
            <a:avLst/>
          </a:prstGeom>
        </p:spPr>
        <p:txBody>
          <a:bodyPr vert="horz" wrap="square" lIns="0" tIns="22860" rIns="0" bIns="0" rtlCol="0">
            <a:spAutoFit/>
          </a:bodyPr>
          <a:lstStyle/>
          <a:p>
            <a:pPr marL="12700" marR="5080" algn="just">
              <a:lnSpc>
                <a:spcPts val="1400"/>
              </a:lnSpc>
              <a:spcBef>
                <a:spcPts val="180"/>
              </a:spcBef>
            </a:pPr>
            <a:r>
              <a:rPr lang="es-CO" sz="1400" b="1" i="1" dirty="0">
                <a:solidFill>
                  <a:srgbClr val="C01F3C"/>
                </a:solidFill>
                <a:latin typeface="+mj-lt"/>
                <a:cs typeface="Lato-BlackItalic"/>
              </a:rPr>
              <a:t>¿Qué hago si uno de mis trabajadores me </a:t>
            </a:r>
            <a:r>
              <a:rPr lang="es-CO" sz="1400" b="1" i="1" spc="-5" dirty="0">
                <a:solidFill>
                  <a:srgbClr val="C01F3C"/>
                </a:solidFill>
                <a:latin typeface="+mj-lt"/>
                <a:cs typeface="Lato-BlackItalic"/>
              </a:rPr>
              <a:t>reporta  </a:t>
            </a:r>
            <a:r>
              <a:rPr lang="es-CO" sz="1400" b="1" i="1" dirty="0">
                <a:solidFill>
                  <a:srgbClr val="C01F3C"/>
                </a:solidFill>
                <a:latin typeface="+mj-lt"/>
                <a:cs typeface="Lato-BlackItalic"/>
              </a:rPr>
              <a:t>un conflicto de interés o</a:t>
            </a:r>
            <a:r>
              <a:rPr lang="es-CO" sz="1400" b="1" i="1" spc="-5" dirty="0">
                <a:solidFill>
                  <a:srgbClr val="C01F3C"/>
                </a:solidFill>
                <a:latin typeface="+mj-lt"/>
                <a:cs typeface="Lato-BlackItalic"/>
              </a:rPr>
              <a:t> ético?</a:t>
            </a:r>
            <a:endParaRPr lang="es-CO" sz="1400" dirty="0">
              <a:solidFill>
                <a:srgbClr val="C01F3C"/>
              </a:solidFill>
              <a:latin typeface="+mj-lt"/>
              <a:cs typeface="Lato-BlackItalic"/>
            </a:endParaRPr>
          </a:p>
          <a:p>
            <a:pPr marL="12700" marR="5080" algn="just">
              <a:lnSpc>
                <a:spcPts val="1400"/>
              </a:lnSpc>
              <a:spcBef>
                <a:spcPts val="180"/>
              </a:spcBef>
            </a:pPr>
            <a:r>
              <a:rPr lang="es-CO" sz="1200" spc="-105" dirty="0">
                <a:solidFill>
                  <a:srgbClr val="6D6E71"/>
                </a:solidFill>
                <a:latin typeface="+mj-lt"/>
                <a:cs typeface="Arial"/>
              </a:rPr>
              <a:t>Es</a:t>
            </a:r>
            <a:r>
              <a:rPr lang="es-CO" sz="1200" spc="-130" dirty="0">
                <a:solidFill>
                  <a:srgbClr val="6D6E71"/>
                </a:solidFill>
                <a:latin typeface="+mj-lt"/>
                <a:cs typeface="Arial"/>
              </a:rPr>
              <a:t> </a:t>
            </a:r>
            <a:r>
              <a:rPr lang="es-CO" sz="1200" spc="-60" dirty="0">
                <a:solidFill>
                  <a:srgbClr val="6D6E71"/>
                </a:solidFill>
                <a:latin typeface="+mj-lt"/>
                <a:cs typeface="Arial"/>
              </a:rPr>
              <a:t>obligación</a:t>
            </a:r>
            <a:r>
              <a:rPr lang="es-CO" sz="1200" spc="-125" dirty="0">
                <a:solidFill>
                  <a:srgbClr val="6D6E71"/>
                </a:solidFill>
                <a:latin typeface="+mj-lt"/>
                <a:cs typeface="Arial"/>
              </a:rPr>
              <a:t> </a:t>
            </a:r>
            <a:r>
              <a:rPr lang="es-CO" sz="1200" spc="-60" dirty="0">
                <a:solidFill>
                  <a:srgbClr val="6D6E71"/>
                </a:solidFill>
                <a:latin typeface="+mj-lt"/>
                <a:cs typeface="Arial"/>
              </a:rPr>
              <a:t>de</a:t>
            </a:r>
            <a:r>
              <a:rPr lang="es-CO" sz="1200" spc="-125" dirty="0">
                <a:solidFill>
                  <a:srgbClr val="6D6E71"/>
                </a:solidFill>
                <a:latin typeface="+mj-lt"/>
                <a:cs typeface="Arial"/>
              </a:rPr>
              <a:t> </a:t>
            </a:r>
            <a:r>
              <a:rPr lang="es-CO" sz="1200" spc="-30" dirty="0">
                <a:solidFill>
                  <a:srgbClr val="6D6E71"/>
                </a:solidFill>
                <a:latin typeface="+mj-lt"/>
                <a:cs typeface="Arial"/>
              </a:rPr>
              <a:t>todo</a:t>
            </a:r>
            <a:r>
              <a:rPr lang="es-CO" sz="1200" spc="-125" dirty="0">
                <a:solidFill>
                  <a:srgbClr val="6D6E71"/>
                </a:solidFill>
                <a:latin typeface="+mj-lt"/>
                <a:cs typeface="Arial"/>
              </a:rPr>
              <a:t> </a:t>
            </a:r>
            <a:r>
              <a:rPr lang="es-CO" sz="1200" spc="-40" dirty="0">
                <a:solidFill>
                  <a:srgbClr val="6D6E71"/>
                </a:solidFill>
                <a:latin typeface="+mj-lt"/>
                <a:cs typeface="Arial"/>
              </a:rPr>
              <a:t>jefe</a:t>
            </a:r>
            <a:r>
              <a:rPr lang="es-CO" sz="1200" spc="-125" dirty="0">
                <a:solidFill>
                  <a:srgbClr val="6D6E71"/>
                </a:solidFill>
                <a:latin typeface="+mj-lt"/>
                <a:cs typeface="Arial"/>
              </a:rPr>
              <a:t> </a:t>
            </a:r>
            <a:r>
              <a:rPr lang="es-CO" sz="1200" spc="-20" dirty="0">
                <a:solidFill>
                  <a:srgbClr val="6D6E71"/>
                </a:solidFill>
                <a:latin typeface="+mj-lt"/>
                <a:cs typeface="Arial"/>
              </a:rPr>
              <a:t>remitir</a:t>
            </a:r>
            <a:r>
              <a:rPr lang="es-CO" sz="1200" spc="-125" dirty="0">
                <a:solidFill>
                  <a:srgbClr val="6D6E71"/>
                </a:solidFill>
                <a:latin typeface="+mj-lt"/>
                <a:cs typeface="Arial"/>
              </a:rPr>
              <a:t> </a:t>
            </a:r>
            <a:r>
              <a:rPr lang="es-CO" sz="1200" spc="-70" dirty="0">
                <a:solidFill>
                  <a:srgbClr val="6D6E71"/>
                </a:solidFill>
                <a:latin typeface="+mj-lt"/>
                <a:cs typeface="Arial"/>
              </a:rPr>
              <a:t>copia</a:t>
            </a:r>
            <a:r>
              <a:rPr lang="es-CO" sz="1200" spc="-125" dirty="0">
                <a:solidFill>
                  <a:srgbClr val="6D6E71"/>
                </a:solidFill>
                <a:latin typeface="+mj-lt"/>
                <a:cs typeface="Arial"/>
              </a:rPr>
              <a:t> </a:t>
            </a:r>
            <a:r>
              <a:rPr lang="es-CO" sz="1200" spc="-50" dirty="0">
                <a:solidFill>
                  <a:srgbClr val="6D6E71"/>
                </a:solidFill>
                <a:latin typeface="+mj-lt"/>
                <a:cs typeface="Arial"/>
              </a:rPr>
              <a:t>del</a:t>
            </a:r>
            <a:r>
              <a:rPr lang="es-CO" sz="1200" spc="-125" dirty="0">
                <a:solidFill>
                  <a:srgbClr val="6D6E71"/>
                </a:solidFill>
                <a:latin typeface="+mj-lt"/>
                <a:cs typeface="Arial"/>
              </a:rPr>
              <a:t> </a:t>
            </a:r>
            <a:r>
              <a:rPr lang="es-CO" sz="1200" spc="-40" dirty="0">
                <a:solidFill>
                  <a:srgbClr val="6D6E71"/>
                </a:solidFill>
                <a:latin typeface="+mj-lt"/>
                <a:cs typeface="Arial"/>
              </a:rPr>
              <a:t>conflicto</a:t>
            </a:r>
            <a:r>
              <a:rPr lang="es-CO" sz="1200" spc="-125" dirty="0">
                <a:solidFill>
                  <a:srgbClr val="6D6E71"/>
                </a:solidFill>
                <a:latin typeface="+mj-lt"/>
                <a:cs typeface="Arial"/>
              </a:rPr>
              <a:t> </a:t>
            </a:r>
            <a:r>
              <a:rPr lang="es-CO" sz="1200" spc="-65" dirty="0">
                <a:solidFill>
                  <a:srgbClr val="6D6E71"/>
                </a:solidFill>
                <a:latin typeface="+mj-lt"/>
                <a:cs typeface="Arial"/>
              </a:rPr>
              <a:t>a</a:t>
            </a:r>
            <a:r>
              <a:rPr lang="es-CO" sz="1200" spc="-125" dirty="0">
                <a:solidFill>
                  <a:srgbClr val="6D6E71"/>
                </a:solidFill>
                <a:latin typeface="+mj-lt"/>
                <a:cs typeface="Arial"/>
              </a:rPr>
              <a:t> </a:t>
            </a:r>
            <a:r>
              <a:rPr lang="es-CO" sz="1200" spc="-60" dirty="0">
                <a:solidFill>
                  <a:srgbClr val="6D6E71"/>
                </a:solidFill>
                <a:latin typeface="+mj-lt"/>
                <a:cs typeface="Arial"/>
              </a:rPr>
              <a:t>la  </a:t>
            </a:r>
            <a:r>
              <a:rPr lang="es-CO" sz="1200" spc="-105" dirty="0">
                <a:solidFill>
                  <a:srgbClr val="6D6E71"/>
                </a:solidFill>
                <a:latin typeface="+mj-lt"/>
                <a:cs typeface="Arial"/>
              </a:rPr>
              <a:t>Gerencia </a:t>
            </a:r>
            <a:r>
              <a:rPr lang="es-CO" sz="1200" spc="-70" dirty="0">
                <a:solidFill>
                  <a:srgbClr val="6D6E71"/>
                </a:solidFill>
                <a:latin typeface="+mj-lt"/>
                <a:cs typeface="Arial"/>
              </a:rPr>
              <a:t>de </a:t>
            </a:r>
            <a:r>
              <a:rPr lang="es-CO" sz="1200" spc="-80" dirty="0">
                <a:solidFill>
                  <a:srgbClr val="6D6E71"/>
                </a:solidFill>
                <a:latin typeface="+mj-lt"/>
                <a:cs typeface="Arial"/>
              </a:rPr>
              <a:t>Ética </a:t>
            </a:r>
            <a:r>
              <a:rPr lang="es-CO" sz="1200" spc="-20" dirty="0">
                <a:solidFill>
                  <a:srgbClr val="6D6E71"/>
                </a:solidFill>
                <a:latin typeface="+mj-lt"/>
                <a:cs typeface="Arial"/>
              </a:rPr>
              <a:t>y </a:t>
            </a:r>
            <a:r>
              <a:rPr lang="es-CO" sz="1200" spc="-75" dirty="0">
                <a:solidFill>
                  <a:srgbClr val="6D6E71"/>
                </a:solidFill>
                <a:latin typeface="+mj-lt"/>
                <a:cs typeface="Arial"/>
              </a:rPr>
              <a:t>Cumplimiento de Esenttia </a:t>
            </a:r>
            <a:r>
              <a:rPr lang="es-CO" sz="1200" spc="-60" dirty="0">
                <a:solidFill>
                  <a:srgbClr val="6D6E71"/>
                </a:solidFill>
                <a:latin typeface="+mj-lt"/>
                <a:cs typeface="Arial"/>
              </a:rPr>
              <a:t>con </a:t>
            </a:r>
            <a:r>
              <a:rPr lang="es-CO" sz="1200" spc="-40" dirty="0">
                <a:solidFill>
                  <a:srgbClr val="6D6E71"/>
                </a:solidFill>
                <a:latin typeface="+mj-lt"/>
                <a:cs typeface="Arial"/>
              </a:rPr>
              <a:t>la </a:t>
            </a:r>
            <a:r>
              <a:rPr lang="es-CO" sz="1200" spc="-45" dirty="0">
                <a:solidFill>
                  <a:srgbClr val="6D6E71"/>
                </a:solidFill>
                <a:latin typeface="+mj-lt"/>
                <a:cs typeface="Arial"/>
              </a:rPr>
              <a:t>respuesta </a:t>
            </a:r>
            <a:r>
              <a:rPr lang="es-CO" sz="1200" spc="-30" dirty="0">
                <a:solidFill>
                  <a:srgbClr val="6D6E71"/>
                </a:solidFill>
                <a:latin typeface="+mj-lt"/>
                <a:cs typeface="Arial"/>
              </a:rPr>
              <a:t>o  </a:t>
            </a:r>
            <a:r>
              <a:rPr lang="es-CO" sz="1200" spc="-10" dirty="0">
                <a:solidFill>
                  <a:srgbClr val="6D6E71"/>
                </a:solidFill>
                <a:latin typeface="+mj-lt"/>
                <a:cs typeface="Arial"/>
              </a:rPr>
              <a:t>trámite</a:t>
            </a:r>
            <a:r>
              <a:rPr lang="es-CO" sz="1200" spc="-100" dirty="0">
                <a:solidFill>
                  <a:srgbClr val="6D6E71"/>
                </a:solidFill>
                <a:latin typeface="+mj-lt"/>
                <a:cs typeface="Arial"/>
              </a:rPr>
              <a:t> </a:t>
            </a:r>
            <a:r>
              <a:rPr lang="es-CO" sz="1200" spc="-60" dirty="0">
                <a:solidFill>
                  <a:srgbClr val="6D6E71"/>
                </a:solidFill>
                <a:latin typeface="+mj-lt"/>
                <a:cs typeface="Arial"/>
              </a:rPr>
              <a:t>dado</a:t>
            </a:r>
            <a:r>
              <a:rPr lang="es-CO" sz="1200" spc="-100" dirty="0">
                <a:solidFill>
                  <a:srgbClr val="6D6E71"/>
                </a:solidFill>
                <a:latin typeface="+mj-lt"/>
                <a:cs typeface="Arial"/>
              </a:rPr>
              <a:t> </a:t>
            </a:r>
            <a:r>
              <a:rPr lang="es-CO" sz="1200" spc="-65" dirty="0">
                <a:solidFill>
                  <a:srgbClr val="6D6E71"/>
                </a:solidFill>
                <a:latin typeface="+mj-lt"/>
                <a:cs typeface="Arial"/>
              </a:rPr>
              <a:t>a</a:t>
            </a:r>
            <a:r>
              <a:rPr lang="es-CO" sz="1200" spc="-100" dirty="0">
                <a:solidFill>
                  <a:srgbClr val="6D6E71"/>
                </a:solidFill>
                <a:latin typeface="+mj-lt"/>
                <a:cs typeface="Arial"/>
              </a:rPr>
              <a:t> </a:t>
            </a:r>
            <a:r>
              <a:rPr lang="es-CO" sz="1200" spc="-60" dirty="0">
                <a:solidFill>
                  <a:srgbClr val="6D6E71"/>
                </a:solidFill>
                <a:latin typeface="+mj-lt"/>
                <a:cs typeface="Arial"/>
              </a:rPr>
              <a:t>dicha</a:t>
            </a:r>
            <a:r>
              <a:rPr lang="es-CO" sz="1200" spc="-100" dirty="0">
                <a:solidFill>
                  <a:srgbClr val="6D6E71"/>
                </a:solidFill>
                <a:latin typeface="+mj-lt"/>
                <a:cs typeface="Arial"/>
              </a:rPr>
              <a:t> </a:t>
            </a:r>
            <a:r>
              <a:rPr lang="es-CO" sz="1200" spc="-45" dirty="0">
                <a:solidFill>
                  <a:srgbClr val="6D6E71"/>
                </a:solidFill>
                <a:latin typeface="+mj-lt"/>
                <a:cs typeface="Arial"/>
              </a:rPr>
              <a:t>manifestación.</a:t>
            </a:r>
            <a:r>
              <a:rPr lang="es-CO" sz="1200" spc="-95" dirty="0">
                <a:solidFill>
                  <a:srgbClr val="6D6E71"/>
                </a:solidFill>
                <a:latin typeface="+mj-lt"/>
                <a:cs typeface="Arial"/>
              </a:rPr>
              <a:t> </a:t>
            </a:r>
            <a:r>
              <a:rPr lang="es-CO" sz="1200" spc="-50" dirty="0">
                <a:solidFill>
                  <a:srgbClr val="6D6E71"/>
                </a:solidFill>
                <a:latin typeface="+mj-lt"/>
                <a:cs typeface="Arial"/>
              </a:rPr>
              <a:t>Igualmente,</a:t>
            </a:r>
            <a:r>
              <a:rPr lang="es-CO" sz="1200" spc="-100" dirty="0">
                <a:solidFill>
                  <a:srgbClr val="6D6E71"/>
                </a:solidFill>
                <a:latin typeface="+mj-lt"/>
                <a:cs typeface="Arial"/>
              </a:rPr>
              <a:t> </a:t>
            </a:r>
            <a:r>
              <a:rPr lang="es-CO" sz="1200" spc="-60" dirty="0">
                <a:solidFill>
                  <a:srgbClr val="6D6E71"/>
                </a:solidFill>
                <a:latin typeface="+mj-lt"/>
                <a:cs typeface="Arial"/>
              </a:rPr>
              <a:t>es</a:t>
            </a:r>
            <a:r>
              <a:rPr lang="es-CO" sz="1200" spc="-100" dirty="0">
                <a:solidFill>
                  <a:srgbClr val="6D6E71"/>
                </a:solidFill>
                <a:latin typeface="+mj-lt"/>
                <a:cs typeface="Arial"/>
              </a:rPr>
              <a:t> </a:t>
            </a:r>
            <a:r>
              <a:rPr lang="es-CO" sz="1200" spc="-60" dirty="0">
                <a:solidFill>
                  <a:srgbClr val="6D6E71"/>
                </a:solidFill>
                <a:latin typeface="+mj-lt"/>
                <a:cs typeface="Arial"/>
              </a:rPr>
              <a:t>su  </a:t>
            </a:r>
            <a:r>
              <a:rPr lang="es-CO" sz="1200" spc="-55" dirty="0">
                <a:solidFill>
                  <a:srgbClr val="6D6E71"/>
                </a:solidFill>
                <a:latin typeface="+mj-lt"/>
                <a:cs typeface="Arial"/>
              </a:rPr>
              <a:t>deber </a:t>
            </a:r>
            <a:r>
              <a:rPr lang="es-CO" sz="1200" spc="-40" dirty="0">
                <a:solidFill>
                  <a:srgbClr val="6D6E71"/>
                </a:solidFill>
                <a:latin typeface="+mj-lt"/>
                <a:cs typeface="Arial"/>
              </a:rPr>
              <a:t>adoptar </a:t>
            </a:r>
            <a:r>
              <a:rPr lang="es-CO" sz="1200" spc="-55" dirty="0">
                <a:solidFill>
                  <a:srgbClr val="6D6E71"/>
                </a:solidFill>
                <a:latin typeface="+mj-lt"/>
                <a:cs typeface="Arial"/>
              </a:rPr>
              <a:t>medidas para que </a:t>
            </a:r>
            <a:r>
              <a:rPr lang="es-CO" sz="1200" spc="-35" dirty="0">
                <a:solidFill>
                  <a:srgbClr val="6D6E71"/>
                </a:solidFill>
                <a:latin typeface="+mj-lt"/>
                <a:cs typeface="Arial"/>
              </a:rPr>
              <a:t>el </a:t>
            </a:r>
            <a:r>
              <a:rPr lang="es-CO" sz="1200" spc="-30" dirty="0">
                <a:solidFill>
                  <a:srgbClr val="6D6E71"/>
                </a:solidFill>
                <a:latin typeface="+mj-lt"/>
                <a:cs typeface="Arial"/>
              </a:rPr>
              <a:t>conflicto </a:t>
            </a:r>
            <a:r>
              <a:rPr lang="es-CO" sz="1200" spc="-40" dirty="0">
                <a:solidFill>
                  <a:srgbClr val="6D6E71"/>
                </a:solidFill>
                <a:latin typeface="+mj-lt"/>
                <a:cs typeface="Arial"/>
              </a:rPr>
              <a:t>no </a:t>
            </a:r>
            <a:r>
              <a:rPr lang="es-CO" sz="1200" spc="-75" dirty="0">
                <a:solidFill>
                  <a:srgbClr val="6D6E71"/>
                </a:solidFill>
                <a:latin typeface="+mj-lt"/>
                <a:cs typeface="Arial"/>
              </a:rPr>
              <a:t>se  </a:t>
            </a:r>
            <a:r>
              <a:rPr lang="es-CO" sz="1200" spc="-50" dirty="0">
                <a:solidFill>
                  <a:srgbClr val="6D6E71"/>
                </a:solidFill>
                <a:latin typeface="+mj-lt"/>
                <a:cs typeface="Arial"/>
              </a:rPr>
              <a:t>concrete</a:t>
            </a:r>
            <a:r>
              <a:rPr lang="es-CO" sz="1200" spc="-85" dirty="0">
                <a:solidFill>
                  <a:srgbClr val="6D6E71"/>
                </a:solidFill>
                <a:latin typeface="+mj-lt"/>
                <a:cs typeface="Arial"/>
              </a:rPr>
              <a:t> </a:t>
            </a:r>
            <a:r>
              <a:rPr lang="es-CO" sz="1200" spc="-55" dirty="0">
                <a:solidFill>
                  <a:srgbClr val="6D6E71"/>
                </a:solidFill>
                <a:latin typeface="+mj-lt"/>
                <a:cs typeface="Arial"/>
              </a:rPr>
              <a:t>en</a:t>
            </a:r>
            <a:r>
              <a:rPr lang="es-CO" sz="1200" spc="-80" dirty="0">
                <a:solidFill>
                  <a:srgbClr val="6D6E71"/>
                </a:solidFill>
                <a:latin typeface="+mj-lt"/>
                <a:cs typeface="Arial"/>
              </a:rPr>
              <a:t> </a:t>
            </a:r>
            <a:r>
              <a:rPr lang="es-CO" sz="1200" spc="-35" dirty="0">
                <a:solidFill>
                  <a:srgbClr val="6D6E71"/>
                </a:solidFill>
                <a:latin typeface="+mj-lt"/>
                <a:cs typeface="Arial"/>
              </a:rPr>
              <a:t>el</a:t>
            </a:r>
            <a:r>
              <a:rPr lang="es-CO" sz="1200" spc="-85" dirty="0">
                <a:solidFill>
                  <a:srgbClr val="6D6E71"/>
                </a:solidFill>
                <a:latin typeface="+mj-lt"/>
                <a:cs typeface="Arial"/>
              </a:rPr>
              <a:t> </a:t>
            </a:r>
            <a:r>
              <a:rPr lang="es-CO" sz="1200" spc="-55" dirty="0">
                <a:solidFill>
                  <a:srgbClr val="6D6E71"/>
                </a:solidFill>
                <a:latin typeface="+mj-lt"/>
                <a:cs typeface="Arial"/>
              </a:rPr>
              <a:t>ejercicio</a:t>
            </a:r>
            <a:r>
              <a:rPr lang="es-CO" sz="1200" spc="-80" dirty="0">
                <a:solidFill>
                  <a:srgbClr val="6D6E71"/>
                </a:solidFill>
                <a:latin typeface="+mj-lt"/>
                <a:cs typeface="Arial"/>
              </a:rPr>
              <a:t> </a:t>
            </a:r>
            <a:r>
              <a:rPr lang="es-CO" sz="1200" spc="-55" dirty="0">
                <a:solidFill>
                  <a:srgbClr val="6D6E71"/>
                </a:solidFill>
                <a:latin typeface="+mj-lt"/>
                <a:cs typeface="Arial"/>
              </a:rPr>
              <a:t>de</a:t>
            </a:r>
            <a:r>
              <a:rPr lang="es-CO" sz="1200" spc="-85" dirty="0">
                <a:solidFill>
                  <a:srgbClr val="6D6E71"/>
                </a:solidFill>
                <a:latin typeface="+mj-lt"/>
                <a:cs typeface="Arial"/>
              </a:rPr>
              <a:t> </a:t>
            </a:r>
            <a:r>
              <a:rPr lang="es-CO" sz="1200" spc="-50" dirty="0">
                <a:solidFill>
                  <a:srgbClr val="6D6E71"/>
                </a:solidFill>
                <a:latin typeface="+mj-lt"/>
                <a:cs typeface="Arial"/>
              </a:rPr>
              <a:t>las</a:t>
            </a:r>
            <a:r>
              <a:rPr lang="es-CO" sz="1200" spc="-80" dirty="0">
                <a:solidFill>
                  <a:srgbClr val="6D6E71"/>
                </a:solidFill>
                <a:latin typeface="+mj-lt"/>
                <a:cs typeface="Arial"/>
              </a:rPr>
              <a:t> </a:t>
            </a:r>
            <a:r>
              <a:rPr lang="es-CO" sz="1200" spc="-50" dirty="0">
                <a:solidFill>
                  <a:srgbClr val="6D6E71"/>
                </a:solidFill>
                <a:latin typeface="+mj-lt"/>
                <a:cs typeface="Arial"/>
              </a:rPr>
              <a:t>actividades</a:t>
            </a:r>
            <a:r>
              <a:rPr lang="es-CO" sz="1200" spc="-85" dirty="0">
                <a:solidFill>
                  <a:srgbClr val="6D6E71"/>
                </a:solidFill>
                <a:latin typeface="+mj-lt"/>
                <a:cs typeface="Arial"/>
              </a:rPr>
              <a:t> </a:t>
            </a:r>
            <a:r>
              <a:rPr lang="es-CO" sz="1200" spc="-65" dirty="0">
                <a:solidFill>
                  <a:srgbClr val="6D6E71"/>
                </a:solidFill>
                <a:latin typeface="+mj-lt"/>
                <a:cs typeface="Arial"/>
              </a:rPr>
              <a:t>asignadas</a:t>
            </a:r>
            <a:r>
              <a:rPr lang="es-CO" sz="1200" spc="-80" dirty="0">
                <a:solidFill>
                  <a:srgbClr val="6D6E71"/>
                </a:solidFill>
                <a:latin typeface="+mj-lt"/>
                <a:cs typeface="Arial"/>
              </a:rPr>
              <a:t> </a:t>
            </a:r>
            <a:r>
              <a:rPr lang="es-CO" sz="1200" spc="-50" dirty="0">
                <a:solidFill>
                  <a:srgbClr val="6D6E71"/>
                </a:solidFill>
                <a:latin typeface="+mj-lt"/>
                <a:cs typeface="Arial"/>
              </a:rPr>
              <a:t>al  </a:t>
            </a:r>
            <a:r>
              <a:rPr lang="es-CO" sz="1200" spc="-45" dirty="0">
                <a:solidFill>
                  <a:srgbClr val="6D6E71"/>
                </a:solidFill>
                <a:latin typeface="+mj-lt"/>
                <a:cs typeface="Arial"/>
              </a:rPr>
              <a:t>trabajador.</a:t>
            </a:r>
            <a:endParaRPr lang="es-CO" sz="1200" dirty="0">
              <a:latin typeface="+mj-lt"/>
              <a:cs typeface="Arial"/>
            </a:endParaRPr>
          </a:p>
          <a:p>
            <a:pPr marL="12700" marR="7620" algn="just">
              <a:lnSpc>
                <a:spcPts val="1400"/>
              </a:lnSpc>
              <a:spcBef>
                <a:spcPts val="1400"/>
              </a:spcBef>
            </a:pPr>
            <a:r>
              <a:rPr lang="es-CO" sz="1400" b="1" i="1" dirty="0">
                <a:solidFill>
                  <a:srgbClr val="C01F3C"/>
                </a:solidFill>
                <a:latin typeface="+mj-lt"/>
                <a:cs typeface="Lato-BlackItalic"/>
              </a:rPr>
              <a:t>Tengo </a:t>
            </a:r>
            <a:r>
              <a:rPr lang="es-CO" sz="1400" b="1" i="1" spc="-5" dirty="0">
                <a:solidFill>
                  <a:srgbClr val="C01F3C"/>
                </a:solidFill>
                <a:latin typeface="+mj-lt"/>
                <a:cs typeface="Lato-BlackItalic"/>
              </a:rPr>
              <a:t>conocimiento </a:t>
            </a:r>
            <a:r>
              <a:rPr lang="es-CO" sz="1400" b="1" i="1" dirty="0">
                <a:solidFill>
                  <a:srgbClr val="C01F3C"/>
                </a:solidFill>
                <a:latin typeface="+mj-lt"/>
                <a:cs typeface="Lato-BlackItalic"/>
              </a:rPr>
              <a:t>de una </a:t>
            </a:r>
            <a:r>
              <a:rPr lang="es-CO" sz="1400" b="1" i="1" spc="-5" dirty="0">
                <a:solidFill>
                  <a:srgbClr val="C01F3C"/>
                </a:solidFill>
                <a:latin typeface="+mj-lt"/>
                <a:cs typeface="Lato-BlackItalic"/>
              </a:rPr>
              <a:t>situación </a:t>
            </a:r>
            <a:r>
              <a:rPr lang="es-CO" sz="1400" b="1" i="1" dirty="0">
                <a:solidFill>
                  <a:srgbClr val="C01F3C"/>
                </a:solidFill>
                <a:latin typeface="+mj-lt"/>
                <a:cs typeface="Lato-BlackItalic"/>
              </a:rPr>
              <a:t>que puede  </a:t>
            </a:r>
            <a:r>
              <a:rPr lang="es-CO" sz="1400" b="1" i="1" spc="-5" dirty="0">
                <a:solidFill>
                  <a:srgbClr val="C01F3C"/>
                </a:solidFill>
                <a:latin typeface="+mj-lt"/>
                <a:cs typeface="Lato-BlackItalic"/>
              </a:rPr>
              <a:t>vulnerar </a:t>
            </a:r>
            <a:r>
              <a:rPr lang="es-CO" sz="1400" b="1" i="1" dirty="0">
                <a:solidFill>
                  <a:srgbClr val="C01F3C"/>
                </a:solidFill>
                <a:latin typeface="+mj-lt"/>
                <a:cs typeface="Lato-BlackItalic"/>
              </a:rPr>
              <a:t>el Código de </a:t>
            </a:r>
            <a:r>
              <a:rPr lang="es-CO" sz="1400" b="1" i="1" spc="-5" dirty="0">
                <a:solidFill>
                  <a:srgbClr val="C01F3C"/>
                </a:solidFill>
                <a:latin typeface="+mj-lt"/>
                <a:cs typeface="Lato-BlackItalic"/>
              </a:rPr>
              <a:t>Ética </a:t>
            </a:r>
            <a:r>
              <a:rPr lang="es-CO" sz="1400" b="1" i="1" dirty="0">
                <a:solidFill>
                  <a:srgbClr val="C01F3C"/>
                </a:solidFill>
                <a:latin typeface="+mj-lt"/>
                <a:cs typeface="Lato-BlackItalic"/>
              </a:rPr>
              <a:t>y Conducta pero </a:t>
            </a:r>
            <a:r>
              <a:rPr lang="es-CO" sz="1400" b="1" i="1" spc="-5" dirty="0">
                <a:solidFill>
                  <a:srgbClr val="C01F3C"/>
                </a:solidFill>
                <a:latin typeface="+mj-lt"/>
                <a:cs typeface="Lato-BlackItalic"/>
              </a:rPr>
              <a:t>siento  </a:t>
            </a:r>
            <a:r>
              <a:rPr lang="es-CO" sz="1400" b="1" i="1" dirty="0">
                <a:solidFill>
                  <a:srgbClr val="C01F3C"/>
                </a:solidFill>
                <a:latin typeface="+mj-lt"/>
                <a:cs typeface="Lato-BlackItalic"/>
              </a:rPr>
              <a:t>temor de </a:t>
            </a:r>
            <a:r>
              <a:rPr lang="es-CO" sz="1400" b="1" i="1" spc="-5" dirty="0">
                <a:solidFill>
                  <a:srgbClr val="C01F3C"/>
                </a:solidFill>
                <a:latin typeface="+mj-lt"/>
                <a:cs typeface="Lato-BlackItalic"/>
              </a:rPr>
              <a:t>reportar </a:t>
            </a:r>
            <a:r>
              <a:rPr lang="es-CO" sz="1400" b="1" i="1" dirty="0">
                <a:solidFill>
                  <a:srgbClr val="C01F3C"/>
                </a:solidFill>
                <a:latin typeface="+mj-lt"/>
                <a:cs typeface="Lato-BlackItalic"/>
              </a:rPr>
              <a:t>la </a:t>
            </a:r>
            <a:r>
              <a:rPr lang="es-CO" sz="1400" b="1" i="1" spc="-5" dirty="0">
                <a:solidFill>
                  <a:srgbClr val="C01F3C"/>
                </a:solidFill>
                <a:latin typeface="+mj-lt"/>
                <a:cs typeface="Lato-BlackItalic"/>
              </a:rPr>
              <a:t>situación </a:t>
            </a:r>
            <a:r>
              <a:rPr lang="es-CO" sz="1400" b="1" i="1" dirty="0">
                <a:solidFill>
                  <a:srgbClr val="C01F3C"/>
                </a:solidFill>
                <a:latin typeface="+mj-lt"/>
                <a:cs typeface="Lato-BlackItalic"/>
              </a:rPr>
              <a:t>a la línea </a:t>
            </a:r>
            <a:r>
              <a:rPr lang="es-CO" sz="1400" b="1" i="1" spc="-5" dirty="0">
                <a:solidFill>
                  <a:srgbClr val="C01F3C"/>
                </a:solidFill>
                <a:latin typeface="+mj-lt"/>
                <a:cs typeface="Lato-BlackItalic"/>
              </a:rPr>
              <a:t>ética,  </a:t>
            </a:r>
            <a:r>
              <a:rPr lang="es-CO" sz="1400" b="1" i="1" dirty="0">
                <a:solidFill>
                  <a:srgbClr val="C01F3C"/>
                </a:solidFill>
                <a:latin typeface="+mj-lt"/>
                <a:cs typeface="Lato-BlackItalic"/>
              </a:rPr>
              <a:t>porque mi jefe inmediato puede tomar </a:t>
            </a:r>
            <a:r>
              <a:rPr lang="es-CO" sz="1400" b="1" i="1" spc="-5" dirty="0">
                <a:solidFill>
                  <a:srgbClr val="C01F3C"/>
                </a:solidFill>
                <a:latin typeface="+mj-lt"/>
                <a:cs typeface="Lato-BlackItalic"/>
              </a:rPr>
              <a:t>represalias  </a:t>
            </a:r>
            <a:r>
              <a:rPr lang="es-CO" sz="1400" b="1" i="1" dirty="0">
                <a:solidFill>
                  <a:srgbClr val="C01F3C"/>
                </a:solidFill>
                <a:latin typeface="+mj-lt"/>
                <a:cs typeface="Lato-BlackItalic"/>
              </a:rPr>
              <a:t>en mi </a:t>
            </a:r>
            <a:r>
              <a:rPr lang="es-CO" sz="1400" b="1" i="1" spc="-5" dirty="0">
                <a:solidFill>
                  <a:srgbClr val="C01F3C"/>
                </a:solidFill>
                <a:latin typeface="+mj-lt"/>
                <a:cs typeface="Lato-BlackItalic"/>
              </a:rPr>
              <a:t>contra. </a:t>
            </a:r>
            <a:r>
              <a:rPr lang="es-CO" sz="1400" b="1" i="1" dirty="0">
                <a:solidFill>
                  <a:srgbClr val="C01F3C"/>
                </a:solidFill>
                <a:latin typeface="+mj-lt"/>
                <a:cs typeface="Lato-BlackItalic"/>
              </a:rPr>
              <a:t>¿Qué debo </a:t>
            </a:r>
            <a:r>
              <a:rPr lang="es-CO" sz="1400" b="1" i="1" spc="-5" dirty="0">
                <a:solidFill>
                  <a:srgbClr val="C01F3C"/>
                </a:solidFill>
                <a:latin typeface="+mj-lt"/>
                <a:cs typeface="Lato-BlackItalic"/>
              </a:rPr>
              <a:t>hacer?</a:t>
            </a:r>
          </a:p>
          <a:p>
            <a:pPr marL="12700" marR="5715" algn="just">
              <a:lnSpc>
                <a:spcPts val="1400"/>
              </a:lnSpc>
              <a:spcBef>
                <a:spcPts val="180"/>
              </a:spcBef>
            </a:pPr>
            <a:r>
              <a:rPr lang="es-CO" sz="1200" spc="-65" dirty="0">
                <a:solidFill>
                  <a:srgbClr val="6D6E71"/>
                </a:solidFill>
                <a:latin typeface="+mj-lt"/>
                <a:cs typeface="Arial"/>
              </a:rPr>
              <a:t>Usted</a:t>
            </a:r>
            <a:r>
              <a:rPr lang="es-CO" sz="1200" spc="-180" dirty="0">
                <a:solidFill>
                  <a:srgbClr val="6D6E71"/>
                </a:solidFill>
                <a:latin typeface="+mj-lt"/>
                <a:cs typeface="Arial"/>
              </a:rPr>
              <a:t> </a:t>
            </a:r>
            <a:r>
              <a:rPr lang="es-CO" sz="1200" spc="-50" dirty="0">
                <a:solidFill>
                  <a:srgbClr val="6D6E71"/>
                </a:solidFill>
                <a:latin typeface="+mj-lt"/>
                <a:cs typeface="Arial"/>
              </a:rPr>
              <a:t>tiene</a:t>
            </a:r>
            <a:r>
              <a:rPr lang="es-CO" sz="1200" spc="-180" dirty="0">
                <a:solidFill>
                  <a:srgbClr val="6D6E71"/>
                </a:solidFill>
                <a:latin typeface="+mj-lt"/>
                <a:cs typeface="Arial"/>
              </a:rPr>
              <a:t> </a:t>
            </a:r>
            <a:r>
              <a:rPr lang="es-CO" sz="1200" spc="-50" dirty="0">
                <a:solidFill>
                  <a:srgbClr val="6D6E71"/>
                </a:solidFill>
                <a:latin typeface="+mj-lt"/>
                <a:cs typeface="Arial"/>
              </a:rPr>
              <a:t>el</a:t>
            </a:r>
            <a:r>
              <a:rPr lang="es-CO" sz="1200" spc="-180" dirty="0">
                <a:solidFill>
                  <a:srgbClr val="6D6E71"/>
                </a:solidFill>
                <a:latin typeface="+mj-lt"/>
                <a:cs typeface="Arial"/>
              </a:rPr>
              <a:t> </a:t>
            </a:r>
            <a:r>
              <a:rPr lang="es-CO" sz="1200" spc="-75" dirty="0">
                <a:solidFill>
                  <a:srgbClr val="6D6E71"/>
                </a:solidFill>
                <a:latin typeface="+mj-lt"/>
                <a:cs typeface="Arial"/>
              </a:rPr>
              <a:t>deber</a:t>
            </a:r>
            <a:r>
              <a:rPr lang="es-CO" sz="1200" spc="-180" dirty="0">
                <a:solidFill>
                  <a:srgbClr val="6D6E71"/>
                </a:solidFill>
                <a:latin typeface="+mj-lt"/>
                <a:cs typeface="Arial"/>
              </a:rPr>
              <a:t> </a:t>
            </a:r>
            <a:r>
              <a:rPr lang="es-CO" sz="1200" spc="-70" dirty="0">
                <a:solidFill>
                  <a:srgbClr val="6D6E71"/>
                </a:solidFill>
                <a:latin typeface="+mj-lt"/>
                <a:cs typeface="Arial"/>
              </a:rPr>
              <a:t>de</a:t>
            </a:r>
            <a:r>
              <a:rPr lang="es-CO" sz="1200" spc="-175" dirty="0">
                <a:solidFill>
                  <a:srgbClr val="6D6E71"/>
                </a:solidFill>
                <a:latin typeface="+mj-lt"/>
                <a:cs typeface="Arial"/>
              </a:rPr>
              <a:t> </a:t>
            </a:r>
            <a:r>
              <a:rPr lang="es-CO" sz="1200" spc="-50" dirty="0">
                <a:solidFill>
                  <a:srgbClr val="6D6E71"/>
                </a:solidFill>
                <a:latin typeface="+mj-lt"/>
                <a:cs typeface="Arial"/>
              </a:rPr>
              <a:t>reportar</a:t>
            </a:r>
            <a:r>
              <a:rPr lang="es-CO" sz="1200" spc="-180" dirty="0">
                <a:solidFill>
                  <a:srgbClr val="6D6E71"/>
                </a:solidFill>
                <a:latin typeface="+mj-lt"/>
                <a:cs typeface="Arial"/>
              </a:rPr>
              <a:t> </a:t>
            </a:r>
            <a:r>
              <a:rPr lang="es-CO" sz="1200" spc="-65" dirty="0">
                <a:solidFill>
                  <a:srgbClr val="6D6E71"/>
                </a:solidFill>
                <a:latin typeface="+mj-lt"/>
                <a:cs typeface="Arial"/>
              </a:rPr>
              <a:t>a</a:t>
            </a:r>
            <a:r>
              <a:rPr lang="es-CO" sz="1200" spc="-180" dirty="0">
                <a:solidFill>
                  <a:srgbClr val="6D6E71"/>
                </a:solidFill>
                <a:latin typeface="+mj-lt"/>
                <a:cs typeface="Arial"/>
              </a:rPr>
              <a:t> </a:t>
            </a:r>
            <a:r>
              <a:rPr lang="es-CO" sz="1200" spc="-50" dirty="0">
                <a:solidFill>
                  <a:srgbClr val="6D6E71"/>
                </a:solidFill>
                <a:latin typeface="+mj-lt"/>
                <a:cs typeface="Arial"/>
              </a:rPr>
              <a:t>la</a:t>
            </a:r>
            <a:r>
              <a:rPr lang="es-CO" sz="1200" spc="-180" dirty="0">
                <a:solidFill>
                  <a:srgbClr val="6D6E71"/>
                </a:solidFill>
                <a:latin typeface="+mj-lt"/>
                <a:cs typeface="Arial"/>
              </a:rPr>
              <a:t> </a:t>
            </a:r>
            <a:r>
              <a:rPr lang="es-CO" sz="1200" spc="-80" dirty="0">
                <a:solidFill>
                  <a:srgbClr val="6D6E71"/>
                </a:solidFill>
                <a:latin typeface="+mj-lt"/>
                <a:cs typeface="Arial"/>
              </a:rPr>
              <a:t>línea</a:t>
            </a:r>
            <a:r>
              <a:rPr lang="es-CO" sz="1200" spc="-180" dirty="0">
                <a:solidFill>
                  <a:srgbClr val="6D6E71"/>
                </a:solidFill>
                <a:latin typeface="+mj-lt"/>
                <a:cs typeface="Arial"/>
              </a:rPr>
              <a:t> </a:t>
            </a:r>
            <a:r>
              <a:rPr lang="es-CO" sz="1200" spc="-65" dirty="0">
                <a:solidFill>
                  <a:srgbClr val="6D6E71"/>
                </a:solidFill>
                <a:latin typeface="+mj-lt"/>
                <a:cs typeface="Arial"/>
              </a:rPr>
              <a:t>ética</a:t>
            </a:r>
            <a:r>
              <a:rPr lang="es-CO" sz="1200" spc="-180" dirty="0">
                <a:solidFill>
                  <a:srgbClr val="6D6E71"/>
                </a:solidFill>
                <a:latin typeface="+mj-lt"/>
                <a:cs typeface="Arial"/>
              </a:rPr>
              <a:t> </a:t>
            </a:r>
            <a:r>
              <a:rPr lang="es-CO" sz="1200" spc="-55" dirty="0">
                <a:solidFill>
                  <a:srgbClr val="6D6E71"/>
                </a:solidFill>
                <a:latin typeface="+mj-lt"/>
                <a:cs typeface="Arial"/>
              </a:rPr>
              <a:t>los</a:t>
            </a:r>
            <a:r>
              <a:rPr lang="es-CO" sz="1200" spc="-175" dirty="0">
                <a:solidFill>
                  <a:srgbClr val="6D6E71"/>
                </a:solidFill>
                <a:latin typeface="+mj-lt"/>
                <a:cs typeface="Arial"/>
              </a:rPr>
              <a:t> </a:t>
            </a:r>
            <a:r>
              <a:rPr lang="es-CO" sz="1200" spc="-90" dirty="0">
                <a:solidFill>
                  <a:srgbClr val="6D6E71"/>
                </a:solidFill>
                <a:latin typeface="+mj-lt"/>
                <a:cs typeface="Arial"/>
              </a:rPr>
              <a:t>hechos  </a:t>
            </a:r>
            <a:r>
              <a:rPr lang="es-CO" sz="1200" spc="-45" dirty="0">
                <a:solidFill>
                  <a:srgbClr val="6D6E71"/>
                </a:solidFill>
                <a:latin typeface="+mj-lt"/>
                <a:cs typeface="Arial"/>
              </a:rPr>
              <a:t>referidos. </a:t>
            </a:r>
            <a:r>
              <a:rPr lang="es-CO" sz="1200" spc="-55" dirty="0">
                <a:solidFill>
                  <a:srgbClr val="6D6E71"/>
                </a:solidFill>
                <a:latin typeface="+mj-lt"/>
                <a:cs typeface="Arial"/>
              </a:rPr>
              <a:t>No </a:t>
            </a:r>
            <a:r>
              <a:rPr lang="es-CO" sz="1200" spc="-50" dirty="0">
                <a:solidFill>
                  <a:srgbClr val="6D6E71"/>
                </a:solidFill>
                <a:latin typeface="+mj-lt"/>
                <a:cs typeface="Arial"/>
              </a:rPr>
              <a:t>hay </a:t>
            </a:r>
            <a:r>
              <a:rPr lang="es-CO" sz="1200" spc="-45" dirty="0">
                <a:solidFill>
                  <a:srgbClr val="6D6E71"/>
                </a:solidFill>
                <a:latin typeface="+mj-lt"/>
                <a:cs typeface="Arial"/>
              </a:rPr>
              <a:t>lugar </a:t>
            </a:r>
            <a:r>
              <a:rPr lang="es-CO" sz="1200" spc="-65" dirty="0">
                <a:solidFill>
                  <a:srgbClr val="6D6E71"/>
                </a:solidFill>
                <a:latin typeface="+mj-lt"/>
                <a:cs typeface="Arial"/>
              </a:rPr>
              <a:t>a </a:t>
            </a:r>
            <a:r>
              <a:rPr lang="es-CO" sz="1200" spc="-40" dirty="0">
                <a:solidFill>
                  <a:srgbClr val="6D6E71"/>
                </a:solidFill>
                <a:latin typeface="+mj-lt"/>
                <a:cs typeface="Arial"/>
              </a:rPr>
              <a:t>temores, </a:t>
            </a:r>
            <a:r>
              <a:rPr lang="es-CO" sz="1200" spc="-55" dirty="0">
                <a:solidFill>
                  <a:srgbClr val="6D6E71"/>
                </a:solidFill>
                <a:latin typeface="+mj-lt"/>
                <a:cs typeface="Arial"/>
              </a:rPr>
              <a:t>denunciar </a:t>
            </a:r>
            <a:r>
              <a:rPr lang="es-CO" sz="1200" spc="-60" dirty="0">
                <a:solidFill>
                  <a:srgbClr val="6D6E71"/>
                </a:solidFill>
                <a:latin typeface="+mj-lt"/>
                <a:cs typeface="Arial"/>
              </a:rPr>
              <a:t>es </a:t>
            </a:r>
            <a:r>
              <a:rPr lang="es-CO" sz="1200" spc="-65" dirty="0">
                <a:solidFill>
                  <a:srgbClr val="6D6E71"/>
                </a:solidFill>
                <a:latin typeface="+mj-lt"/>
                <a:cs typeface="Arial"/>
              </a:rPr>
              <a:t>una  </a:t>
            </a:r>
            <a:r>
              <a:rPr lang="es-CO" sz="1200" spc="-55" dirty="0">
                <a:solidFill>
                  <a:srgbClr val="6D6E71"/>
                </a:solidFill>
                <a:latin typeface="+mj-lt"/>
                <a:cs typeface="Arial"/>
              </a:rPr>
              <a:t>obligación que </a:t>
            </a:r>
            <a:r>
              <a:rPr lang="es-CO" sz="1200" spc="-40" dirty="0">
                <a:solidFill>
                  <a:srgbClr val="6D6E71"/>
                </a:solidFill>
                <a:latin typeface="+mj-lt"/>
                <a:cs typeface="Arial"/>
              </a:rPr>
              <a:t>no </a:t>
            </a:r>
            <a:r>
              <a:rPr lang="es-CO" sz="1200" spc="-60" dirty="0">
                <a:solidFill>
                  <a:srgbClr val="6D6E71"/>
                </a:solidFill>
                <a:latin typeface="+mj-lt"/>
                <a:cs typeface="Arial"/>
              </a:rPr>
              <a:t>genera </a:t>
            </a:r>
            <a:r>
              <a:rPr lang="es-CO" sz="1200" spc="-50" dirty="0">
                <a:solidFill>
                  <a:srgbClr val="6D6E71"/>
                </a:solidFill>
                <a:latin typeface="+mj-lt"/>
                <a:cs typeface="Arial"/>
              </a:rPr>
              <a:t>represalias </a:t>
            </a:r>
            <a:r>
              <a:rPr lang="es-CO" sz="1200" spc="-35" dirty="0">
                <a:solidFill>
                  <a:srgbClr val="6D6E71"/>
                </a:solidFill>
                <a:latin typeface="+mj-lt"/>
                <a:cs typeface="Arial"/>
              </a:rPr>
              <a:t>contra </a:t>
            </a:r>
            <a:r>
              <a:rPr lang="es-CO" sz="1200" spc="-50" dirty="0">
                <a:solidFill>
                  <a:srgbClr val="6D6E71"/>
                </a:solidFill>
                <a:latin typeface="+mj-lt"/>
                <a:cs typeface="Arial"/>
              </a:rPr>
              <a:t>el  </a:t>
            </a:r>
            <a:r>
              <a:rPr lang="es-CO" sz="1200" spc="-55" dirty="0">
                <a:solidFill>
                  <a:srgbClr val="6D6E71"/>
                </a:solidFill>
                <a:latin typeface="+mj-lt"/>
                <a:cs typeface="Arial"/>
              </a:rPr>
              <a:t>denunciante.</a:t>
            </a:r>
            <a:endParaRPr lang="es-CO" sz="1200" dirty="0">
              <a:latin typeface="+mj-lt"/>
              <a:cs typeface="Arial"/>
            </a:endParaRPr>
          </a:p>
          <a:p>
            <a:pPr marL="12700" marR="7620" algn="just">
              <a:lnSpc>
                <a:spcPts val="1400"/>
              </a:lnSpc>
              <a:spcBef>
                <a:spcPts val="1400"/>
              </a:spcBef>
            </a:pPr>
            <a:r>
              <a:rPr lang="es-CO" sz="1200" spc="-105" dirty="0">
                <a:solidFill>
                  <a:srgbClr val="6D6E71"/>
                </a:solidFill>
                <a:latin typeface="+mj-lt"/>
                <a:cs typeface="Arial"/>
              </a:rPr>
              <a:t>En </a:t>
            </a:r>
            <a:r>
              <a:rPr lang="es-CO" sz="1200" spc="-40" dirty="0">
                <a:solidFill>
                  <a:srgbClr val="6D6E71"/>
                </a:solidFill>
                <a:latin typeface="+mj-lt"/>
                <a:cs typeface="Arial"/>
              </a:rPr>
              <a:t>todo </a:t>
            </a:r>
            <a:r>
              <a:rPr lang="es-CO" sz="1200" spc="-95" dirty="0">
                <a:solidFill>
                  <a:srgbClr val="6D6E71"/>
                </a:solidFill>
                <a:latin typeface="+mj-lt"/>
                <a:cs typeface="Arial"/>
              </a:rPr>
              <a:t>caso, </a:t>
            </a:r>
            <a:r>
              <a:rPr lang="es-CO" sz="1200" spc="-75" dirty="0">
                <a:solidFill>
                  <a:srgbClr val="6D6E71"/>
                </a:solidFill>
                <a:latin typeface="+mj-lt"/>
                <a:cs typeface="Arial"/>
              </a:rPr>
              <a:t>es </a:t>
            </a:r>
            <a:r>
              <a:rPr lang="es-CO" sz="1200" spc="-50" dirty="0">
                <a:solidFill>
                  <a:srgbClr val="6D6E71"/>
                </a:solidFill>
                <a:latin typeface="+mj-lt"/>
                <a:cs typeface="Arial"/>
              </a:rPr>
              <a:t>pertinente </a:t>
            </a:r>
            <a:r>
              <a:rPr lang="es-CO" sz="1200" spc="-45" dirty="0">
                <a:solidFill>
                  <a:srgbClr val="6D6E71"/>
                </a:solidFill>
                <a:latin typeface="+mj-lt"/>
                <a:cs typeface="Arial"/>
              </a:rPr>
              <a:t>tener </a:t>
            </a:r>
            <a:r>
              <a:rPr lang="es-CO" sz="1200" spc="-65" dirty="0">
                <a:solidFill>
                  <a:srgbClr val="6D6E71"/>
                </a:solidFill>
                <a:latin typeface="+mj-lt"/>
                <a:cs typeface="Arial"/>
              </a:rPr>
              <a:t>en </a:t>
            </a:r>
            <a:r>
              <a:rPr lang="es-CO" sz="1200" spc="-70" dirty="0">
                <a:solidFill>
                  <a:srgbClr val="6D6E71"/>
                </a:solidFill>
                <a:latin typeface="+mj-lt"/>
                <a:cs typeface="Arial"/>
              </a:rPr>
              <a:t>cuenta </a:t>
            </a:r>
            <a:r>
              <a:rPr lang="es-CO" sz="1200" spc="-75" dirty="0">
                <a:solidFill>
                  <a:srgbClr val="6D6E71"/>
                </a:solidFill>
                <a:latin typeface="+mj-lt"/>
                <a:cs typeface="Arial"/>
              </a:rPr>
              <a:t>que </a:t>
            </a:r>
            <a:r>
              <a:rPr lang="es-CO" sz="1200" spc="-50" dirty="0">
                <a:solidFill>
                  <a:srgbClr val="6D6E71"/>
                </a:solidFill>
                <a:latin typeface="+mj-lt"/>
                <a:cs typeface="Arial"/>
              </a:rPr>
              <a:t>no </a:t>
            </a:r>
            <a:r>
              <a:rPr lang="es-CO" sz="1200" spc="-100" dirty="0">
                <a:solidFill>
                  <a:srgbClr val="6D6E71"/>
                </a:solidFill>
                <a:latin typeface="+mj-lt"/>
                <a:cs typeface="Arial"/>
              </a:rPr>
              <a:t>se  </a:t>
            </a:r>
            <a:r>
              <a:rPr lang="es-CO" sz="1200" spc="-80" dirty="0">
                <a:solidFill>
                  <a:srgbClr val="6D6E71"/>
                </a:solidFill>
                <a:latin typeface="+mj-lt"/>
                <a:cs typeface="Arial"/>
              </a:rPr>
              <a:t>pueden hacer </a:t>
            </a:r>
            <a:r>
              <a:rPr lang="es-CO" sz="1200" spc="-85" dirty="0">
                <a:solidFill>
                  <a:srgbClr val="6D6E71"/>
                </a:solidFill>
                <a:latin typeface="+mj-lt"/>
                <a:cs typeface="Arial"/>
              </a:rPr>
              <a:t>denuncias </a:t>
            </a:r>
            <a:r>
              <a:rPr lang="es-CO" sz="1200" spc="-75" dirty="0">
                <a:solidFill>
                  <a:srgbClr val="6D6E71"/>
                </a:solidFill>
                <a:latin typeface="+mj-lt"/>
                <a:cs typeface="Arial"/>
              </a:rPr>
              <a:t>con </a:t>
            </a:r>
            <a:r>
              <a:rPr lang="es-CO" sz="1200" spc="-50" dirty="0">
                <a:solidFill>
                  <a:srgbClr val="6D6E71"/>
                </a:solidFill>
                <a:latin typeface="+mj-lt"/>
                <a:cs typeface="Arial"/>
              </a:rPr>
              <a:t>el </a:t>
            </a:r>
            <a:r>
              <a:rPr lang="es-CO" sz="1200" spc="-65" dirty="0">
                <a:solidFill>
                  <a:srgbClr val="6D6E71"/>
                </a:solidFill>
                <a:latin typeface="+mj-lt"/>
                <a:cs typeface="Arial"/>
              </a:rPr>
              <a:t>conocimiento </a:t>
            </a:r>
            <a:r>
              <a:rPr lang="es-CO" sz="1200" spc="-70" dirty="0">
                <a:solidFill>
                  <a:srgbClr val="6D6E71"/>
                </a:solidFill>
                <a:latin typeface="+mj-lt"/>
                <a:cs typeface="Arial"/>
              </a:rPr>
              <a:t>de </a:t>
            </a:r>
            <a:r>
              <a:rPr lang="es-CO" sz="1200" spc="-75" dirty="0">
                <a:solidFill>
                  <a:srgbClr val="6D6E71"/>
                </a:solidFill>
                <a:latin typeface="+mj-lt"/>
                <a:cs typeface="Arial"/>
              </a:rPr>
              <a:t>que </a:t>
            </a:r>
            <a:r>
              <a:rPr lang="es-CO" sz="1200" spc="-100" dirty="0">
                <a:solidFill>
                  <a:srgbClr val="6D6E71"/>
                </a:solidFill>
                <a:latin typeface="+mj-lt"/>
                <a:cs typeface="Arial"/>
              </a:rPr>
              <a:t>se  </a:t>
            </a:r>
            <a:r>
              <a:rPr lang="es-CO" sz="1200" spc="-25" dirty="0">
                <a:solidFill>
                  <a:srgbClr val="6D6E71"/>
                </a:solidFill>
                <a:latin typeface="+mj-lt"/>
                <a:cs typeface="Arial"/>
              </a:rPr>
              <a:t>trata </a:t>
            </a:r>
            <a:r>
              <a:rPr lang="es-CO" sz="1200" spc="-70" dirty="0">
                <a:solidFill>
                  <a:srgbClr val="6D6E71"/>
                </a:solidFill>
                <a:latin typeface="+mj-lt"/>
                <a:cs typeface="Arial"/>
              </a:rPr>
              <a:t>de </a:t>
            </a:r>
            <a:r>
              <a:rPr lang="es-CO" sz="1200" spc="-60" dirty="0">
                <a:solidFill>
                  <a:srgbClr val="6D6E71"/>
                </a:solidFill>
                <a:latin typeface="+mj-lt"/>
                <a:cs typeface="Arial"/>
              </a:rPr>
              <a:t>información </a:t>
            </a:r>
            <a:r>
              <a:rPr lang="es-CO" sz="1200" spc="-70" dirty="0">
                <a:solidFill>
                  <a:srgbClr val="6D6E71"/>
                </a:solidFill>
                <a:latin typeface="+mj-lt"/>
                <a:cs typeface="Arial"/>
              </a:rPr>
              <a:t>falsa, </a:t>
            </a:r>
            <a:r>
              <a:rPr lang="es-CO" sz="1200" spc="-80" dirty="0">
                <a:solidFill>
                  <a:srgbClr val="6D6E71"/>
                </a:solidFill>
                <a:latin typeface="+mj-lt"/>
                <a:cs typeface="Arial"/>
              </a:rPr>
              <a:t>pues </a:t>
            </a:r>
            <a:r>
              <a:rPr lang="es-CO" sz="1200" spc="-75" dirty="0">
                <a:solidFill>
                  <a:srgbClr val="6D6E71"/>
                </a:solidFill>
                <a:latin typeface="+mj-lt"/>
                <a:cs typeface="Arial"/>
              </a:rPr>
              <a:t>se </a:t>
            </a:r>
            <a:r>
              <a:rPr lang="es-CO" sz="1200" spc="-80" dirty="0">
                <a:solidFill>
                  <a:srgbClr val="6D6E71"/>
                </a:solidFill>
                <a:latin typeface="+mj-lt"/>
                <a:cs typeface="Arial"/>
              </a:rPr>
              <a:t>pueden </a:t>
            </a:r>
            <a:r>
              <a:rPr lang="es-CO" sz="1200" spc="-65" dirty="0">
                <a:solidFill>
                  <a:srgbClr val="6D6E71"/>
                </a:solidFill>
                <a:latin typeface="+mj-lt"/>
                <a:cs typeface="Arial"/>
              </a:rPr>
              <a:t>vulnerar </a:t>
            </a:r>
            <a:r>
              <a:rPr lang="es-CO" sz="1200" spc="-70" dirty="0">
                <a:solidFill>
                  <a:srgbClr val="6D6E71"/>
                </a:solidFill>
                <a:latin typeface="+mj-lt"/>
                <a:cs typeface="Arial"/>
              </a:rPr>
              <a:t>los  </a:t>
            </a:r>
            <a:r>
              <a:rPr lang="es-CO" sz="1200" spc="-60" dirty="0">
                <a:solidFill>
                  <a:srgbClr val="6D6E71"/>
                </a:solidFill>
                <a:latin typeface="+mj-lt"/>
                <a:cs typeface="Arial"/>
              </a:rPr>
              <a:t>principios </a:t>
            </a:r>
            <a:r>
              <a:rPr lang="es-CO" sz="1200" spc="-65" dirty="0">
                <a:solidFill>
                  <a:srgbClr val="6D6E71"/>
                </a:solidFill>
                <a:latin typeface="+mj-lt"/>
                <a:cs typeface="Arial"/>
              </a:rPr>
              <a:t>de </a:t>
            </a:r>
            <a:r>
              <a:rPr lang="es-CO" sz="1200" spc="-50" dirty="0">
                <a:solidFill>
                  <a:srgbClr val="6D6E71"/>
                </a:solidFill>
                <a:latin typeface="+mj-lt"/>
                <a:cs typeface="Arial"/>
              </a:rPr>
              <a:t>integridad </a:t>
            </a:r>
            <a:r>
              <a:rPr lang="es-CO" sz="1200" spc="-20" dirty="0">
                <a:solidFill>
                  <a:srgbClr val="6D6E71"/>
                </a:solidFill>
                <a:latin typeface="+mj-lt"/>
                <a:cs typeface="Arial"/>
              </a:rPr>
              <a:t>y </a:t>
            </a:r>
            <a:r>
              <a:rPr lang="es-CO" sz="1200" spc="-65" dirty="0">
                <a:solidFill>
                  <a:srgbClr val="6D6E71"/>
                </a:solidFill>
                <a:latin typeface="+mj-lt"/>
                <a:cs typeface="Arial"/>
              </a:rPr>
              <a:t>responsabilidad de </a:t>
            </a:r>
            <a:r>
              <a:rPr lang="es-CO" sz="1200" spc="-60" dirty="0">
                <a:solidFill>
                  <a:srgbClr val="6D6E71"/>
                </a:solidFill>
                <a:latin typeface="+mj-lt"/>
                <a:cs typeface="Arial"/>
              </a:rPr>
              <a:t>este  </a:t>
            </a:r>
            <a:r>
              <a:rPr lang="es-CO" sz="1200" spc="-100" dirty="0">
                <a:solidFill>
                  <a:srgbClr val="6D6E71"/>
                </a:solidFill>
                <a:latin typeface="+mj-lt"/>
                <a:cs typeface="Arial"/>
              </a:rPr>
              <a:t>Código.</a:t>
            </a:r>
            <a:endParaRPr lang="es-CO" sz="1200" dirty="0">
              <a:latin typeface="+mj-lt"/>
              <a:cs typeface="Arial"/>
            </a:endParaRPr>
          </a:p>
          <a:p>
            <a:pPr marL="12700" marR="5080" algn="just">
              <a:lnSpc>
                <a:spcPts val="1400"/>
              </a:lnSpc>
              <a:spcBef>
                <a:spcPts val="1400"/>
              </a:spcBef>
            </a:pPr>
            <a:r>
              <a:rPr lang="es-CO" sz="1400" b="1" i="1" dirty="0">
                <a:solidFill>
                  <a:srgbClr val="C01F3C"/>
                </a:solidFill>
                <a:latin typeface="+mj-lt"/>
                <a:cs typeface="Lato-BlackItalic"/>
              </a:rPr>
              <a:t>El gerente de la compañía </a:t>
            </a:r>
            <a:r>
              <a:rPr lang="es-CO" sz="1400" b="1" i="1" spc="-5" dirty="0">
                <a:solidFill>
                  <a:srgbClr val="C01F3C"/>
                </a:solidFill>
                <a:latin typeface="+mj-lt"/>
                <a:cs typeface="Lato-BlackItalic"/>
              </a:rPr>
              <a:t>contratista respecto </a:t>
            </a:r>
            <a:r>
              <a:rPr lang="es-CO" sz="1400" b="1" i="1" dirty="0">
                <a:solidFill>
                  <a:srgbClr val="C01F3C"/>
                </a:solidFill>
                <a:latin typeface="+mj-lt"/>
                <a:cs typeface="Lato-BlackItalic"/>
              </a:rPr>
              <a:t>de  la</a:t>
            </a:r>
            <a:r>
              <a:rPr lang="es-CO" sz="1400" b="1" i="1" spc="-40" dirty="0">
                <a:solidFill>
                  <a:srgbClr val="C01F3C"/>
                </a:solidFill>
                <a:latin typeface="+mj-lt"/>
                <a:cs typeface="Lato-BlackItalic"/>
              </a:rPr>
              <a:t> </a:t>
            </a:r>
            <a:r>
              <a:rPr lang="es-CO" sz="1400" b="1" i="1" dirty="0">
                <a:solidFill>
                  <a:srgbClr val="C01F3C"/>
                </a:solidFill>
                <a:latin typeface="+mj-lt"/>
                <a:cs typeface="Lato-BlackItalic"/>
              </a:rPr>
              <a:t>cual</a:t>
            </a:r>
            <a:r>
              <a:rPr lang="es-CO" sz="1400" b="1" i="1" spc="-35" dirty="0">
                <a:solidFill>
                  <a:srgbClr val="C01F3C"/>
                </a:solidFill>
                <a:latin typeface="+mj-lt"/>
                <a:cs typeface="Lato-BlackItalic"/>
              </a:rPr>
              <a:t> </a:t>
            </a:r>
            <a:r>
              <a:rPr lang="es-CO" sz="1400" b="1" i="1" spc="-5" dirty="0">
                <a:solidFill>
                  <a:srgbClr val="C01F3C"/>
                </a:solidFill>
                <a:latin typeface="+mj-lt"/>
                <a:cs typeface="Lato-BlackItalic"/>
              </a:rPr>
              <a:t>ejerzo</a:t>
            </a:r>
            <a:r>
              <a:rPr lang="es-CO" sz="1400" b="1" i="1" spc="-35" dirty="0">
                <a:solidFill>
                  <a:srgbClr val="C01F3C"/>
                </a:solidFill>
                <a:latin typeface="+mj-lt"/>
                <a:cs typeface="Lato-BlackItalic"/>
              </a:rPr>
              <a:t> </a:t>
            </a:r>
            <a:r>
              <a:rPr lang="es-CO" sz="1400" b="1" i="1" spc="-5" dirty="0">
                <a:solidFill>
                  <a:srgbClr val="C01F3C"/>
                </a:solidFill>
                <a:latin typeface="+mj-lt"/>
                <a:cs typeface="Lato-BlackItalic"/>
              </a:rPr>
              <a:t>actividades</a:t>
            </a:r>
            <a:r>
              <a:rPr lang="es-CO" sz="1400" b="1" i="1" spc="-40" dirty="0">
                <a:solidFill>
                  <a:srgbClr val="C01F3C"/>
                </a:solidFill>
                <a:latin typeface="+mj-lt"/>
                <a:cs typeface="Lato-BlackItalic"/>
              </a:rPr>
              <a:t> </a:t>
            </a:r>
            <a:r>
              <a:rPr lang="es-CO" sz="1400" b="1" i="1" dirty="0">
                <a:solidFill>
                  <a:srgbClr val="C01F3C"/>
                </a:solidFill>
                <a:latin typeface="+mj-lt"/>
                <a:cs typeface="Lato-BlackItalic"/>
              </a:rPr>
              <a:t>de</a:t>
            </a:r>
            <a:r>
              <a:rPr lang="es-CO" sz="1400" b="1" i="1" spc="-35" dirty="0">
                <a:solidFill>
                  <a:srgbClr val="C01F3C"/>
                </a:solidFill>
                <a:latin typeface="+mj-lt"/>
                <a:cs typeface="Lato-BlackItalic"/>
              </a:rPr>
              <a:t> </a:t>
            </a:r>
            <a:r>
              <a:rPr lang="es-CO" sz="1400" b="1" i="1" spc="-5" dirty="0">
                <a:solidFill>
                  <a:srgbClr val="C01F3C"/>
                </a:solidFill>
                <a:latin typeface="+mj-lt"/>
                <a:cs typeface="Lato-BlackItalic"/>
              </a:rPr>
              <a:t>supervisión</a:t>
            </a:r>
            <a:r>
              <a:rPr lang="es-CO" sz="1400" b="1" i="1" spc="-40" dirty="0">
                <a:solidFill>
                  <a:srgbClr val="C01F3C"/>
                </a:solidFill>
                <a:latin typeface="+mj-lt"/>
                <a:cs typeface="Lato-BlackItalic"/>
              </a:rPr>
              <a:t> </a:t>
            </a:r>
            <a:r>
              <a:rPr lang="es-CO" sz="1400" b="1" i="1" dirty="0">
                <a:solidFill>
                  <a:srgbClr val="C01F3C"/>
                </a:solidFill>
                <a:latin typeface="+mj-lt"/>
                <a:cs typeface="Lato-BlackItalic"/>
              </a:rPr>
              <a:t>me</a:t>
            </a:r>
            <a:r>
              <a:rPr lang="es-CO" sz="1400" b="1" i="1" spc="-35" dirty="0">
                <a:solidFill>
                  <a:srgbClr val="C01F3C"/>
                </a:solidFill>
                <a:latin typeface="+mj-lt"/>
                <a:cs typeface="Lato-BlackItalic"/>
              </a:rPr>
              <a:t> </a:t>
            </a:r>
            <a:r>
              <a:rPr lang="es-CO" sz="1400" b="1" i="1" dirty="0">
                <a:solidFill>
                  <a:srgbClr val="C01F3C"/>
                </a:solidFill>
                <a:latin typeface="+mj-lt"/>
                <a:cs typeface="Lato-BlackItalic"/>
              </a:rPr>
              <a:t>invita</a:t>
            </a:r>
            <a:r>
              <a:rPr lang="es-CO" sz="1400" b="1" i="1" spc="-35" dirty="0">
                <a:solidFill>
                  <a:srgbClr val="C01F3C"/>
                </a:solidFill>
                <a:latin typeface="+mj-lt"/>
                <a:cs typeface="Lato-BlackItalic"/>
              </a:rPr>
              <a:t> </a:t>
            </a:r>
            <a:r>
              <a:rPr lang="es-CO" sz="1400" b="1" i="1" dirty="0">
                <a:solidFill>
                  <a:srgbClr val="C01F3C"/>
                </a:solidFill>
                <a:latin typeface="+mj-lt"/>
                <a:cs typeface="Lato-BlackItalic"/>
              </a:rPr>
              <a:t>a  </a:t>
            </a:r>
            <a:r>
              <a:rPr lang="es-CO" sz="1400" b="1" i="1" spc="-5" dirty="0">
                <a:solidFill>
                  <a:srgbClr val="C01F3C"/>
                </a:solidFill>
                <a:latin typeface="+mj-lt"/>
                <a:cs typeface="Lato-BlackItalic"/>
              </a:rPr>
              <a:t>dictar </a:t>
            </a:r>
            <a:r>
              <a:rPr lang="es-CO" sz="1400" b="1" i="1" dirty="0">
                <a:solidFill>
                  <a:srgbClr val="C01F3C"/>
                </a:solidFill>
                <a:latin typeface="+mj-lt"/>
                <a:cs typeface="Lato-BlackItalic"/>
              </a:rPr>
              <a:t>una </a:t>
            </a:r>
            <a:r>
              <a:rPr lang="es-CO" sz="1400" b="1" i="1" spc="-5" dirty="0">
                <a:solidFill>
                  <a:srgbClr val="C01F3C"/>
                </a:solidFill>
                <a:latin typeface="+mj-lt"/>
                <a:cs typeface="Lato-BlackItalic"/>
              </a:rPr>
              <a:t>charla </a:t>
            </a:r>
            <a:r>
              <a:rPr lang="es-CO" sz="1400" b="1" i="1" dirty="0">
                <a:solidFill>
                  <a:srgbClr val="C01F3C"/>
                </a:solidFill>
                <a:latin typeface="+mj-lt"/>
                <a:cs typeface="Lato-BlackItalic"/>
              </a:rPr>
              <a:t>en un </a:t>
            </a:r>
            <a:r>
              <a:rPr lang="es-CO" sz="1400" b="1" i="1" spc="-5" dirty="0">
                <a:solidFill>
                  <a:srgbClr val="C01F3C"/>
                </a:solidFill>
                <a:latin typeface="+mj-lt"/>
                <a:cs typeface="Lato-BlackItalic"/>
              </a:rPr>
              <a:t>hotel </a:t>
            </a:r>
            <a:r>
              <a:rPr lang="es-CO" sz="1400" b="1" i="1" dirty="0">
                <a:solidFill>
                  <a:srgbClr val="C01F3C"/>
                </a:solidFill>
                <a:latin typeface="+mj-lt"/>
                <a:cs typeface="Lato-BlackItalic"/>
              </a:rPr>
              <a:t>en Cancún (México)  para que </a:t>
            </a:r>
            <a:r>
              <a:rPr lang="es-CO" sz="1400" b="1" i="1" spc="-5" dirty="0">
                <a:solidFill>
                  <a:srgbClr val="C01F3C"/>
                </a:solidFill>
                <a:latin typeface="+mj-lt"/>
                <a:cs typeface="Lato-BlackItalic"/>
              </a:rPr>
              <a:t>asista </a:t>
            </a:r>
            <a:r>
              <a:rPr lang="es-CO" sz="1400" b="1" i="1" dirty="0">
                <a:solidFill>
                  <a:srgbClr val="C01F3C"/>
                </a:solidFill>
                <a:latin typeface="+mj-lt"/>
                <a:cs typeface="Lato-BlackItalic"/>
              </a:rPr>
              <a:t>con mi esposa y mis </a:t>
            </a:r>
            <a:r>
              <a:rPr lang="es-CO" sz="1400" b="1" i="1" spc="-5" dirty="0">
                <a:solidFill>
                  <a:srgbClr val="C01F3C"/>
                </a:solidFill>
                <a:latin typeface="+mj-lt"/>
                <a:cs typeface="Lato-BlackItalic"/>
              </a:rPr>
              <a:t>hijos. </a:t>
            </a:r>
            <a:r>
              <a:rPr lang="es-CO" sz="1400" b="1" i="1" dirty="0">
                <a:solidFill>
                  <a:srgbClr val="C01F3C"/>
                </a:solidFill>
                <a:latin typeface="+mj-lt"/>
                <a:cs typeface="Lato-BlackItalic"/>
              </a:rPr>
              <a:t>En las  mañanas se </a:t>
            </a:r>
            <a:r>
              <a:rPr lang="es-CO" sz="1400" b="1" i="1" spc="-5" dirty="0">
                <a:solidFill>
                  <a:srgbClr val="C01F3C"/>
                </a:solidFill>
                <a:latin typeface="+mj-lt"/>
                <a:cs typeface="Lato-BlackItalic"/>
              </a:rPr>
              <a:t>desarrollan </a:t>
            </a:r>
            <a:r>
              <a:rPr lang="es-CO" sz="1400" b="1" i="1" dirty="0">
                <a:solidFill>
                  <a:srgbClr val="C01F3C"/>
                </a:solidFill>
                <a:latin typeface="+mj-lt"/>
                <a:cs typeface="Lato-BlackItalic"/>
              </a:rPr>
              <a:t>las jornadas académicas y  en las tardes nos invitan a las </a:t>
            </a:r>
            <a:r>
              <a:rPr lang="es-CO" sz="1400" b="1" i="1" spc="-5" dirty="0">
                <a:solidFill>
                  <a:srgbClr val="C01F3C"/>
                </a:solidFill>
                <a:latin typeface="+mj-lt"/>
                <a:cs typeface="Lato-BlackItalic"/>
              </a:rPr>
              <a:t>actividades  recreativas </a:t>
            </a:r>
            <a:r>
              <a:rPr lang="es-CO" sz="1400" b="1" i="1" dirty="0">
                <a:solidFill>
                  <a:srgbClr val="C01F3C"/>
                </a:solidFill>
                <a:latin typeface="+mj-lt"/>
                <a:cs typeface="Lato-BlackItalic"/>
              </a:rPr>
              <a:t>programadas o nos dan tardes</a:t>
            </a:r>
            <a:r>
              <a:rPr lang="es-CO" sz="1400" b="1" i="1" spc="55" dirty="0">
                <a:solidFill>
                  <a:srgbClr val="C01F3C"/>
                </a:solidFill>
                <a:latin typeface="+mj-lt"/>
                <a:cs typeface="Lato-BlackItalic"/>
              </a:rPr>
              <a:t> </a:t>
            </a:r>
            <a:r>
              <a:rPr lang="es-CO" sz="1400" b="1" i="1" dirty="0">
                <a:solidFill>
                  <a:srgbClr val="C01F3C"/>
                </a:solidFill>
                <a:latin typeface="+mj-lt"/>
                <a:cs typeface="Lato-BlackItalic"/>
              </a:rPr>
              <a:t>libres. ¿Puedo </a:t>
            </a:r>
            <a:r>
              <a:rPr lang="es-CO" sz="1400" b="1" i="1" spc="-5" dirty="0">
                <a:solidFill>
                  <a:srgbClr val="C01F3C"/>
                </a:solidFill>
                <a:latin typeface="+mj-lt"/>
                <a:cs typeface="Lato-BlackItalic"/>
              </a:rPr>
              <a:t>aceptar </a:t>
            </a:r>
            <a:r>
              <a:rPr lang="es-CO" sz="1400" b="1" i="1" dirty="0">
                <a:solidFill>
                  <a:srgbClr val="C01F3C"/>
                </a:solidFill>
                <a:latin typeface="+mj-lt"/>
                <a:cs typeface="Lato-BlackItalic"/>
              </a:rPr>
              <a:t>la</a:t>
            </a:r>
            <a:r>
              <a:rPr lang="es-CO" sz="1400" b="1" i="1" spc="5" dirty="0">
                <a:solidFill>
                  <a:srgbClr val="C01F3C"/>
                </a:solidFill>
                <a:latin typeface="+mj-lt"/>
                <a:cs typeface="Lato-BlackItalic"/>
              </a:rPr>
              <a:t> </a:t>
            </a:r>
            <a:r>
              <a:rPr lang="es-CO" sz="1400" b="1" i="1" dirty="0">
                <a:solidFill>
                  <a:srgbClr val="C01F3C"/>
                </a:solidFill>
                <a:latin typeface="+mj-lt"/>
                <a:cs typeface="Lato-BlackItalic"/>
              </a:rPr>
              <a:t>invitación?</a:t>
            </a:r>
          </a:p>
          <a:p>
            <a:pPr marL="12700" algn="just">
              <a:lnSpc>
                <a:spcPts val="1365"/>
              </a:lnSpc>
            </a:pPr>
            <a:r>
              <a:rPr lang="es-CO" sz="1200" spc="-50" dirty="0">
                <a:solidFill>
                  <a:srgbClr val="6D6E71"/>
                </a:solidFill>
                <a:latin typeface="+mj-lt"/>
                <a:cs typeface="Arial"/>
              </a:rPr>
              <a:t>Reporte </a:t>
            </a:r>
            <a:r>
              <a:rPr lang="es-CO" sz="1200" spc="-35" dirty="0">
                <a:solidFill>
                  <a:srgbClr val="6D6E71"/>
                </a:solidFill>
                <a:latin typeface="+mj-lt"/>
                <a:cs typeface="Arial"/>
              </a:rPr>
              <a:t>el </a:t>
            </a:r>
            <a:r>
              <a:rPr lang="es-CO" sz="1200" spc="-70" dirty="0">
                <a:solidFill>
                  <a:srgbClr val="6D6E71"/>
                </a:solidFill>
                <a:latin typeface="+mj-lt"/>
                <a:cs typeface="Arial"/>
              </a:rPr>
              <a:t>caso </a:t>
            </a:r>
            <a:r>
              <a:rPr lang="es-CO" sz="1200" spc="-35" dirty="0">
                <a:solidFill>
                  <a:srgbClr val="6D6E71"/>
                </a:solidFill>
                <a:latin typeface="+mj-lt"/>
                <a:cs typeface="Arial"/>
              </a:rPr>
              <a:t>ante </a:t>
            </a:r>
            <a:r>
              <a:rPr lang="es-CO" sz="1200" spc="-45" dirty="0">
                <a:solidFill>
                  <a:srgbClr val="6D6E71"/>
                </a:solidFill>
                <a:latin typeface="+mj-lt"/>
                <a:cs typeface="Arial"/>
              </a:rPr>
              <a:t>su </a:t>
            </a:r>
            <a:r>
              <a:rPr lang="es-CO" sz="1200" spc="-35" dirty="0">
                <a:solidFill>
                  <a:srgbClr val="6D6E71"/>
                </a:solidFill>
                <a:latin typeface="+mj-lt"/>
                <a:cs typeface="Arial"/>
              </a:rPr>
              <a:t>jefe inmediato </a:t>
            </a:r>
            <a:r>
              <a:rPr lang="es-CO" sz="1200" spc="-20" dirty="0">
                <a:solidFill>
                  <a:srgbClr val="6D6E71"/>
                </a:solidFill>
                <a:latin typeface="+mj-lt"/>
                <a:cs typeface="Arial"/>
              </a:rPr>
              <a:t>y </a:t>
            </a:r>
            <a:r>
              <a:rPr lang="es-CO" sz="1200" spc="-45" dirty="0">
                <a:solidFill>
                  <a:srgbClr val="6D6E71"/>
                </a:solidFill>
                <a:latin typeface="+mj-lt"/>
                <a:cs typeface="Arial"/>
              </a:rPr>
              <a:t>presente </a:t>
            </a:r>
            <a:r>
              <a:rPr lang="es-CO" sz="1200" spc="-50" dirty="0">
                <a:solidFill>
                  <a:srgbClr val="6D6E71"/>
                </a:solidFill>
                <a:latin typeface="+mj-lt"/>
                <a:cs typeface="Arial"/>
              </a:rPr>
              <a:t>un  </a:t>
            </a:r>
            <a:r>
              <a:rPr lang="es-CO" sz="1200" spc="-45" dirty="0">
                <a:solidFill>
                  <a:srgbClr val="6D6E71"/>
                </a:solidFill>
                <a:latin typeface="+mj-lt"/>
                <a:cs typeface="Arial"/>
              </a:rPr>
              <a:t>dilema </a:t>
            </a:r>
            <a:r>
              <a:rPr lang="es-CO" sz="1200" spc="-55" dirty="0">
                <a:solidFill>
                  <a:srgbClr val="6D6E71"/>
                </a:solidFill>
                <a:latin typeface="+mj-lt"/>
                <a:cs typeface="Arial"/>
              </a:rPr>
              <a:t>en </a:t>
            </a:r>
            <a:r>
              <a:rPr lang="es-CO" sz="1200" spc="-40" dirty="0">
                <a:solidFill>
                  <a:srgbClr val="6D6E71"/>
                </a:solidFill>
                <a:latin typeface="+mj-lt"/>
                <a:cs typeface="Arial"/>
              </a:rPr>
              <a:t>la </a:t>
            </a:r>
            <a:r>
              <a:rPr lang="es-CO" sz="1200" spc="-60" dirty="0">
                <a:solidFill>
                  <a:srgbClr val="6D6E71"/>
                </a:solidFill>
                <a:latin typeface="+mj-lt"/>
                <a:cs typeface="Arial"/>
              </a:rPr>
              <a:t>línea </a:t>
            </a:r>
            <a:r>
              <a:rPr lang="es-CO" sz="1200" spc="-50" dirty="0">
                <a:solidFill>
                  <a:srgbClr val="6D6E71"/>
                </a:solidFill>
                <a:latin typeface="+mj-lt"/>
                <a:cs typeface="Arial"/>
              </a:rPr>
              <a:t>ética. </a:t>
            </a:r>
            <a:r>
              <a:rPr lang="es-CO" sz="1200" spc="-85" dirty="0">
                <a:solidFill>
                  <a:srgbClr val="6D6E71"/>
                </a:solidFill>
                <a:latin typeface="+mj-lt"/>
                <a:cs typeface="Arial"/>
              </a:rPr>
              <a:t>De </a:t>
            </a:r>
            <a:r>
              <a:rPr lang="es-CO" sz="1200" spc="-60" dirty="0">
                <a:solidFill>
                  <a:srgbClr val="6D6E71"/>
                </a:solidFill>
                <a:latin typeface="+mj-lt"/>
                <a:cs typeface="Arial"/>
              </a:rPr>
              <a:t>acuerdo con </a:t>
            </a:r>
            <a:r>
              <a:rPr lang="es-CO" sz="1200" spc="-25" dirty="0">
                <a:solidFill>
                  <a:srgbClr val="6D6E71"/>
                </a:solidFill>
                <a:latin typeface="+mj-lt"/>
                <a:cs typeface="Arial"/>
              </a:rPr>
              <a:t>lo</a:t>
            </a:r>
            <a:r>
              <a:rPr lang="es-CO" sz="1200" spc="-245" dirty="0">
                <a:solidFill>
                  <a:srgbClr val="6D6E71"/>
                </a:solidFill>
                <a:latin typeface="+mj-lt"/>
                <a:cs typeface="Arial"/>
              </a:rPr>
              <a:t> </a:t>
            </a:r>
            <a:r>
              <a:rPr lang="es-CO" sz="1200" spc="-50" dirty="0">
                <a:solidFill>
                  <a:srgbClr val="6D6E71"/>
                </a:solidFill>
                <a:latin typeface="+mj-lt"/>
                <a:cs typeface="Arial"/>
              </a:rPr>
              <a:t>establecido  </a:t>
            </a:r>
            <a:r>
              <a:rPr lang="es-CO" sz="1200" spc="-55" dirty="0">
                <a:solidFill>
                  <a:srgbClr val="6D6E71"/>
                </a:solidFill>
                <a:latin typeface="+mj-lt"/>
                <a:cs typeface="Arial"/>
              </a:rPr>
              <a:t>en </a:t>
            </a:r>
            <a:r>
              <a:rPr lang="es-CO" sz="1200" spc="-35" dirty="0">
                <a:solidFill>
                  <a:srgbClr val="6D6E71"/>
                </a:solidFill>
                <a:latin typeface="+mj-lt"/>
                <a:cs typeface="Arial"/>
              </a:rPr>
              <a:t>los </a:t>
            </a:r>
            <a:r>
              <a:rPr lang="es-CO" sz="1200" spc="-45" dirty="0">
                <a:solidFill>
                  <a:srgbClr val="6D6E71"/>
                </a:solidFill>
                <a:latin typeface="+mj-lt"/>
                <a:cs typeface="Arial"/>
              </a:rPr>
              <a:t>procedimientos </a:t>
            </a:r>
            <a:r>
              <a:rPr lang="es-CO" sz="1200" spc="-40" dirty="0">
                <a:solidFill>
                  <a:srgbClr val="6D6E71"/>
                </a:solidFill>
                <a:latin typeface="+mj-lt"/>
                <a:cs typeface="Arial"/>
              </a:rPr>
              <a:t>internos, no </a:t>
            </a:r>
            <a:r>
              <a:rPr lang="es-CO" sz="1200" spc="-60" dirty="0">
                <a:solidFill>
                  <a:srgbClr val="6D6E71"/>
                </a:solidFill>
                <a:latin typeface="+mj-lt"/>
                <a:cs typeface="Arial"/>
              </a:rPr>
              <a:t>se deben </a:t>
            </a:r>
            <a:r>
              <a:rPr lang="es-CO" sz="1200" spc="-50" dirty="0">
                <a:solidFill>
                  <a:srgbClr val="6D6E71"/>
                </a:solidFill>
                <a:latin typeface="+mj-lt"/>
                <a:cs typeface="Arial"/>
              </a:rPr>
              <a:t>aceptar  </a:t>
            </a:r>
            <a:r>
              <a:rPr lang="es-CO" sz="1200" spc="-65" dirty="0">
                <a:solidFill>
                  <a:srgbClr val="6D6E71"/>
                </a:solidFill>
                <a:latin typeface="+mj-lt"/>
                <a:cs typeface="Arial"/>
              </a:rPr>
              <a:t>invitaciones</a:t>
            </a:r>
            <a:r>
              <a:rPr lang="es-CO" sz="1200" spc="-165" dirty="0">
                <a:solidFill>
                  <a:srgbClr val="6D6E71"/>
                </a:solidFill>
                <a:latin typeface="+mj-lt"/>
                <a:cs typeface="Arial"/>
              </a:rPr>
              <a:t> </a:t>
            </a:r>
            <a:r>
              <a:rPr lang="es-CO" sz="1200" spc="-55" dirty="0">
                <a:solidFill>
                  <a:srgbClr val="6D6E71"/>
                </a:solidFill>
                <a:latin typeface="+mj-lt"/>
                <a:cs typeface="Arial"/>
              </a:rPr>
              <a:t>extra</a:t>
            </a:r>
            <a:r>
              <a:rPr lang="es-CO" sz="1200" spc="-160" dirty="0">
                <a:solidFill>
                  <a:srgbClr val="6D6E71"/>
                </a:solidFill>
                <a:latin typeface="+mj-lt"/>
                <a:cs typeface="Arial"/>
              </a:rPr>
              <a:t> </a:t>
            </a:r>
            <a:r>
              <a:rPr lang="es-CO" sz="1200" spc="-75" dirty="0">
                <a:solidFill>
                  <a:srgbClr val="6D6E71"/>
                </a:solidFill>
                <a:latin typeface="+mj-lt"/>
                <a:cs typeface="Arial"/>
              </a:rPr>
              <a:t>laborales</a:t>
            </a:r>
            <a:r>
              <a:rPr lang="es-CO" sz="1200" spc="-165" dirty="0">
                <a:solidFill>
                  <a:srgbClr val="6D6E71"/>
                </a:solidFill>
                <a:latin typeface="+mj-lt"/>
                <a:cs typeface="Arial"/>
              </a:rPr>
              <a:t> </a:t>
            </a:r>
            <a:r>
              <a:rPr lang="es-CO" sz="1200" spc="-65" dirty="0">
                <a:solidFill>
                  <a:srgbClr val="6D6E71"/>
                </a:solidFill>
                <a:latin typeface="+mj-lt"/>
                <a:cs typeface="Arial"/>
              </a:rPr>
              <a:t>a</a:t>
            </a:r>
            <a:r>
              <a:rPr lang="es-CO" sz="1200" spc="-160" dirty="0">
                <a:solidFill>
                  <a:srgbClr val="6D6E71"/>
                </a:solidFill>
                <a:latin typeface="+mj-lt"/>
                <a:cs typeface="Arial"/>
              </a:rPr>
              <a:t> </a:t>
            </a:r>
            <a:r>
              <a:rPr lang="es-CO" sz="1200" spc="-70" dirty="0">
                <a:solidFill>
                  <a:srgbClr val="6D6E71"/>
                </a:solidFill>
                <a:latin typeface="+mj-lt"/>
                <a:cs typeface="Arial"/>
              </a:rPr>
              <a:t>trabajadores</a:t>
            </a:r>
            <a:r>
              <a:rPr lang="es-CO" sz="1200" spc="-160" dirty="0">
                <a:solidFill>
                  <a:srgbClr val="6D6E71"/>
                </a:solidFill>
                <a:latin typeface="+mj-lt"/>
                <a:cs typeface="Arial"/>
              </a:rPr>
              <a:t> </a:t>
            </a:r>
            <a:r>
              <a:rPr lang="es-CO" sz="1200" spc="-20" dirty="0">
                <a:solidFill>
                  <a:srgbClr val="6D6E71"/>
                </a:solidFill>
                <a:latin typeface="+mj-lt"/>
                <a:cs typeface="Arial"/>
              </a:rPr>
              <a:t>y</a:t>
            </a:r>
            <a:r>
              <a:rPr lang="es-CO" sz="1200" spc="-165" dirty="0">
                <a:solidFill>
                  <a:srgbClr val="6D6E71"/>
                </a:solidFill>
                <a:latin typeface="+mj-lt"/>
                <a:cs typeface="Arial"/>
              </a:rPr>
              <a:t> </a:t>
            </a:r>
            <a:r>
              <a:rPr lang="es-CO" sz="1200" spc="-65" dirty="0">
                <a:solidFill>
                  <a:srgbClr val="6D6E71"/>
                </a:solidFill>
                <a:latin typeface="+mj-lt"/>
                <a:cs typeface="Arial"/>
              </a:rPr>
              <a:t>familiares de</a:t>
            </a:r>
            <a:endParaRPr lang="es-CO" sz="1200" dirty="0">
              <a:latin typeface="+mj-lt"/>
              <a:cs typeface="Arial"/>
            </a:endParaRPr>
          </a:p>
        </p:txBody>
      </p:sp>
      <p:sp>
        <p:nvSpPr>
          <p:cNvPr id="6" name="object 6"/>
          <p:cNvSpPr txBox="1"/>
          <p:nvPr/>
        </p:nvSpPr>
        <p:spPr>
          <a:xfrm>
            <a:off x="4270003" y="460604"/>
            <a:ext cx="3336925" cy="7589257"/>
          </a:xfrm>
          <a:prstGeom prst="rect">
            <a:avLst/>
          </a:prstGeom>
        </p:spPr>
        <p:txBody>
          <a:bodyPr vert="horz" wrap="square" lIns="0" tIns="22860" rIns="0" bIns="0" rtlCol="0">
            <a:spAutoFit/>
          </a:bodyPr>
          <a:lstStyle/>
          <a:p>
            <a:pPr marL="12700" marR="5080" algn="just">
              <a:lnSpc>
                <a:spcPts val="1400"/>
              </a:lnSpc>
              <a:spcBef>
                <a:spcPts val="180"/>
              </a:spcBef>
            </a:pPr>
            <a:r>
              <a:rPr lang="es-CO" sz="1200" spc="-80" dirty="0">
                <a:solidFill>
                  <a:srgbClr val="6D6E71"/>
                </a:solidFill>
                <a:latin typeface="+mj-lt"/>
                <a:cs typeface="Arial"/>
              </a:rPr>
              <a:t>personas </a:t>
            </a:r>
            <a:r>
              <a:rPr lang="es-CO" sz="1200" spc="-75" dirty="0">
                <a:solidFill>
                  <a:srgbClr val="6D6E71"/>
                </a:solidFill>
                <a:latin typeface="+mj-lt"/>
                <a:cs typeface="Arial"/>
              </a:rPr>
              <a:t>que </a:t>
            </a:r>
            <a:r>
              <a:rPr lang="es-CO" sz="1200" spc="-65" dirty="0">
                <a:solidFill>
                  <a:srgbClr val="6D6E71"/>
                </a:solidFill>
                <a:latin typeface="+mj-lt"/>
                <a:cs typeface="Arial"/>
              </a:rPr>
              <a:t>tengan </a:t>
            </a:r>
            <a:r>
              <a:rPr lang="es-CO" sz="1200" spc="-50" dirty="0">
                <a:solidFill>
                  <a:srgbClr val="6D6E71"/>
                </a:solidFill>
                <a:latin typeface="+mj-lt"/>
                <a:cs typeface="Arial"/>
              </a:rPr>
              <a:t>un </a:t>
            </a:r>
            <a:r>
              <a:rPr lang="es-CO" sz="1200" spc="-55" dirty="0">
                <a:solidFill>
                  <a:srgbClr val="6D6E71"/>
                </a:solidFill>
                <a:latin typeface="+mj-lt"/>
                <a:cs typeface="Arial"/>
              </a:rPr>
              <a:t>interés </a:t>
            </a:r>
            <a:r>
              <a:rPr lang="es-CO" sz="1200" spc="-75" dirty="0">
                <a:solidFill>
                  <a:srgbClr val="6D6E71"/>
                </a:solidFill>
                <a:latin typeface="+mj-lt"/>
                <a:cs typeface="Arial"/>
              </a:rPr>
              <a:t>comercial </a:t>
            </a:r>
            <a:r>
              <a:rPr lang="es-CO" sz="1200" spc="-55" dirty="0">
                <a:solidFill>
                  <a:srgbClr val="6D6E71"/>
                </a:solidFill>
                <a:latin typeface="+mj-lt"/>
                <a:cs typeface="Arial"/>
              </a:rPr>
              <a:t>con </a:t>
            </a:r>
            <a:r>
              <a:rPr lang="es-CO" sz="1200" spc="-45" dirty="0">
                <a:solidFill>
                  <a:srgbClr val="6D6E71"/>
                </a:solidFill>
                <a:latin typeface="+mj-lt"/>
                <a:cs typeface="Arial"/>
              </a:rPr>
              <a:t>la  </a:t>
            </a:r>
            <a:r>
              <a:rPr lang="es-CO" sz="1200" spc="-55" dirty="0">
                <a:solidFill>
                  <a:srgbClr val="6D6E71"/>
                </a:solidFill>
                <a:latin typeface="+mj-lt"/>
                <a:cs typeface="Arial"/>
              </a:rPr>
              <a:t>empresa. </a:t>
            </a:r>
            <a:r>
              <a:rPr lang="es-CO" sz="1200" spc="-45" dirty="0">
                <a:solidFill>
                  <a:srgbClr val="6D6E71"/>
                </a:solidFill>
                <a:latin typeface="+mj-lt"/>
                <a:cs typeface="Arial"/>
              </a:rPr>
              <a:t>Por </a:t>
            </a:r>
            <a:r>
              <a:rPr lang="es-CO" sz="1200" spc="-20" dirty="0">
                <a:solidFill>
                  <a:srgbClr val="6D6E71"/>
                </a:solidFill>
                <a:latin typeface="+mj-lt"/>
                <a:cs typeface="Arial"/>
              </a:rPr>
              <a:t>tanto, </a:t>
            </a:r>
            <a:r>
              <a:rPr lang="es-CO" sz="1200" spc="-60" dirty="0">
                <a:solidFill>
                  <a:srgbClr val="6D6E71"/>
                </a:solidFill>
                <a:latin typeface="+mj-lt"/>
                <a:cs typeface="Arial"/>
              </a:rPr>
              <a:t>debe </a:t>
            </a:r>
            <a:r>
              <a:rPr lang="es-CO" sz="1200" spc="-45" dirty="0">
                <a:solidFill>
                  <a:srgbClr val="6D6E71"/>
                </a:solidFill>
                <a:latin typeface="+mj-lt"/>
                <a:cs typeface="Arial"/>
              </a:rPr>
              <a:t>abstenerse </a:t>
            </a:r>
            <a:r>
              <a:rPr lang="es-CO" sz="1200" spc="-55" dirty="0">
                <a:solidFill>
                  <a:srgbClr val="6D6E71"/>
                </a:solidFill>
                <a:latin typeface="+mj-lt"/>
                <a:cs typeface="Arial"/>
              </a:rPr>
              <a:t>de </a:t>
            </a:r>
            <a:r>
              <a:rPr lang="es-CO" sz="1200" spc="-45" dirty="0">
                <a:solidFill>
                  <a:srgbClr val="6D6E71"/>
                </a:solidFill>
                <a:latin typeface="+mj-lt"/>
                <a:cs typeface="Arial"/>
              </a:rPr>
              <a:t>aceptar </a:t>
            </a:r>
            <a:r>
              <a:rPr lang="es-CO" sz="1200" spc="-50" dirty="0">
                <a:solidFill>
                  <a:srgbClr val="6D6E71"/>
                </a:solidFill>
                <a:latin typeface="+mj-lt"/>
                <a:cs typeface="Arial"/>
              </a:rPr>
              <a:t>la  </a:t>
            </a:r>
            <a:r>
              <a:rPr lang="es-CO" sz="1200" spc="-40" dirty="0">
                <a:solidFill>
                  <a:srgbClr val="6D6E71"/>
                </a:solidFill>
                <a:latin typeface="+mj-lt"/>
                <a:cs typeface="Arial"/>
              </a:rPr>
              <a:t>invitación </a:t>
            </a:r>
            <a:r>
              <a:rPr lang="es-CO" sz="1200" spc="-20" dirty="0">
                <a:solidFill>
                  <a:srgbClr val="6D6E71"/>
                </a:solidFill>
                <a:latin typeface="+mj-lt"/>
                <a:cs typeface="Arial"/>
              </a:rPr>
              <a:t>y </a:t>
            </a:r>
            <a:r>
              <a:rPr lang="es-CO" sz="1200" spc="-55" dirty="0">
                <a:solidFill>
                  <a:srgbClr val="6D6E71"/>
                </a:solidFill>
                <a:latin typeface="+mj-lt"/>
                <a:cs typeface="Arial"/>
              </a:rPr>
              <a:t>esperar </a:t>
            </a:r>
            <a:r>
              <a:rPr lang="es-CO" sz="1200" spc="-65" dirty="0">
                <a:solidFill>
                  <a:srgbClr val="6D6E71"/>
                </a:solidFill>
                <a:latin typeface="+mj-lt"/>
                <a:cs typeface="Arial"/>
              </a:rPr>
              <a:t>a </a:t>
            </a:r>
            <a:r>
              <a:rPr lang="es-CO" sz="1200" spc="-55" dirty="0">
                <a:solidFill>
                  <a:srgbClr val="6D6E71"/>
                </a:solidFill>
                <a:latin typeface="+mj-lt"/>
                <a:cs typeface="Arial"/>
              </a:rPr>
              <a:t>que </a:t>
            </a:r>
            <a:r>
              <a:rPr lang="es-CO" sz="1200" spc="-60" dirty="0">
                <a:solidFill>
                  <a:srgbClr val="6D6E71"/>
                </a:solidFill>
                <a:latin typeface="+mj-lt"/>
                <a:cs typeface="Arial"/>
              </a:rPr>
              <a:t>se </a:t>
            </a:r>
            <a:r>
              <a:rPr lang="es-CO" sz="1200" spc="-25" dirty="0">
                <a:solidFill>
                  <a:srgbClr val="6D6E71"/>
                </a:solidFill>
                <a:latin typeface="+mj-lt"/>
                <a:cs typeface="Arial"/>
              </a:rPr>
              <a:t>emita </a:t>
            </a:r>
            <a:r>
              <a:rPr lang="es-CO" sz="1200" spc="-35" dirty="0">
                <a:solidFill>
                  <a:srgbClr val="6D6E71"/>
                </a:solidFill>
                <a:latin typeface="+mj-lt"/>
                <a:cs typeface="Arial"/>
              </a:rPr>
              <a:t>el </a:t>
            </a:r>
            <a:r>
              <a:rPr lang="es-CO" sz="1200" spc="-50" dirty="0">
                <a:solidFill>
                  <a:srgbClr val="6D6E71"/>
                </a:solidFill>
                <a:latin typeface="+mj-lt"/>
                <a:cs typeface="Arial"/>
              </a:rPr>
              <a:t>concepto </a:t>
            </a:r>
            <a:r>
              <a:rPr lang="es-CO" sz="1200" spc="-40" dirty="0">
                <a:solidFill>
                  <a:srgbClr val="6D6E71"/>
                </a:solidFill>
                <a:latin typeface="+mj-lt"/>
                <a:cs typeface="Arial"/>
              </a:rPr>
              <a:t>ético  </a:t>
            </a:r>
            <a:r>
              <a:rPr lang="es-CO" sz="1200" spc="-50" dirty="0">
                <a:solidFill>
                  <a:srgbClr val="6D6E71"/>
                </a:solidFill>
                <a:latin typeface="+mj-lt"/>
                <a:cs typeface="Arial"/>
              </a:rPr>
              <a:t>correspondiente.</a:t>
            </a:r>
            <a:endParaRPr lang="es-CO" sz="1200" dirty="0">
              <a:latin typeface="+mj-lt"/>
              <a:cs typeface="Arial"/>
            </a:endParaRPr>
          </a:p>
          <a:p>
            <a:pPr marL="12700" marR="5080" algn="just">
              <a:lnSpc>
                <a:spcPts val="1400"/>
              </a:lnSpc>
              <a:spcBef>
                <a:spcPts val="1400"/>
              </a:spcBef>
            </a:pPr>
            <a:r>
              <a:rPr lang="es-CO" sz="1400" b="1" i="1" dirty="0">
                <a:solidFill>
                  <a:srgbClr val="C01F3C"/>
                </a:solidFill>
                <a:latin typeface="+mj-lt"/>
                <a:cs typeface="Lato-BlackItalic"/>
              </a:rPr>
              <a:t>Actualmente me desempeño en la Vicepresidencia  </a:t>
            </a:r>
            <a:r>
              <a:rPr lang="es-CO" sz="1400" b="1" i="1" spc="5" dirty="0">
                <a:solidFill>
                  <a:srgbClr val="C01F3C"/>
                </a:solidFill>
                <a:latin typeface="+mj-lt"/>
                <a:cs typeface="Lato-BlackItalic"/>
              </a:rPr>
              <a:t>XX </a:t>
            </a:r>
            <a:r>
              <a:rPr lang="es-CO" sz="1400" b="1" i="1" dirty="0">
                <a:solidFill>
                  <a:srgbClr val="C01F3C"/>
                </a:solidFill>
                <a:latin typeface="+mj-lt"/>
                <a:cs typeface="Lato-BlackItalic"/>
              </a:rPr>
              <a:t>y dentro de mis </a:t>
            </a:r>
            <a:r>
              <a:rPr lang="es-CO" sz="1400" b="1" i="1" spc="-5" dirty="0">
                <a:solidFill>
                  <a:srgbClr val="C01F3C"/>
                </a:solidFill>
                <a:latin typeface="+mj-lt"/>
                <a:cs typeface="Lato-BlackItalic"/>
              </a:rPr>
              <a:t>funciones </a:t>
            </a:r>
            <a:r>
              <a:rPr lang="es-CO" sz="1400" b="1" i="1" dirty="0">
                <a:solidFill>
                  <a:srgbClr val="C01F3C"/>
                </a:solidFill>
                <a:latin typeface="+mj-lt"/>
                <a:cs typeface="Lato-BlackItalic"/>
              </a:rPr>
              <a:t>debo </a:t>
            </a:r>
            <a:r>
              <a:rPr lang="es-CO" sz="1400" b="1" i="1" spc="-5" dirty="0">
                <a:solidFill>
                  <a:srgbClr val="C01F3C"/>
                </a:solidFill>
                <a:latin typeface="+mj-lt"/>
                <a:cs typeface="Lato-BlackItalic"/>
              </a:rPr>
              <a:t>recibir reportes,  </a:t>
            </a:r>
            <a:r>
              <a:rPr lang="es-CO" sz="1400" b="1" i="1" dirty="0">
                <a:solidFill>
                  <a:srgbClr val="C01F3C"/>
                </a:solidFill>
                <a:latin typeface="+mj-lt"/>
                <a:cs typeface="Lato-BlackItalic"/>
              </a:rPr>
              <a:t>informes</a:t>
            </a:r>
            <a:r>
              <a:rPr lang="es-CO" sz="1400" b="1" i="1" spc="-30" dirty="0">
                <a:solidFill>
                  <a:srgbClr val="C01F3C"/>
                </a:solidFill>
                <a:latin typeface="+mj-lt"/>
                <a:cs typeface="Lato-BlackItalic"/>
              </a:rPr>
              <a:t> </a:t>
            </a:r>
            <a:r>
              <a:rPr lang="es-CO" sz="1400" b="1" i="1" dirty="0">
                <a:solidFill>
                  <a:srgbClr val="C01F3C"/>
                </a:solidFill>
                <a:latin typeface="+mj-lt"/>
                <a:cs typeface="Lato-BlackItalic"/>
              </a:rPr>
              <a:t>y</a:t>
            </a:r>
            <a:r>
              <a:rPr lang="es-CO" sz="1400" b="1" i="1" spc="-30" dirty="0">
                <a:solidFill>
                  <a:srgbClr val="C01F3C"/>
                </a:solidFill>
                <a:latin typeface="+mj-lt"/>
                <a:cs typeface="Lato-BlackItalic"/>
              </a:rPr>
              <a:t> </a:t>
            </a:r>
            <a:r>
              <a:rPr lang="es-CO" sz="1400" b="1" i="1" spc="-5" dirty="0">
                <a:solidFill>
                  <a:srgbClr val="C01F3C"/>
                </a:solidFill>
                <a:latin typeface="+mj-lt"/>
                <a:cs typeface="Lato-BlackItalic"/>
              </a:rPr>
              <a:t>diferentes</a:t>
            </a:r>
            <a:r>
              <a:rPr lang="es-CO" sz="1400" b="1" i="1" spc="-30" dirty="0">
                <a:solidFill>
                  <a:srgbClr val="C01F3C"/>
                </a:solidFill>
                <a:latin typeface="+mj-lt"/>
                <a:cs typeface="Lato-BlackItalic"/>
              </a:rPr>
              <a:t> </a:t>
            </a:r>
            <a:r>
              <a:rPr lang="es-CO" sz="1400" b="1" i="1" spc="-5" dirty="0">
                <a:solidFill>
                  <a:srgbClr val="C01F3C"/>
                </a:solidFill>
                <a:latin typeface="+mj-lt"/>
                <a:cs typeface="Lato-BlackItalic"/>
              </a:rPr>
              <a:t>entregables</a:t>
            </a:r>
            <a:r>
              <a:rPr lang="es-CO" sz="1400" b="1" i="1" spc="-25" dirty="0">
                <a:solidFill>
                  <a:srgbClr val="C01F3C"/>
                </a:solidFill>
                <a:latin typeface="+mj-lt"/>
                <a:cs typeface="Lato-BlackItalic"/>
              </a:rPr>
              <a:t> </a:t>
            </a:r>
            <a:r>
              <a:rPr lang="es-CO" sz="1400" b="1" i="1" dirty="0">
                <a:solidFill>
                  <a:srgbClr val="C01F3C"/>
                </a:solidFill>
                <a:latin typeface="+mj-lt"/>
                <a:cs typeface="Lato-BlackItalic"/>
              </a:rPr>
              <a:t>de</a:t>
            </a:r>
            <a:r>
              <a:rPr lang="es-CO" sz="1400" b="1" i="1" spc="-30" dirty="0">
                <a:solidFill>
                  <a:srgbClr val="C01F3C"/>
                </a:solidFill>
                <a:latin typeface="+mj-lt"/>
                <a:cs typeface="Lato-BlackItalic"/>
              </a:rPr>
              <a:t> </a:t>
            </a:r>
            <a:r>
              <a:rPr lang="es-CO" sz="1400" b="1" i="1" dirty="0">
                <a:solidFill>
                  <a:srgbClr val="C01F3C"/>
                </a:solidFill>
                <a:latin typeface="+mj-lt"/>
                <a:cs typeface="Lato-BlackItalic"/>
              </a:rPr>
              <a:t>la</a:t>
            </a:r>
            <a:r>
              <a:rPr lang="es-CO" sz="1400" b="1" i="1" spc="-30" dirty="0">
                <a:solidFill>
                  <a:srgbClr val="C01F3C"/>
                </a:solidFill>
                <a:latin typeface="+mj-lt"/>
                <a:cs typeface="Lato-BlackItalic"/>
              </a:rPr>
              <a:t> </a:t>
            </a:r>
            <a:r>
              <a:rPr lang="es-CO" sz="1400" b="1" i="1" dirty="0">
                <a:solidFill>
                  <a:srgbClr val="C01F3C"/>
                </a:solidFill>
                <a:latin typeface="+mj-lt"/>
                <a:cs typeface="Lato-BlackItalic"/>
              </a:rPr>
              <a:t>firma</a:t>
            </a:r>
            <a:r>
              <a:rPr lang="es-CO" sz="1400" b="1" i="1" spc="-25" dirty="0">
                <a:solidFill>
                  <a:srgbClr val="C01F3C"/>
                </a:solidFill>
                <a:latin typeface="+mj-lt"/>
                <a:cs typeface="Lato-BlackItalic"/>
              </a:rPr>
              <a:t> </a:t>
            </a:r>
            <a:r>
              <a:rPr lang="es-CO" sz="1400" b="1" i="1" dirty="0">
                <a:solidFill>
                  <a:srgbClr val="C01F3C"/>
                </a:solidFill>
                <a:latin typeface="+mj-lt"/>
                <a:cs typeface="Lato-BlackItalic"/>
              </a:rPr>
              <a:t>ZZ,</a:t>
            </a:r>
            <a:r>
              <a:rPr lang="es-CO" sz="1400" b="1" i="1" spc="-30" dirty="0">
                <a:solidFill>
                  <a:srgbClr val="C01F3C"/>
                </a:solidFill>
                <a:latin typeface="+mj-lt"/>
                <a:cs typeface="Lato-BlackItalic"/>
              </a:rPr>
              <a:t> </a:t>
            </a:r>
            <a:r>
              <a:rPr lang="es-CO" sz="1400" b="1" i="1" spc="-5" dirty="0">
                <a:solidFill>
                  <a:srgbClr val="C01F3C"/>
                </a:solidFill>
                <a:latin typeface="+mj-lt"/>
                <a:cs typeface="Lato-BlackItalic"/>
              </a:rPr>
              <a:t>en  </a:t>
            </a:r>
            <a:r>
              <a:rPr lang="es-CO" sz="1400" b="1" i="1" dirty="0">
                <a:solidFill>
                  <a:srgbClr val="C01F3C"/>
                </a:solidFill>
                <a:latin typeface="+mj-lt"/>
                <a:cs typeface="Lato-BlackItalic"/>
              </a:rPr>
              <a:t>la</a:t>
            </a:r>
            <a:r>
              <a:rPr lang="es-CO" sz="1400" b="1" i="1" spc="-50" dirty="0">
                <a:solidFill>
                  <a:srgbClr val="C01F3C"/>
                </a:solidFill>
                <a:latin typeface="+mj-lt"/>
                <a:cs typeface="Lato-BlackItalic"/>
              </a:rPr>
              <a:t> </a:t>
            </a:r>
            <a:r>
              <a:rPr lang="es-CO" sz="1400" b="1" i="1" dirty="0">
                <a:solidFill>
                  <a:srgbClr val="C01F3C"/>
                </a:solidFill>
                <a:latin typeface="+mj-lt"/>
                <a:cs typeface="Lato-BlackItalic"/>
              </a:rPr>
              <a:t>cual</a:t>
            </a:r>
            <a:r>
              <a:rPr lang="es-CO" sz="1400" b="1" i="1" spc="-50" dirty="0">
                <a:solidFill>
                  <a:srgbClr val="C01F3C"/>
                </a:solidFill>
                <a:latin typeface="+mj-lt"/>
                <a:cs typeface="Lato-BlackItalic"/>
              </a:rPr>
              <a:t> </a:t>
            </a:r>
            <a:r>
              <a:rPr lang="es-CO" sz="1400" b="1" i="1" dirty="0">
                <a:solidFill>
                  <a:srgbClr val="C01F3C"/>
                </a:solidFill>
                <a:latin typeface="+mj-lt"/>
                <a:cs typeface="Lato-BlackItalic"/>
              </a:rPr>
              <a:t>trabaja</a:t>
            </a:r>
            <a:r>
              <a:rPr lang="es-CO" sz="1400" b="1" i="1" spc="-50" dirty="0">
                <a:solidFill>
                  <a:srgbClr val="C01F3C"/>
                </a:solidFill>
                <a:latin typeface="+mj-lt"/>
                <a:cs typeface="Lato-BlackItalic"/>
              </a:rPr>
              <a:t> </a:t>
            </a:r>
            <a:r>
              <a:rPr lang="es-CO" sz="1400" b="1" i="1" dirty="0">
                <a:solidFill>
                  <a:srgbClr val="C01F3C"/>
                </a:solidFill>
                <a:latin typeface="+mj-lt"/>
                <a:cs typeface="Lato-BlackItalic"/>
              </a:rPr>
              <a:t>un</a:t>
            </a:r>
            <a:r>
              <a:rPr lang="es-CO" sz="1400" b="1" i="1" spc="-50" dirty="0">
                <a:solidFill>
                  <a:srgbClr val="C01F3C"/>
                </a:solidFill>
                <a:latin typeface="+mj-lt"/>
                <a:cs typeface="Lato-BlackItalic"/>
              </a:rPr>
              <a:t> </a:t>
            </a:r>
            <a:r>
              <a:rPr lang="es-CO" sz="1400" b="1" i="1" dirty="0">
                <a:solidFill>
                  <a:srgbClr val="C01F3C"/>
                </a:solidFill>
                <a:latin typeface="+mj-lt"/>
                <a:cs typeface="Lato-BlackItalic"/>
              </a:rPr>
              <a:t>cuñado</a:t>
            </a:r>
            <a:r>
              <a:rPr lang="es-CO" sz="1400" b="1" i="1" spc="-50" dirty="0">
                <a:solidFill>
                  <a:srgbClr val="C01F3C"/>
                </a:solidFill>
                <a:latin typeface="+mj-lt"/>
                <a:cs typeface="Lato-BlackItalic"/>
              </a:rPr>
              <a:t> </a:t>
            </a:r>
            <a:r>
              <a:rPr lang="es-CO" sz="1400" b="1" i="1" dirty="0">
                <a:solidFill>
                  <a:srgbClr val="C01F3C"/>
                </a:solidFill>
                <a:latin typeface="+mj-lt"/>
                <a:cs typeface="Lato-BlackItalic"/>
              </a:rPr>
              <a:t>como</a:t>
            </a:r>
            <a:r>
              <a:rPr lang="es-CO" sz="1400" b="1" i="1" spc="-50" dirty="0">
                <a:solidFill>
                  <a:srgbClr val="C01F3C"/>
                </a:solidFill>
                <a:latin typeface="+mj-lt"/>
                <a:cs typeface="Lato-BlackItalic"/>
              </a:rPr>
              <a:t> </a:t>
            </a:r>
            <a:r>
              <a:rPr lang="es-CO" sz="1400" b="1" i="1" dirty="0">
                <a:solidFill>
                  <a:srgbClr val="C01F3C"/>
                </a:solidFill>
                <a:latin typeface="+mj-lt"/>
                <a:cs typeface="Lato-BlackItalic"/>
              </a:rPr>
              <a:t>miembro</a:t>
            </a:r>
            <a:r>
              <a:rPr lang="es-CO" sz="1400" b="1" i="1" spc="-50" dirty="0">
                <a:solidFill>
                  <a:srgbClr val="C01F3C"/>
                </a:solidFill>
                <a:latin typeface="+mj-lt"/>
                <a:cs typeface="Lato-BlackItalic"/>
              </a:rPr>
              <a:t> </a:t>
            </a:r>
            <a:r>
              <a:rPr lang="es-CO" sz="1400" b="1" i="1" dirty="0">
                <a:solidFill>
                  <a:srgbClr val="C01F3C"/>
                </a:solidFill>
                <a:latin typeface="+mj-lt"/>
                <a:cs typeface="Lato-BlackItalic"/>
              </a:rPr>
              <a:t>del</a:t>
            </a:r>
            <a:r>
              <a:rPr lang="es-CO" sz="1400" b="1" i="1" spc="-50" dirty="0">
                <a:solidFill>
                  <a:srgbClr val="C01F3C"/>
                </a:solidFill>
                <a:latin typeface="+mj-lt"/>
                <a:cs typeface="Lato-BlackItalic"/>
              </a:rPr>
              <a:t> </a:t>
            </a:r>
            <a:r>
              <a:rPr lang="es-CO" sz="1400" b="1" i="1" spc="-5" dirty="0">
                <a:solidFill>
                  <a:srgbClr val="C01F3C"/>
                </a:solidFill>
                <a:latin typeface="+mj-lt"/>
                <a:cs typeface="Lato-BlackItalic"/>
              </a:rPr>
              <a:t>equipo  </a:t>
            </a:r>
            <a:r>
              <a:rPr lang="es-CO" sz="1400" b="1" i="1" dirty="0">
                <a:solidFill>
                  <a:srgbClr val="C01F3C"/>
                </a:solidFill>
                <a:latin typeface="+mj-lt"/>
                <a:cs typeface="Lato-BlackItalic"/>
              </a:rPr>
              <a:t>que presenta los productos del </a:t>
            </a:r>
            <a:r>
              <a:rPr lang="es-CO" sz="1400" b="1" i="1" spc="-5" dirty="0">
                <a:solidFill>
                  <a:srgbClr val="C01F3C"/>
                </a:solidFill>
                <a:latin typeface="+mj-lt"/>
                <a:cs typeface="Lato-BlackItalic"/>
              </a:rPr>
              <a:t>contrato. </a:t>
            </a:r>
            <a:r>
              <a:rPr lang="es-CO" sz="1400" b="1" i="1" dirty="0">
                <a:solidFill>
                  <a:srgbClr val="C01F3C"/>
                </a:solidFill>
                <a:latin typeface="+mj-lt"/>
                <a:cs typeface="Lato-BlackItalic"/>
              </a:rPr>
              <a:t>¿Qué  debo</a:t>
            </a:r>
            <a:r>
              <a:rPr lang="es-CO" sz="1400" b="1" i="1" spc="-5" dirty="0">
                <a:solidFill>
                  <a:srgbClr val="C01F3C"/>
                </a:solidFill>
                <a:latin typeface="+mj-lt"/>
                <a:cs typeface="Lato-BlackItalic"/>
              </a:rPr>
              <a:t> hacer?</a:t>
            </a:r>
          </a:p>
          <a:p>
            <a:pPr marL="12700" marR="6350" algn="just">
              <a:lnSpc>
                <a:spcPts val="1400"/>
              </a:lnSpc>
              <a:spcBef>
                <a:spcPts val="180"/>
              </a:spcBef>
            </a:pPr>
            <a:r>
              <a:rPr lang="es-ES" sz="1200" spc="-85" dirty="0">
                <a:solidFill>
                  <a:srgbClr val="6D6E71"/>
                </a:solidFill>
                <a:latin typeface="+mj-lt"/>
                <a:cs typeface="Arial"/>
              </a:rPr>
              <a:t>Deb</a:t>
            </a:r>
            <a:r>
              <a:rPr lang="es-ES" sz="1200" spc="-55" dirty="0">
                <a:solidFill>
                  <a:srgbClr val="6D6E71"/>
                </a:solidFill>
                <a:latin typeface="+mj-lt"/>
                <a:cs typeface="Arial"/>
              </a:rPr>
              <a:t>e </a:t>
            </a:r>
            <a:r>
              <a:rPr lang="es-ES" sz="1200" spc="-60" dirty="0">
                <a:solidFill>
                  <a:srgbClr val="6D6E71"/>
                </a:solidFill>
                <a:latin typeface="+mj-lt"/>
                <a:cs typeface="Arial"/>
              </a:rPr>
              <a:t>separars</a:t>
            </a:r>
            <a:r>
              <a:rPr lang="es-ES" sz="1200" spc="-40" dirty="0">
                <a:solidFill>
                  <a:srgbClr val="6D6E71"/>
                </a:solidFill>
                <a:latin typeface="+mj-lt"/>
                <a:cs typeface="Arial"/>
              </a:rPr>
              <a:t>e </a:t>
            </a:r>
            <a:r>
              <a:rPr lang="es-ES" sz="1200" spc="-70" dirty="0">
                <a:solidFill>
                  <a:srgbClr val="6D6E71"/>
                </a:solidFill>
                <a:latin typeface="+mj-lt"/>
                <a:cs typeface="Arial"/>
              </a:rPr>
              <a:t>d</a:t>
            </a:r>
            <a:r>
              <a:rPr lang="es-ES" sz="1200" spc="-45" dirty="0">
                <a:solidFill>
                  <a:srgbClr val="6D6E71"/>
                </a:solidFill>
                <a:latin typeface="+mj-lt"/>
                <a:cs typeface="Arial"/>
              </a:rPr>
              <a:t>e </a:t>
            </a:r>
            <a:r>
              <a:rPr lang="es-ES" sz="1200" spc="-55" dirty="0">
                <a:solidFill>
                  <a:srgbClr val="6D6E71"/>
                </a:solidFill>
                <a:latin typeface="+mj-lt"/>
                <a:cs typeface="Arial"/>
              </a:rPr>
              <a:t>la</a:t>
            </a:r>
            <a:r>
              <a:rPr lang="es-ES" sz="1200" spc="-35" dirty="0">
                <a:solidFill>
                  <a:srgbClr val="6D6E71"/>
                </a:solidFill>
                <a:latin typeface="+mj-lt"/>
                <a:cs typeface="Arial"/>
              </a:rPr>
              <a:t>s </a:t>
            </a:r>
            <a:r>
              <a:rPr lang="es-ES" sz="1200" spc="-50" dirty="0">
                <a:solidFill>
                  <a:srgbClr val="6D6E71"/>
                </a:solidFill>
                <a:latin typeface="+mj-lt"/>
                <a:cs typeface="Arial"/>
              </a:rPr>
              <a:t>funcione</a:t>
            </a:r>
            <a:r>
              <a:rPr lang="es-ES" sz="1200" spc="-25" dirty="0">
                <a:solidFill>
                  <a:srgbClr val="6D6E71"/>
                </a:solidFill>
                <a:latin typeface="+mj-lt"/>
                <a:cs typeface="Arial"/>
              </a:rPr>
              <a:t>s </a:t>
            </a:r>
            <a:r>
              <a:rPr lang="es-ES" sz="1200" spc="-65" dirty="0">
                <a:solidFill>
                  <a:srgbClr val="6D6E71"/>
                </a:solidFill>
                <a:latin typeface="+mj-lt"/>
                <a:cs typeface="Arial"/>
              </a:rPr>
              <a:t>qu</a:t>
            </a:r>
            <a:r>
              <a:rPr lang="es-ES" sz="1200" spc="-40" dirty="0">
                <a:solidFill>
                  <a:srgbClr val="6D6E71"/>
                </a:solidFill>
                <a:latin typeface="+mj-lt"/>
                <a:cs typeface="Arial"/>
              </a:rPr>
              <a:t>e </a:t>
            </a:r>
            <a:r>
              <a:rPr lang="es-ES" sz="1200" spc="-45" dirty="0">
                <a:solidFill>
                  <a:srgbClr val="6D6E71"/>
                </a:solidFill>
                <a:latin typeface="+mj-lt"/>
                <a:cs typeface="Arial"/>
              </a:rPr>
              <a:t>esté </a:t>
            </a:r>
            <a:r>
              <a:rPr lang="es-ES" sz="1200" spc="-60" dirty="0">
                <a:solidFill>
                  <a:srgbClr val="6D6E71"/>
                </a:solidFill>
                <a:latin typeface="+mj-lt"/>
                <a:cs typeface="Arial"/>
              </a:rPr>
              <a:t>desempeñando </a:t>
            </a:r>
            <a:r>
              <a:rPr lang="es-ES" sz="1200" spc="-55" dirty="0">
                <a:solidFill>
                  <a:srgbClr val="6D6E71"/>
                </a:solidFill>
                <a:latin typeface="+mj-lt"/>
                <a:cs typeface="Arial"/>
              </a:rPr>
              <a:t>que </a:t>
            </a:r>
            <a:r>
              <a:rPr lang="es-ES" sz="1200" spc="-60" dirty="0">
                <a:solidFill>
                  <a:srgbClr val="6D6E71"/>
                </a:solidFill>
                <a:latin typeface="+mj-lt"/>
                <a:cs typeface="Arial"/>
              </a:rPr>
              <a:t>se </a:t>
            </a:r>
            <a:r>
              <a:rPr lang="es-ES" sz="1200" spc="-55" dirty="0">
                <a:solidFill>
                  <a:srgbClr val="6D6E71"/>
                </a:solidFill>
                <a:latin typeface="+mj-lt"/>
                <a:cs typeface="Arial"/>
              </a:rPr>
              <a:t>relacionen </a:t>
            </a:r>
            <a:r>
              <a:rPr lang="es-ES" sz="1200" spc="-60" dirty="0">
                <a:solidFill>
                  <a:srgbClr val="6D6E71"/>
                </a:solidFill>
                <a:latin typeface="+mj-lt"/>
                <a:cs typeface="Arial"/>
              </a:rPr>
              <a:t>con </a:t>
            </a:r>
            <a:r>
              <a:rPr lang="es-ES" sz="1200" spc="-50" dirty="0">
                <a:solidFill>
                  <a:srgbClr val="6D6E71"/>
                </a:solidFill>
                <a:latin typeface="+mj-lt"/>
                <a:cs typeface="Arial"/>
              </a:rPr>
              <a:t>las labores</a:t>
            </a:r>
            <a:r>
              <a:rPr lang="es-ES" sz="1200" spc="-135" dirty="0">
                <a:solidFill>
                  <a:srgbClr val="6D6E71"/>
                </a:solidFill>
                <a:latin typeface="+mj-lt"/>
                <a:cs typeface="Arial"/>
              </a:rPr>
              <a:t> </a:t>
            </a:r>
            <a:r>
              <a:rPr lang="es-ES" sz="1200" spc="-65" dirty="0">
                <a:solidFill>
                  <a:srgbClr val="6D6E71"/>
                </a:solidFill>
                <a:latin typeface="+mj-lt"/>
                <a:cs typeface="Arial"/>
              </a:rPr>
              <a:t>que </a:t>
            </a:r>
            <a:r>
              <a:rPr lang="es-CO" sz="1200" spc="-55" dirty="0">
                <a:solidFill>
                  <a:srgbClr val="6D6E71"/>
                </a:solidFill>
                <a:latin typeface="+mj-lt"/>
                <a:cs typeface="Arial"/>
              </a:rPr>
              <a:t>realiza </a:t>
            </a:r>
            <a:r>
              <a:rPr lang="es-CO" sz="1200" spc="-45" dirty="0">
                <a:solidFill>
                  <a:srgbClr val="6D6E71"/>
                </a:solidFill>
                <a:latin typeface="+mj-lt"/>
                <a:cs typeface="Arial"/>
              </a:rPr>
              <a:t>su </a:t>
            </a:r>
            <a:r>
              <a:rPr lang="es-CO" sz="1200" spc="-65" dirty="0">
                <a:solidFill>
                  <a:srgbClr val="6D6E71"/>
                </a:solidFill>
                <a:latin typeface="+mj-lt"/>
                <a:cs typeface="Arial"/>
              </a:rPr>
              <a:t>cuñado </a:t>
            </a:r>
            <a:r>
              <a:rPr lang="es-CO" sz="1200" spc="-30" dirty="0">
                <a:solidFill>
                  <a:srgbClr val="6D6E71"/>
                </a:solidFill>
                <a:latin typeface="+mj-lt"/>
                <a:cs typeface="Arial"/>
              </a:rPr>
              <a:t>o </a:t>
            </a:r>
            <a:r>
              <a:rPr lang="es-CO" sz="1200" spc="-60" dirty="0">
                <a:solidFill>
                  <a:srgbClr val="6D6E71"/>
                </a:solidFill>
                <a:latin typeface="+mj-lt"/>
                <a:cs typeface="Arial"/>
              </a:rPr>
              <a:t>con </a:t>
            </a:r>
            <a:r>
              <a:rPr lang="es-CO" sz="1200" spc="-50" dirty="0">
                <a:solidFill>
                  <a:srgbClr val="6D6E71"/>
                </a:solidFill>
                <a:latin typeface="+mj-lt"/>
                <a:cs typeface="Arial"/>
              </a:rPr>
              <a:t>las actividades </a:t>
            </a:r>
            <a:r>
              <a:rPr lang="es-CO" sz="1200" spc="-65" dirty="0">
                <a:solidFill>
                  <a:srgbClr val="6D6E71"/>
                </a:solidFill>
                <a:latin typeface="+mj-lt"/>
                <a:cs typeface="Arial"/>
              </a:rPr>
              <a:t>a </a:t>
            </a:r>
            <a:r>
              <a:rPr lang="es-CO" sz="1200" spc="-60" dirty="0">
                <a:solidFill>
                  <a:srgbClr val="6D6E71"/>
                </a:solidFill>
                <a:latin typeface="+mj-lt"/>
                <a:cs typeface="Arial"/>
              </a:rPr>
              <a:t>cargo </a:t>
            </a:r>
            <a:r>
              <a:rPr lang="es-CO" sz="1200" spc="-50" dirty="0">
                <a:solidFill>
                  <a:srgbClr val="6D6E71"/>
                </a:solidFill>
                <a:latin typeface="+mj-lt"/>
                <a:cs typeface="Arial"/>
              </a:rPr>
              <a:t>del  </a:t>
            </a:r>
            <a:r>
              <a:rPr lang="es-CO" sz="1200" spc="-25" dirty="0">
                <a:solidFill>
                  <a:srgbClr val="6D6E71"/>
                </a:solidFill>
                <a:latin typeface="+mj-lt"/>
                <a:cs typeface="Arial"/>
              </a:rPr>
              <a:t>contratista </a:t>
            </a:r>
            <a:r>
              <a:rPr lang="es-CO" sz="1200" spc="-55" dirty="0">
                <a:solidFill>
                  <a:srgbClr val="6D6E71"/>
                </a:solidFill>
                <a:latin typeface="+mj-lt"/>
                <a:cs typeface="Arial"/>
              </a:rPr>
              <a:t>que </a:t>
            </a:r>
            <a:r>
              <a:rPr lang="es-CO" sz="1200" spc="-25" dirty="0">
                <a:solidFill>
                  <a:srgbClr val="6D6E71"/>
                </a:solidFill>
                <a:latin typeface="+mj-lt"/>
                <a:cs typeface="Arial"/>
              </a:rPr>
              <a:t>lo </a:t>
            </a:r>
            <a:r>
              <a:rPr lang="es-CO" sz="1200" spc="-60" dirty="0">
                <a:solidFill>
                  <a:srgbClr val="6D6E71"/>
                </a:solidFill>
                <a:latin typeface="+mj-lt"/>
                <a:cs typeface="Arial"/>
              </a:rPr>
              <a:t>emplea, </a:t>
            </a:r>
            <a:r>
              <a:rPr lang="es-CO" sz="1200" spc="-30" dirty="0">
                <a:solidFill>
                  <a:srgbClr val="6D6E71"/>
                </a:solidFill>
                <a:latin typeface="+mj-lt"/>
                <a:cs typeface="Arial"/>
              </a:rPr>
              <a:t>toda </a:t>
            </a:r>
            <a:r>
              <a:rPr lang="es-CO" sz="1200" spc="-60" dirty="0">
                <a:solidFill>
                  <a:srgbClr val="6D6E71"/>
                </a:solidFill>
                <a:latin typeface="+mj-lt"/>
                <a:cs typeface="Arial"/>
              </a:rPr>
              <a:t>vez </a:t>
            </a:r>
            <a:r>
              <a:rPr lang="es-CO" sz="1200" spc="-55" dirty="0">
                <a:solidFill>
                  <a:srgbClr val="6D6E71"/>
                </a:solidFill>
                <a:latin typeface="+mj-lt"/>
                <a:cs typeface="Arial"/>
              </a:rPr>
              <a:t>que </a:t>
            </a:r>
            <a:r>
              <a:rPr lang="es-CO" sz="1200" spc="-45" dirty="0">
                <a:solidFill>
                  <a:srgbClr val="6D6E71"/>
                </a:solidFill>
                <a:latin typeface="+mj-lt"/>
                <a:cs typeface="Arial"/>
              </a:rPr>
              <a:t>esta  </a:t>
            </a:r>
            <a:r>
              <a:rPr lang="es-CO" sz="1200" spc="-50" dirty="0">
                <a:solidFill>
                  <a:srgbClr val="6D6E71"/>
                </a:solidFill>
                <a:latin typeface="+mj-lt"/>
                <a:cs typeface="Arial"/>
              </a:rPr>
              <a:t>circunstancia </a:t>
            </a:r>
            <a:r>
              <a:rPr lang="es-CO" sz="1200" spc="-60" dirty="0">
                <a:solidFill>
                  <a:srgbClr val="6D6E71"/>
                </a:solidFill>
                <a:latin typeface="+mj-lt"/>
                <a:cs typeface="Arial"/>
              </a:rPr>
              <a:t>genera </a:t>
            </a:r>
            <a:r>
              <a:rPr lang="es-CO" sz="1200" spc="-30" dirty="0">
                <a:solidFill>
                  <a:srgbClr val="6D6E71"/>
                </a:solidFill>
                <a:latin typeface="+mj-lt"/>
                <a:cs typeface="Arial"/>
              </a:rPr>
              <a:t>conflicto </a:t>
            </a:r>
            <a:r>
              <a:rPr lang="es-CO" sz="1200" spc="-55" dirty="0">
                <a:solidFill>
                  <a:srgbClr val="6D6E71"/>
                </a:solidFill>
                <a:latin typeface="+mj-lt"/>
                <a:cs typeface="Arial"/>
              </a:rPr>
              <a:t>de </a:t>
            </a:r>
            <a:r>
              <a:rPr lang="es-CO" sz="1200" spc="-40" dirty="0">
                <a:solidFill>
                  <a:srgbClr val="6D6E71"/>
                </a:solidFill>
                <a:latin typeface="+mj-lt"/>
                <a:cs typeface="Arial"/>
              </a:rPr>
              <a:t>interés. </a:t>
            </a:r>
            <a:r>
              <a:rPr lang="es-CO" sz="1200" spc="-45" dirty="0">
                <a:solidFill>
                  <a:srgbClr val="6D6E71"/>
                </a:solidFill>
                <a:latin typeface="+mj-lt"/>
                <a:cs typeface="Arial"/>
              </a:rPr>
              <a:t>Usted </a:t>
            </a:r>
            <a:r>
              <a:rPr lang="es-CO" sz="1200" spc="-70" dirty="0">
                <a:solidFill>
                  <a:srgbClr val="6D6E71"/>
                </a:solidFill>
                <a:latin typeface="+mj-lt"/>
                <a:cs typeface="Arial"/>
              </a:rPr>
              <a:t>debe  </a:t>
            </a:r>
            <a:r>
              <a:rPr lang="es-CO" sz="1200" spc="-25" dirty="0">
                <a:solidFill>
                  <a:srgbClr val="6D6E71"/>
                </a:solidFill>
                <a:latin typeface="+mj-lt"/>
                <a:cs typeface="Arial"/>
              </a:rPr>
              <a:t>informar </a:t>
            </a:r>
            <a:r>
              <a:rPr lang="es-CO" sz="1200" spc="-40" dirty="0">
                <a:solidFill>
                  <a:srgbClr val="6D6E71"/>
                </a:solidFill>
                <a:latin typeface="+mj-lt"/>
                <a:cs typeface="Arial"/>
              </a:rPr>
              <a:t>la situación </a:t>
            </a:r>
            <a:r>
              <a:rPr lang="es-CO" sz="1200" spc="-65" dirty="0">
                <a:solidFill>
                  <a:srgbClr val="6D6E71"/>
                </a:solidFill>
                <a:latin typeface="+mj-lt"/>
                <a:cs typeface="Arial"/>
              </a:rPr>
              <a:t>a </a:t>
            </a:r>
            <a:r>
              <a:rPr lang="es-CO" sz="1200" spc="-45" dirty="0">
                <a:solidFill>
                  <a:srgbClr val="6D6E71"/>
                </a:solidFill>
                <a:latin typeface="+mj-lt"/>
                <a:cs typeface="Arial"/>
              </a:rPr>
              <a:t>su </a:t>
            </a:r>
            <a:r>
              <a:rPr lang="es-CO" sz="1200" spc="-40" dirty="0">
                <a:solidFill>
                  <a:srgbClr val="6D6E71"/>
                </a:solidFill>
                <a:latin typeface="+mj-lt"/>
                <a:cs typeface="Arial"/>
              </a:rPr>
              <a:t>superior </a:t>
            </a:r>
            <a:r>
              <a:rPr lang="es-CO" sz="1200" spc="-20" dirty="0">
                <a:solidFill>
                  <a:srgbClr val="6D6E71"/>
                </a:solidFill>
                <a:latin typeface="+mj-lt"/>
                <a:cs typeface="Arial"/>
              </a:rPr>
              <a:t>y </a:t>
            </a:r>
            <a:r>
              <a:rPr lang="es-CO" sz="1200" spc="-65" dirty="0">
                <a:solidFill>
                  <a:srgbClr val="6D6E71"/>
                </a:solidFill>
                <a:latin typeface="+mj-lt"/>
                <a:cs typeface="Arial"/>
              </a:rPr>
              <a:t>a </a:t>
            </a:r>
            <a:r>
              <a:rPr lang="es-CO" sz="1200" spc="-40" dirty="0">
                <a:solidFill>
                  <a:srgbClr val="6D6E71"/>
                </a:solidFill>
                <a:latin typeface="+mj-lt"/>
                <a:cs typeface="Arial"/>
              </a:rPr>
              <a:t>la </a:t>
            </a:r>
            <a:r>
              <a:rPr lang="es-CO" sz="1200" spc="-80" dirty="0">
                <a:solidFill>
                  <a:srgbClr val="6D6E71"/>
                </a:solidFill>
                <a:latin typeface="+mj-lt"/>
                <a:cs typeface="Arial"/>
              </a:rPr>
              <a:t>Gerencia </a:t>
            </a:r>
            <a:r>
              <a:rPr lang="es-CO" sz="1200" spc="-70" dirty="0">
                <a:solidFill>
                  <a:srgbClr val="6D6E71"/>
                </a:solidFill>
                <a:latin typeface="+mj-lt"/>
                <a:cs typeface="Arial"/>
              </a:rPr>
              <a:t>de  </a:t>
            </a:r>
            <a:r>
              <a:rPr lang="es-CO" sz="1200" spc="-60" dirty="0">
                <a:solidFill>
                  <a:srgbClr val="6D6E71"/>
                </a:solidFill>
                <a:latin typeface="+mj-lt"/>
                <a:cs typeface="Arial"/>
              </a:rPr>
              <a:t>Ética </a:t>
            </a:r>
            <a:r>
              <a:rPr lang="es-CO" sz="1200" spc="-20" dirty="0">
                <a:solidFill>
                  <a:srgbClr val="6D6E71"/>
                </a:solidFill>
                <a:latin typeface="+mj-lt"/>
                <a:cs typeface="Arial"/>
              </a:rPr>
              <a:t>y</a:t>
            </a:r>
            <a:r>
              <a:rPr lang="es-CO" sz="1200" spc="-185" dirty="0">
                <a:solidFill>
                  <a:srgbClr val="6D6E71"/>
                </a:solidFill>
                <a:latin typeface="+mj-lt"/>
                <a:cs typeface="Arial"/>
              </a:rPr>
              <a:t> </a:t>
            </a:r>
            <a:r>
              <a:rPr lang="es-CO" sz="1200" spc="-50" dirty="0">
                <a:solidFill>
                  <a:srgbClr val="6D6E71"/>
                </a:solidFill>
                <a:latin typeface="+mj-lt"/>
                <a:cs typeface="Arial"/>
              </a:rPr>
              <a:t>Cumplimiento de Esenttia.</a:t>
            </a:r>
            <a:endParaRPr lang="es-CO" sz="1200" dirty="0">
              <a:latin typeface="+mj-lt"/>
              <a:cs typeface="Arial"/>
            </a:endParaRPr>
          </a:p>
          <a:p>
            <a:pPr marL="12700" marR="5080" algn="just">
              <a:lnSpc>
                <a:spcPts val="1400"/>
              </a:lnSpc>
              <a:spcBef>
                <a:spcPts val="1400"/>
              </a:spcBef>
            </a:pPr>
            <a:r>
              <a:rPr lang="es-CO" sz="1400" b="1" i="1" dirty="0">
                <a:solidFill>
                  <a:srgbClr val="C01F3C"/>
                </a:solidFill>
                <a:latin typeface="+mj-lt"/>
                <a:cs typeface="Lato-BlackItalic"/>
              </a:rPr>
              <a:t>Trabajé durante </a:t>
            </a:r>
            <a:r>
              <a:rPr lang="es-CO" sz="1400" b="1" i="1" spc="-5" dirty="0">
                <a:solidFill>
                  <a:srgbClr val="C01F3C"/>
                </a:solidFill>
                <a:latin typeface="+mj-lt"/>
                <a:cs typeface="Lato-BlackItalic"/>
              </a:rPr>
              <a:t>cuatro </a:t>
            </a:r>
            <a:r>
              <a:rPr lang="es-CO" sz="1400" b="1" i="1" dirty="0">
                <a:solidFill>
                  <a:srgbClr val="C01F3C"/>
                </a:solidFill>
                <a:latin typeface="+mj-lt"/>
                <a:cs typeface="Lato-BlackItalic"/>
              </a:rPr>
              <a:t>años en la firma XYZ. Hace  </a:t>
            </a:r>
            <a:r>
              <a:rPr lang="es-CO" sz="1400" b="1" i="1" spc="-5" dirty="0">
                <a:solidFill>
                  <a:srgbClr val="C01F3C"/>
                </a:solidFill>
                <a:latin typeface="+mj-lt"/>
                <a:cs typeface="Lato-BlackItalic"/>
              </a:rPr>
              <a:t>seis </a:t>
            </a:r>
            <a:r>
              <a:rPr lang="es-CO" sz="1400" b="1" i="1" dirty="0">
                <a:solidFill>
                  <a:srgbClr val="C01F3C"/>
                </a:solidFill>
                <a:latin typeface="+mj-lt"/>
                <a:cs typeface="Lato-BlackItalic"/>
              </a:rPr>
              <a:t>meses </a:t>
            </a:r>
            <a:r>
              <a:rPr lang="es-CO" sz="1400" b="1" i="1" spc="5" dirty="0">
                <a:solidFill>
                  <a:srgbClr val="C01F3C"/>
                </a:solidFill>
                <a:latin typeface="+mj-lt"/>
                <a:cs typeface="Lato-BlackItalic"/>
              </a:rPr>
              <a:t>me </a:t>
            </a:r>
            <a:r>
              <a:rPr lang="es-CO" sz="1400" b="1" i="1" spc="-5" dirty="0">
                <a:solidFill>
                  <a:srgbClr val="C01F3C"/>
                </a:solidFill>
                <a:latin typeface="+mj-lt"/>
                <a:cs typeface="Lato-BlackItalic"/>
              </a:rPr>
              <a:t>vinculé </a:t>
            </a:r>
            <a:r>
              <a:rPr lang="es-CO" sz="1400" b="1" i="1" dirty="0">
                <a:solidFill>
                  <a:srgbClr val="C01F3C"/>
                </a:solidFill>
                <a:latin typeface="+mj-lt"/>
                <a:cs typeface="Lato-BlackItalic"/>
              </a:rPr>
              <a:t>a </a:t>
            </a:r>
            <a:r>
              <a:rPr lang="es-CO" sz="1400" b="1" i="1" spc="-5" dirty="0">
                <a:solidFill>
                  <a:srgbClr val="C01F3C"/>
                </a:solidFill>
                <a:latin typeface="+mj-lt"/>
                <a:cs typeface="Lato-BlackItalic"/>
              </a:rPr>
              <a:t>Esenttia </a:t>
            </a:r>
            <a:r>
              <a:rPr lang="es-CO" sz="1400" b="1" i="1" dirty="0">
                <a:solidFill>
                  <a:srgbClr val="C01F3C"/>
                </a:solidFill>
                <a:latin typeface="+mj-lt"/>
                <a:cs typeface="Lato-BlackItalic"/>
              </a:rPr>
              <a:t>y hoy me  </a:t>
            </a:r>
            <a:r>
              <a:rPr lang="es-CO" sz="1400" b="1" i="1" spc="-5" dirty="0">
                <a:solidFill>
                  <a:srgbClr val="C01F3C"/>
                </a:solidFill>
                <a:latin typeface="+mj-lt"/>
                <a:cs typeface="Lato-BlackItalic"/>
              </a:rPr>
              <a:t>designaron </a:t>
            </a:r>
            <a:r>
              <a:rPr lang="es-CO" sz="1400" b="1" i="1" dirty="0">
                <a:solidFill>
                  <a:srgbClr val="C01F3C"/>
                </a:solidFill>
                <a:latin typeface="+mj-lt"/>
                <a:cs typeface="Lato-BlackItalic"/>
              </a:rPr>
              <a:t>para hacer parte del equipo </a:t>
            </a:r>
            <a:r>
              <a:rPr lang="es-CO" sz="1400" b="1" i="1" spc="-5" dirty="0">
                <a:solidFill>
                  <a:srgbClr val="C01F3C"/>
                </a:solidFill>
                <a:latin typeface="+mj-lt"/>
                <a:cs typeface="Lato-BlackItalic"/>
              </a:rPr>
              <a:t>planeador  </a:t>
            </a:r>
            <a:r>
              <a:rPr lang="es-CO" sz="1400" b="1" i="1" dirty="0">
                <a:solidFill>
                  <a:srgbClr val="C01F3C"/>
                </a:solidFill>
                <a:latin typeface="+mj-lt"/>
                <a:cs typeface="Lato-BlackItalic"/>
              </a:rPr>
              <a:t>en un proceso de </a:t>
            </a:r>
            <a:r>
              <a:rPr lang="es-CO" sz="1400" b="1" i="1" spc="-5" dirty="0">
                <a:solidFill>
                  <a:srgbClr val="C01F3C"/>
                </a:solidFill>
                <a:latin typeface="+mj-lt"/>
                <a:cs typeface="Lato-BlackItalic"/>
              </a:rPr>
              <a:t>selección relacionado </a:t>
            </a:r>
            <a:r>
              <a:rPr lang="es-CO" sz="1400" b="1" i="1" dirty="0">
                <a:solidFill>
                  <a:srgbClr val="C01F3C"/>
                </a:solidFill>
                <a:latin typeface="+mj-lt"/>
                <a:cs typeface="Lato-BlackItalic"/>
              </a:rPr>
              <a:t>con el </a:t>
            </a:r>
            <a:r>
              <a:rPr lang="es-CO" sz="1400" b="1" i="1" spc="-5" dirty="0">
                <a:solidFill>
                  <a:srgbClr val="C01F3C"/>
                </a:solidFill>
                <a:latin typeface="+mj-lt"/>
                <a:cs typeface="Lato-BlackItalic"/>
              </a:rPr>
              <a:t>ramo  </a:t>
            </a:r>
            <a:r>
              <a:rPr lang="es-CO" sz="1400" b="1" i="1" dirty="0">
                <a:solidFill>
                  <a:srgbClr val="C01F3C"/>
                </a:solidFill>
                <a:latin typeface="+mj-lt"/>
                <a:cs typeface="Lato-BlackItalic"/>
              </a:rPr>
              <a:t>de dicha empresa y </a:t>
            </a:r>
            <a:r>
              <a:rPr lang="es-CO" sz="1400" b="1" i="1" spc="-5" dirty="0">
                <a:solidFill>
                  <a:srgbClr val="C01F3C"/>
                </a:solidFill>
                <a:latin typeface="+mj-lt"/>
                <a:cs typeface="Lato-BlackItalic"/>
              </a:rPr>
              <a:t>probablemente </a:t>
            </a:r>
            <a:r>
              <a:rPr lang="es-CO" sz="1400" b="1" i="1" dirty="0">
                <a:solidFill>
                  <a:srgbClr val="C01F3C"/>
                </a:solidFill>
                <a:latin typeface="+mj-lt"/>
                <a:cs typeface="Lato-BlackItalic"/>
              </a:rPr>
              <a:t>seré designado  para </a:t>
            </a:r>
            <a:r>
              <a:rPr lang="es-CO" sz="1400" b="1" i="1" spc="-5" dirty="0">
                <a:solidFill>
                  <a:srgbClr val="C01F3C"/>
                </a:solidFill>
                <a:latin typeface="+mj-lt"/>
                <a:cs typeface="Lato-BlackItalic"/>
              </a:rPr>
              <a:t>evaluar </a:t>
            </a:r>
            <a:r>
              <a:rPr lang="es-CO" sz="1400" b="1" i="1" dirty="0">
                <a:solidFill>
                  <a:srgbClr val="C01F3C"/>
                </a:solidFill>
                <a:latin typeface="+mj-lt"/>
                <a:cs typeface="Lato-BlackItalic"/>
              </a:rPr>
              <a:t>las </a:t>
            </a:r>
            <a:r>
              <a:rPr lang="es-CO" sz="1400" b="1" i="1" spc="-5" dirty="0">
                <a:solidFill>
                  <a:srgbClr val="C01F3C"/>
                </a:solidFill>
                <a:latin typeface="+mj-lt"/>
                <a:cs typeface="Lato-BlackItalic"/>
              </a:rPr>
              <a:t>ofertas. </a:t>
            </a:r>
            <a:r>
              <a:rPr lang="es-CO" sz="1400" b="1" i="1" dirty="0">
                <a:solidFill>
                  <a:srgbClr val="C01F3C"/>
                </a:solidFill>
                <a:latin typeface="+mj-lt"/>
                <a:cs typeface="Lato-BlackItalic"/>
              </a:rPr>
              <a:t>La firma en </a:t>
            </a:r>
            <a:r>
              <a:rPr lang="es-CO" sz="1400" b="1" i="1" spc="-5" dirty="0">
                <a:solidFill>
                  <a:srgbClr val="C01F3C"/>
                </a:solidFill>
                <a:latin typeface="+mj-lt"/>
                <a:cs typeface="Lato-BlackItalic"/>
              </a:rPr>
              <a:t>mención  </a:t>
            </a:r>
            <a:r>
              <a:rPr lang="es-CO" sz="1400" b="1" i="1" dirty="0">
                <a:solidFill>
                  <a:srgbClr val="C01F3C"/>
                </a:solidFill>
                <a:latin typeface="+mj-lt"/>
                <a:cs typeface="Lato-BlackItalic"/>
              </a:rPr>
              <a:t>podría </a:t>
            </a:r>
            <a:r>
              <a:rPr lang="es-CO" sz="1400" b="1" i="1" spc="-5" dirty="0">
                <a:solidFill>
                  <a:srgbClr val="C01F3C"/>
                </a:solidFill>
                <a:latin typeface="+mj-lt"/>
                <a:cs typeface="Lato-BlackItalic"/>
              </a:rPr>
              <a:t>estar </a:t>
            </a:r>
            <a:r>
              <a:rPr lang="es-CO" sz="1400" b="1" i="1" dirty="0">
                <a:solidFill>
                  <a:srgbClr val="C01F3C"/>
                </a:solidFill>
                <a:latin typeface="+mj-lt"/>
                <a:cs typeface="Lato-BlackItalic"/>
              </a:rPr>
              <a:t>interesada en </a:t>
            </a:r>
            <a:r>
              <a:rPr lang="es-CO" sz="1400" b="1" i="1" spc="-5" dirty="0">
                <a:solidFill>
                  <a:srgbClr val="C01F3C"/>
                </a:solidFill>
                <a:latin typeface="+mj-lt"/>
                <a:cs typeface="Lato-BlackItalic"/>
              </a:rPr>
              <a:t>presentar oferta, según  </a:t>
            </a:r>
            <a:r>
              <a:rPr lang="es-CO" sz="1400" b="1" i="1" dirty="0">
                <a:solidFill>
                  <a:srgbClr val="C01F3C"/>
                </a:solidFill>
                <a:latin typeface="+mj-lt"/>
                <a:cs typeface="Lato-BlackItalic"/>
              </a:rPr>
              <a:t>la información que </a:t>
            </a:r>
            <a:r>
              <a:rPr lang="es-CO" sz="1400" b="1" i="1" spc="5" dirty="0">
                <a:solidFill>
                  <a:srgbClr val="C01F3C"/>
                </a:solidFill>
                <a:latin typeface="+mj-lt"/>
                <a:cs typeface="Lato-BlackItalic"/>
              </a:rPr>
              <a:t>me </a:t>
            </a:r>
            <a:r>
              <a:rPr lang="es-CO" sz="1400" b="1" i="1" dirty="0">
                <a:solidFill>
                  <a:srgbClr val="C01F3C"/>
                </a:solidFill>
                <a:latin typeface="+mj-lt"/>
                <a:cs typeface="Lato-BlackItalic"/>
              </a:rPr>
              <a:t>han trasmitido </a:t>
            </a:r>
            <a:r>
              <a:rPr lang="es-CO" sz="1400" b="1" i="1" spc="-5" dirty="0">
                <a:solidFill>
                  <a:srgbClr val="C01F3C"/>
                </a:solidFill>
                <a:latin typeface="+mj-lt"/>
                <a:cs typeface="Lato-BlackItalic"/>
              </a:rPr>
              <a:t>mis  </a:t>
            </a:r>
            <a:r>
              <a:rPr lang="es-CO" sz="1400" b="1" i="1" dirty="0">
                <a:solidFill>
                  <a:srgbClr val="C01F3C"/>
                </a:solidFill>
                <a:latin typeface="+mj-lt"/>
                <a:cs typeface="Lato-BlackItalic"/>
              </a:rPr>
              <a:t>excompañeros de trabajo con quienes tengo una  </a:t>
            </a:r>
            <a:r>
              <a:rPr lang="es-CO" sz="1400" b="1" i="1" spc="-5" dirty="0">
                <a:solidFill>
                  <a:srgbClr val="C01F3C"/>
                </a:solidFill>
                <a:latin typeface="+mj-lt"/>
                <a:cs typeface="Lato-BlackItalic"/>
              </a:rPr>
              <a:t>relación </a:t>
            </a:r>
            <a:r>
              <a:rPr lang="es-CO" sz="1400" b="1" i="1" dirty="0">
                <a:solidFill>
                  <a:srgbClr val="C01F3C"/>
                </a:solidFill>
                <a:latin typeface="+mj-lt"/>
                <a:cs typeface="Lato-BlackItalic"/>
              </a:rPr>
              <a:t>de </a:t>
            </a:r>
            <a:r>
              <a:rPr lang="es-CO" sz="1400" b="1" i="1" spc="-5" dirty="0">
                <a:solidFill>
                  <a:srgbClr val="C01F3C"/>
                </a:solidFill>
                <a:latin typeface="+mj-lt"/>
                <a:cs typeface="Lato-BlackItalic"/>
              </a:rPr>
              <a:t>amistad. </a:t>
            </a:r>
            <a:r>
              <a:rPr lang="es-CO" sz="1400" b="1" i="1" dirty="0">
                <a:solidFill>
                  <a:srgbClr val="C01F3C"/>
                </a:solidFill>
                <a:latin typeface="+mj-lt"/>
                <a:cs typeface="Lato-BlackItalic"/>
              </a:rPr>
              <a:t>¿Qué debo</a:t>
            </a:r>
            <a:r>
              <a:rPr lang="es-CO" sz="1400" b="1" i="1" spc="10" dirty="0">
                <a:solidFill>
                  <a:srgbClr val="C01F3C"/>
                </a:solidFill>
                <a:latin typeface="+mj-lt"/>
                <a:cs typeface="Lato-BlackItalic"/>
              </a:rPr>
              <a:t> </a:t>
            </a:r>
            <a:r>
              <a:rPr lang="es-CO" sz="1400" b="1" i="1" dirty="0">
                <a:solidFill>
                  <a:srgbClr val="C01F3C"/>
                </a:solidFill>
                <a:latin typeface="+mj-lt"/>
                <a:cs typeface="Lato-BlackItalic"/>
              </a:rPr>
              <a:t>hacer?</a:t>
            </a:r>
          </a:p>
          <a:p>
            <a:pPr marL="12700" marR="5080" algn="just">
              <a:lnSpc>
                <a:spcPts val="1400"/>
              </a:lnSpc>
              <a:spcBef>
                <a:spcPts val="1400"/>
              </a:spcBef>
            </a:pPr>
            <a:r>
              <a:rPr lang="es-ES" sz="1200" spc="-75" dirty="0">
                <a:solidFill>
                  <a:srgbClr val="6D6E71"/>
                </a:solidFill>
                <a:latin typeface="+mj-lt"/>
                <a:cs typeface="Arial"/>
              </a:rPr>
              <a:t>Toda </a:t>
            </a:r>
            <a:r>
              <a:rPr lang="es-ES" sz="1200" spc="-60" dirty="0">
                <a:solidFill>
                  <a:srgbClr val="6D6E71"/>
                </a:solidFill>
                <a:latin typeface="+mj-lt"/>
                <a:cs typeface="Arial"/>
              </a:rPr>
              <a:t>vez </a:t>
            </a:r>
            <a:r>
              <a:rPr lang="es-ES" sz="1200" spc="-55" dirty="0">
                <a:solidFill>
                  <a:srgbClr val="6D6E71"/>
                </a:solidFill>
                <a:latin typeface="+mj-lt"/>
                <a:cs typeface="Arial"/>
              </a:rPr>
              <a:t>que </a:t>
            </a:r>
            <a:r>
              <a:rPr lang="es-ES" sz="1200" spc="-60" dirty="0">
                <a:solidFill>
                  <a:srgbClr val="6D6E71"/>
                </a:solidFill>
                <a:latin typeface="+mj-lt"/>
                <a:cs typeface="Arial"/>
              </a:rPr>
              <a:t>puede </a:t>
            </a:r>
            <a:r>
              <a:rPr lang="es-ES" sz="1200" spc="-45" dirty="0">
                <a:solidFill>
                  <a:srgbClr val="6D6E71"/>
                </a:solidFill>
                <a:latin typeface="+mj-lt"/>
                <a:cs typeface="Arial"/>
              </a:rPr>
              <a:t>materializarse </a:t>
            </a:r>
            <a:r>
              <a:rPr lang="es-ES" sz="1200" spc="-35" dirty="0">
                <a:solidFill>
                  <a:srgbClr val="6D6E71"/>
                </a:solidFill>
                <a:latin typeface="+mj-lt"/>
                <a:cs typeface="Arial"/>
              </a:rPr>
              <a:t>un </a:t>
            </a:r>
            <a:r>
              <a:rPr lang="es-ES" sz="1200" spc="-30" dirty="0">
                <a:solidFill>
                  <a:srgbClr val="6D6E71"/>
                </a:solidFill>
                <a:latin typeface="+mj-lt"/>
                <a:cs typeface="Arial"/>
              </a:rPr>
              <a:t>conflicto </a:t>
            </a:r>
            <a:r>
              <a:rPr lang="es-ES" sz="1200" spc="-50" dirty="0">
                <a:solidFill>
                  <a:srgbClr val="6D6E71"/>
                </a:solidFill>
                <a:latin typeface="+mj-lt"/>
                <a:cs typeface="Arial"/>
              </a:rPr>
              <a:t>ético,  </a:t>
            </a:r>
            <a:r>
              <a:rPr lang="es-ES" sz="1200" spc="-65" dirty="0">
                <a:solidFill>
                  <a:srgbClr val="6D6E71"/>
                </a:solidFill>
                <a:latin typeface="+mj-lt"/>
                <a:cs typeface="Arial"/>
              </a:rPr>
              <a:t>debe </a:t>
            </a:r>
            <a:r>
              <a:rPr lang="es-ES" sz="1200" spc="-25" dirty="0">
                <a:solidFill>
                  <a:srgbClr val="6D6E71"/>
                </a:solidFill>
                <a:latin typeface="+mj-lt"/>
                <a:cs typeface="Arial"/>
              </a:rPr>
              <a:t>informar </a:t>
            </a:r>
            <a:r>
              <a:rPr lang="es-ES" sz="1200" spc="-35" dirty="0">
                <a:solidFill>
                  <a:srgbClr val="6D6E71"/>
                </a:solidFill>
                <a:latin typeface="+mj-lt"/>
                <a:cs typeface="Arial"/>
              </a:rPr>
              <a:t>inmediatamente </a:t>
            </a:r>
            <a:r>
              <a:rPr lang="es-ES" sz="1200" spc="-65" dirty="0">
                <a:solidFill>
                  <a:srgbClr val="6D6E71"/>
                </a:solidFill>
                <a:latin typeface="+mj-lt"/>
                <a:cs typeface="Arial"/>
              </a:rPr>
              <a:t>a </a:t>
            </a:r>
            <a:r>
              <a:rPr lang="es-ES" sz="1200" spc="-45" dirty="0">
                <a:solidFill>
                  <a:srgbClr val="6D6E71"/>
                </a:solidFill>
                <a:latin typeface="+mj-lt"/>
                <a:cs typeface="Arial"/>
              </a:rPr>
              <a:t>su </a:t>
            </a:r>
            <a:r>
              <a:rPr lang="es-ES" sz="1200" spc="-40" dirty="0">
                <a:solidFill>
                  <a:srgbClr val="6D6E71"/>
                </a:solidFill>
                <a:latin typeface="+mj-lt"/>
                <a:cs typeface="Arial"/>
              </a:rPr>
              <a:t>superior </a:t>
            </a:r>
            <a:r>
              <a:rPr lang="es-ES" sz="1200" spc="-65" dirty="0">
                <a:solidFill>
                  <a:srgbClr val="6D6E71"/>
                </a:solidFill>
                <a:latin typeface="+mj-lt"/>
                <a:cs typeface="Arial"/>
              </a:rPr>
              <a:t>a </a:t>
            </a:r>
            <a:r>
              <a:rPr lang="es-ES" sz="1200" spc="-5" dirty="0">
                <a:solidFill>
                  <a:srgbClr val="6D6E71"/>
                </a:solidFill>
                <a:latin typeface="+mj-lt"/>
                <a:cs typeface="Arial"/>
              </a:rPr>
              <a:t>fin </a:t>
            </a:r>
            <a:r>
              <a:rPr lang="es-ES" sz="1200" spc="-70" dirty="0">
                <a:solidFill>
                  <a:srgbClr val="6D6E71"/>
                </a:solidFill>
                <a:latin typeface="+mj-lt"/>
                <a:cs typeface="Arial"/>
              </a:rPr>
              <a:t>de  </a:t>
            </a:r>
            <a:r>
              <a:rPr lang="es-ES" sz="1200" spc="-55" dirty="0">
                <a:solidFill>
                  <a:srgbClr val="6D6E71"/>
                </a:solidFill>
                <a:latin typeface="+mj-lt"/>
                <a:cs typeface="Arial"/>
              </a:rPr>
              <a:t>que </a:t>
            </a:r>
            <a:r>
              <a:rPr lang="es-ES" sz="1200" spc="-70" dirty="0">
                <a:solidFill>
                  <a:srgbClr val="6D6E71"/>
                </a:solidFill>
                <a:latin typeface="+mj-lt"/>
                <a:cs typeface="Arial"/>
              </a:rPr>
              <a:t>sea </a:t>
            </a:r>
            <a:r>
              <a:rPr lang="es-ES" sz="1200" spc="-60" dirty="0">
                <a:solidFill>
                  <a:srgbClr val="6D6E71"/>
                </a:solidFill>
                <a:latin typeface="+mj-lt"/>
                <a:cs typeface="Arial"/>
              </a:rPr>
              <a:t>asignado </a:t>
            </a:r>
            <a:r>
              <a:rPr lang="es-ES" sz="1200" spc="-65" dirty="0">
                <a:solidFill>
                  <a:srgbClr val="6D6E71"/>
                </a:solidFill>
                <a:latin typeface="+mj-lt"/>
                <a:cs typeface="Arial"/>
              </a:rPr>
              <a:t>a </a:t>
            </a:r>
            <a:r>
              <a:rPr lang="es-ES" sz="1200" spc="-20" dirty="0">
                <a:solidFill>
                  <a:srgbClr val="6D6E71"/>
                </a:solidFill>
                <a:latin typeface="+mj-lt"/>
                <a:cs typeface="Arial"/>
              </a:rPr>
              <a:t>otros </a:t>
            </a:r>
            <a:r>
              <a:rPr lang="es-ES" sz="1200" spc="-60" dirty="0">
                <a:solidFill>
                  <a:srgbClr val="6D6E71"/>
                </a:solidFill>
                <a:latin typeface="+mj-lt"/>
                <a:cs typeface="Arial"/>
              </a:rPr>
              <a:t>procesos </a:t>
            </a:r>
            <a:r>
              <a:rPr lang="es-ES" sz="1200" spc="-30" dirty="0">
                <a:solidFill>
                  <a:srgbClr val="6D6E71"/>
                </a:solidFill>
                <a:latin typeface="+mj-lt"/>
                <a:cs typeface="Arial"/>
              </a:rPr>
              <a:t>o </a:t>
            </a:r>
            <a:r>
              <a:rPr lang="es-ES" sz="1200" spc="-45" dirty="0">
                <a:solidFill>
                  <a:srgbClr val="6D6E71"/>
                </a:solidFill>
                <a:latin typeface="+mj-lt"/>
                <a:cs typeface="Arial"/>
              </a:rPr>
              <a:t>proyectos </a:t>
            </a:r>
            <a:r>
              <a:rPr lang="es-ES" sz="1200" spc="-55" dirty="0">
                <a:solidFill>
                  <a:srgbClr val="6D6E71"/>
                </a:solidFill>
                <a:latin typeface="+mj-lt"/>
                <a:cs typeface="Arial"/>
              </a:rPr>
              <a:t>en</a:t>
            </a:r>
            <a:r>
              <a:rPr lang="es-ES" sz="1200" spc="-245" dirty="0">
                <a:solidFill>
                  <a:srgbClr val="6D6E71"/>
                </a:solidFill>
                <a:latin typeface="+mj-lt"/>
                <a:cs typeface="Arial"/>
              </a:rPr>
              <a:t> </a:t>
            </a:r>
            <a:r>
              <a:rPr lang="es-ES" sz="1200" spc="-45" dirty="0">
                <a:solidFill>
                  <a:srgbClr val="6D6E71"/>
                </a:solidFill>
                <a:latin typeface="+mj-lt"/>
                <a:cs typeface="Arial"/>
              </a:rPr>
              <a:t>los  </a:t>
            </a:r>
            <a:r>
              <a:rPr lang="es-ES" sz="1200" spc="-55" dirty="0">
                <a:solidFill>
                  <a:srgbClr val="6D6E71"/>
                </a:solidFill>
                <a:latin typeface="+mj-lt"/>
                <a:cs typeface="Arial"/>
              </a:rPr>
              <a:t>que</a:t>
            </a:r>
            <a:r>
              <a:rPr lang="es-ES" sz="1200" spc="-165" dirty="0">
                <a:solidFill>
                  <a:srgbClr val="6D6E71"/>
                </a:solidFill>
                <a:latin typeface="+mj-lt"/>
                <a:cs typeface="Arial"/>
              </a:rPr>
              <a:t> </a:t>
            </a:r>
            <a:r>
              <a:rPr lang="es-ES" sz="1200" spc="-40" dirty="0">
                <a:solidFill>
                  <a:srgbClr val="6D6E71"/>
                </a:solidFill>
                <a:latin typeface="+mj-lt"/>
                <a:cs typeface="Arial"/>
              </a:rPr>
              <a:t>no</a:t>
            </a:r>
            <a:r>
              <a:rPr lang="es-ES" sz="1200" spc="-160" dirty="0">
                <a:solidFill>
                  <a:srgbClr val="6D6E71"/>
                </a:solidFill>
                <a:latin typeface="+mj-lt"/>
                <a:cs typeface="Arial"/>
              </a:rPr>
              <a:t> </a:t>
            </a:r>
            <a:r>
              <a:rPr lang="es-ES" sz="1200" spc="-60" dirty="0">
                <a:solidFill>
                  <a:srgbClr val="6D6E71"/>
                </a:solidFill>
                <a:latin typeface="+mj-lt"/>
                <a:cs typeface="Arial"/>
              </a:rPr>
              <a:t>vaya</a:t>
            </a:r>
            <a:r>
              <a:rPr lang="es-ES" sz="1200" spc="-165" dirty="0">
                <a:solidFill>
                  <a:srgbClr val="6D6E71"/>
                </a:solidFill>
                <a:latin typeface="+mj-lt"/>
                <a:cs typeface="Arial"/>
              </a:rPr>
              <a:t> </a:t>
            </a:r>
            <a:r>
              <a:rPr lang="es-ES" sz="1200" spc="-65" dirty="0">
                <a:solidFill>
                  <a:srgbClr val="6D6E71"/>
                </a:solidFill>
                <a:latin typeface="+mj-lt"/>
                <a:cs typeface="Arial"/>
              </a:rPr>
              <a:t>a</a:t>
            </a:r>
            <a:r>
              <a:rPr lang="es-ES" sz="1200" spc="-165" dirty="0">
                <a:solidFill>
                  <a:srgbClr val="6D6E71"/>
                </a:solidFill>
                <a:latin typeface="+mj-lt"/>
                <a:cs typeface="Arial"/>
              </a:rPr>
              <a:t> </a:t>
            </a:r>
            <a:r>
              <a:rPr lang="es-ES" sz="1200" spc="-25" dirty="0">
                <a:solidFill>
                  <a:srgbClr val="6D6E71"/>
                </a:solidFill>
                <a:latin typeface="+mj-lt"/>
                <a:cs typeface="Arial"/>
              </a:rPr>
              <a:t>tener</a:t>
            </a:r>
            <a:r>
              <a:rPr lang="es-ES" sz="1200" spc="-160" dirty="0">
                <a:solidFill>
                  <a:srgbClr val="6D6E71"/>
                </a:solidFill>
                <a:latin typeface="+mj-lt"/>
                <a:cs typeface="Arial"/>
              </a:rPr>
              <a:t> </a:t>
            </a:r>
            <a:r>
              <a:rPr lang="es-ES" sz="1200" spc="-50" dirty="0">
                <a:solidFill>
                  <a:srgbClr val="6D6E71"/>
                </a:solidFill>
                <a:latin typeface="+mj-lt"/>
                <a:cs typeface="Arial"/>
              </a:rPr>
              <a:t>relación</a:t>
            </a:r>
            <a:r>
              <a:rPr lang="es-ES" sz="1200" spc="-165" dirty="0">
                <a:solidFill>
                  <a:srgbClr val="6D6E71"/>
                </a:solidFill>
                <a:latin typeface="+mj-lt"/>
                <a:cs typeface="Arial"/>
              </a:rPr>
              <a:t> </a:t>
            </a:r>
            <a:r>
              <a:rPr lang="es-ES" sz="1200" spc="-60" dirty="0">
                <a:solidFill>
                  <a:srgbClr val="6D6E71"/>
                </a:solidFill>
                <a:latin typeface="+mj-lt"/>
                <a:cs typeface="Arial"/>
              </a:rPr>
              <a:t>con</a:t>
            </a:r>
            <a:r>
              <a:rPr lang="es-ES" sz="1200" spc="-160" dirty="0">
                <a:solidFill>
                  <a:srgbClr val="6D6E71"/>
                </a:solidFill>
                <a:latin typeface="+mj-lt"/>
                <a:cs typeface="Arial"/>
              </a:rPr>
              <a:t> </a:t>
            </a:r>
            <a:r>
              <a:rPr lang="es-ES" sz="1200" spc="-45" dirty="0">
                <a:solidFill>
                  <a:srgbClr val="6D6E71"/>
                </a:solidFill>
                <a:latin typeface="+mj-lt"/>
                <a:cs typeface="Arial"/>
              </a:rPr>
              <a:t>su</a:t>
            </a:r>
            <a:r>
              <a:rPr lang="es-ES" sz="1200" spc="-165" dirty="0">
                <a:solidFill>
                  <a:srgbClr val="6D6E71"/>
                </a:solidFill>
                <a:latin typeface="+mj-lt"/>
                <a:cs typeface="Arial"/>
              </a:rPr>
              <a:t> </a:t>
            </a:r>
            <a:r>
              <a:rPr lang="es-ES" sz="1200" spc="-30" dirty="0">
                <a:solidFill>
                  <a:srgbClr val="6D6E71"/>
                </a:solidFill>
                <a:latin typeface="+mj-lt"/>
                <a:cs typeface="Arial"/>
              </a:rPr>
              <a:t>anterior</a:t>
            </a:r>
            <a:r>
              <a:rPr lang="es-ES" sz="1200" spc="-160" dirty="0">
                <a:solidFill>
                  <a:srgbClr val="6D6E71"/>
                </a:solidFill>
                <a:latin typeface="+mj-lt"/>
                <a:cs typeface="Arial"/>
              </a:rPr>
              <a:t> </a:t>
            </a:r>
            <a:r>
              <a:rPr lang="es-ES" sz="1200" spc="-50" dirty="0">
                <a:solidFill>
                  <a:srgbClr val="6D6E71"/>
                </a:solidFill>
                <a:latin typeface="+mj-lt"/>
                <a:cs typeface="Arial"/>
              </a:rPr>
              <a:t>empleador  </a:t>
            </a:r>
            <a:r>
              <a:rPr lang="es-ES" sz="1200" spc="-30" dirty="0">
                <a:solidFill>
                  <a:srgbClr val="6D6E71"/>
                </a:solidFill>
                <a:latin typeface="+mj-lt"/>
                <a:cs typeface="Arial"/>
              </a:rPr>
              <a:t>o </a:t>
            </a:r>
            <a:r>
              <a:rPr lang="es-ES" sz="1200" spc="-60" dirty="0">
                <a:solidFill>
                  <a:srgbClr val="6D6E71"/>
                </a:solidFill>
                <a:latin typeface="+mj-lt"/>
                <a:cs typeface="Arial"/>
              </a:rPr>
              <a:t>con </a:t>
            </a:r>
            <a:r>
              <a:rPr lang="es-ES" sz="1200" spc="-55" dirty="0">
                <a:solidFill>
                  <a:srgbClr val="6D6E71"/>
                </a:solidFill>
                <a:latin typeface="+mj-lt"/>
                <a:cs typeface="Arial"/>
              </a:rPr>
              <a:t>sus </a:t>
            </a:r>
            <a:r>
              <a:rPr lang="es-ES" sz="1200" spc="-60" dirty="0">
                <a:solidFill>
                  <a:srgbClr val="6D6E71"/>
                </a:solidFill>
                <a:latin typeface="+mj-lt"/>
                <a:cs typeface="Arial"/>
              </a:rPr>
              <a:t>amigos. </a:t>
            </a:r>
            <a:r>
              <a:rPr lang="es-ES" sz="1200" spc="-55" dirty="0">
                <a:solidFill>
                  <a:srgbClr val="6D6E71"/>
                </a:solidFill>
                <a:latin typeface="+mj-lt"/>
                <a:cs typeface="Arial"/>
              </a:rPr>
              <a:t>Esta </a:t>
            </a:r>
            <a:r>
              <a:rPr lang="es-ES" sz="1200" spc="-40" dirty="0">
                <a:solidFill>
                  <a:srgbClr val="6D6E71"/>
                </a:solidFill>
                <a:latin typeface="+mj-lt"/>
                <a:cs typeface="Arial"/>
              </a:rPr>
              <a:t>situación </a:t>
            </a:r>
            <a:r>
              <a:rPr lang="es-ES" sz="1200" spc="-65" dirty="0">
                <a:solidFill>
                  <a:srgbClr val="6D6E71"/>
                </a:solidFill>
                <a:latin typeface="+mj-lt"/>
                <a:cs typeface="Arial"/>
              </a:rPr>
              <a:t>debe </a:t>
            </a:r>
            <a:r>
              <a:rPr lang="es-ES" sz="1200" spc="-35" dirty="0">
                <a:solidFill>
                  <a:srgbClr val="6D6E71"/>
                </a:solidFill>
                <a:latin typeface="+mj-lt"/>
                <a:cs typeface="Arial"/>
              </a:rPr>
              <a:t>informarse</a:t>
            </a:r>
            <a:r>
              <a:rPr lang="es-ES" sz="1200" spc="-235" dirty="0">
                <a:solidFill>
                  <a:srgbClr val="6D6E71"/>
                </a:solidFill>
                <a:latin typeface="+mj-lt"/>
                <a:cs typeface="Arial"/>
              </a:rPr>
              <a:t> </a:t>
            </a:r>
            <a:r>
              <a:rPr lang="es-ES" sz="1200" spc="-65" dirty="0">
                <a:solidFill>
                  <a:srgbClr val="6D6E71"/>
                </a:solidFill>
                <a:latin typeface="+mj-lt"/>
                <a:cs typeface="Arial"/>
              </a:rPr>
              <a:t>a </a:t>
            </a:r>
            <a:r>
              <a:rPr lang="es-ES" sz="1200" spc="-50" dirty="0">
                <a:solidFill>
                  <a:srgbClr val="6D6E71"/>
                </a:solidFill>
                <a:latin typeface="+mj-lt"/>
                <a:cs typeface="Arial"/>
              </a:rPr>
              <a:t>la  </a:t>
            </a:r>
            <a:r>
              <a:rPr lang="es-ES" sz="1200" spc="-80" dirty="0">
                <a:solidFill>
                  <a:srgbClr val="6D6E71"/>
                </a:solidFill>
                <a:latin typeface="+mj-lt"/>
                <a:cs typeface="Arial"/>
              </a:rPr>
              <a:t>Gerencia</a:t>
            </a:r>
            <a:r>
              <a:rPr lang="es-ES" sz="1200" spc="-125" dirty="0">
                <a:solidFill>
                  <a:srgbClr val="6D6E71"/>
                </a:solidFill>
                <a:latin typeface="+mj-lt"/>
                <a:cs typeface="Arial"/>
              </a:rPr>
              <a:t> </a:t>
            </a:r>
            <a:r>
              <a:rPr lang="es-ES" sz="1200" spc="-55" dirty="0">
                <a:solidFill>
                  <a:srgbClr val="6D6E71"/>
                </a:solidFill>
                <a:latin typeface="+mj-lt"/>
                <a:cs typeface="Arial"/>
              </a:rPr>
              <a:t>de</a:t>
            </a:r>
            <a:r>
              <a:rPr lang="es-ES" sz="1200" spc="-120" dirty="0">
                <a:solidFill>
                  <a:srgbClr val="6D6E71"/>
                </a:solidFill>
                <a:latin typeface="+mj-lt"/>
                <a:cs typeface="Arial"/>
              </a:rPr>
              <a:t> </a:t>
            </a:r>
            <a:r>
              <a:rPr lang="es-ES" sz="1200" spc="-60" dirty="0">
                <a:solidFill>
                  <a:srgbClr val="6D6E71"/>
                </a:solidFill>
                <a:latin typeface="+mj-lt"/>
                <a:cs typeface="Arial"/>
              </a:rPr>
              <a:t>Ética</a:t>
            </a:r>
            <a:r>
              <a:rPr lang="es-ES" sz="1200" spc="-120" dirty="0">
                <a:solidFill>
                  <a:srgbClr val="6D6E71"/>
                </a:solidFill>
                <a:latin typeface="+mj-lt"/>
                <a:cs typeface="Arial"/>
              </a:rPr>
              <a:t> </a:t>
            </a:r>
            <a:r>
              <a:rPr lang="es-ES" sz="1200" spc="-20" dirty="0">
                <a:solidFill>
                  <a:srgbClr val="6D6E71"/>
                </a:solidFill>
                <a:latin typeface="+mj-lt"/>
                <a:cs typeface="Arial"/>
              </a:rPr>
              <a:t>y</a:t>
            </a:r>
            <a:r>
              <a:rPr lang="es-ES" sz="1200" spc="-120" dirty="0">
                <a:solidFill>
                  <a:srgbClr val="6D6E71"/>
                </a:solidFill>
                <a:latin typeface="+mj-lt"/>
                <a:cs typeface="Arial"/>
              </a:rPr>
              <a:t> </a:t>
            </a:r>
            <a:r>
              <a:rPr lang="es-ES" sz="1200" spc="-50" dirty="0">
                <a:solidFill>
                  <a:srgbClr val="6D6E71"/>
                </a:solidFill>
                <a:latin typeface="+mj-lt"/>
                <a:cs typeface="Arial"/>
              </a:rPr>
              <a:t>Cumplimiento de Esenttia.</a:t>
            </a:r>
            <a:endParaRPr lang="es-ES" sz="1200" dirty="0">
              <a:latin typeface="+mj-lt"/>
              <a:cs typeface="Arial"/>
            </a:endParaRPr>
          </a:p>
        </p:txBody>
      </p:sp>
      <p:sp>
        <p:nvSpPr>
          <p:cNvPr id="13" name="CuadroTexto 12">
            <a:extLst>
              <a:ext uri="{FF2B5EF4-FFF2-40B4-BE49-F238E27FC236}">
                <a16:creationId xmlns:a16="http://schemas.microsoft.com/office/drawing/2014/main" id="{60A0F6C3-632B-453D-A8F5-4884834517B8}"/>
              </a:ext>
            </a:extLst>
          </p:cNvPr>
          <p:cNvSpPr txBox="1"/>
          <p:nvPr/>
        </p:nvSpPr>
        <p:spPr>
          <a:xfrm>
            <a:off x="3865949" y="7789761"/>
            <a:ext cx="389850" cy="307777"/>
          </a:xfrm>
          <a:prstGeom prst="rect">
            <a:avLst/>
          </a:prstGeom>
          <a:noFill/>
        </p:spPr>
        <p:txBody>
          <a:bodyPr wrap="none" rtlCol="0">
            <a:spAutoFit/>
          </a:bodyPr>
          <a:lstStyle/>
          <a:p>
            <a:r>
              <a:rPr lang="es-CO" sz="1400" b="1" dirty="0">
                <a:solidFill>
                  <a:srgbClr val="801327"/>
                </a:solidFill>
              </a:rPr>
              <a:t>28</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p:nvPr/>
        </p:nvSpPr>
        <p:spPr>
          <a:xfrm>
            <a:off x="546265" y="531690"/>
            <a:ext cx="3462145" cy="7193059"/>
          </a:xfrm>
          <a:prstGeom prst="rect">
            <a:avLst/>
          </a:prstGeom>
        </p:spPr>
        <p:txBody>
          <a:bodyPr vert="horz" wrap="square" lIns="0" tIns="22860" rIns="0" bIns="0" rtlCol="0">
            <a:spAutoFit/>
          </a:bodyPr>
          <a:lstStyle/>
          <a:p>
            <a:pPr marL="12700" marR="5080" algn="just">
              <a:lnSpc>
                <a:spcPts val="1400"/>
              </a:lnSpc>
              <a:spcBef>
                <a:spcPts val="180"/>
              </a:spcBef>
            </a:pPr>
            <a:r>
              <a:rPr lang="es-CO" sz="1300" b="1" dirty="0">
                <a:solidFill>
                  <a:srgbClr val="C01F3C"/>
                </a:solidFill>
                <a:latin typeface="+mj-lt"/>
              </a:rPr>
              <a:t>Dentro del desarrollo de mis funciones debo revisar y aprobar los reportes entregados por la empresa contratista YY. Con ocasión de la interacción con esa firma desarrollé una amistad con dos de sus trabajadores, cuyas labores son supervisadas por mí. Entre estos nació una relación sentimental, decidieron casarse y me eligieron como su padrino matrimonial. ¿Qué debo hacer? </a:t>
            </a:r>
          </a:p>
          <a:p>
            <a:pPr marL="12700" marR="5080" algn="just">
              <a:lnSpc>
                <a:spcPts val="1400"/>
              </a:lnSpc>
              <a:spcBef>
                <a:spcPts val="180"/>
              </a:spcBef>
            </a:pPr>
            <a:r>
              <a:rPr lang="es-CO" sz="1150" dirty="0">
                <a:latin typeface="+mj-lt"/>
              </a:rPr>
              <a:t>Teniendo en cuenta que usted debe verificar y aprobar los reportes entregados por el empleador de las personas con quienes tiene una relación de amistad y ha sido su padrino de matrimonio, se configura un conflicto ético, razón por la cual debe informar a su jefe inmediato dicha situación, separarse inmediatamente de las labores relacionadas con el contratista YY e informar a la Gerencia de Ética y Cumplimiento de Esenttia. </a:t>
            </a:r>
          </a:p>
          <a:p>
            <a:pPr marL="12700" marR="5080" algn="just">
              <a:lnSpc>
                <a:spcPts val="1400"/>
              </a:lnSpc>
              <a:spcBef>
                <a:spcPts val="180"/>
              </a:spcBef>
            </a:pPr>
            <a:endParaRPr lang="es-CO" sz="1150" dirty="0">
              <a:latin typeface="+mj-lt"/>
            </a:endParaRPr>
          </a:p>
          <a:p>
            <a:pPr marL="12700" marR="5080" algn="just">
              <a:lnSpc>
                <a:spcPts val="1400"/>
              </a:lnSpc>
              <a:spcBef>
                <a:spcPts val="180"/>
              </a:spcBef>
            </a:pPr>
            <a:r>
              <a:rPr lang="es-CO" sz="1300" b="1" dirty="0">
                <a:solidFill>
                  <a:srgbClr val="C01F3C"/>
                </a:solidFill>
                <a:latin typeface="+mj-lt"/>
              </a:rPr>
              <a:t>¿Si reporto síntomas de Covid-19 o de cualquier otra enfermedad me van a discriminar? </a:t>
            </a:r>
          </a:p>
          <a:p>
            <a:pPr marL="12700" marR="5080" algn="just">
              <a:lnSpc>
                <a:spcPts val="1400"/>
              </a:lnSpc>
              <a:spcBef>
                <a:spcPts val="180"/>
              </a:spcBef>
            </a:pPr>
            <a:r>
              <a:rPr lang="es-CO" sz="1150" dirty="0">
                <a:latin typeface="+mj-lt"/>
              </a:rPr>
              <a:t>No. La empresa y las autoridades piden el reporte oportuno de síntomas precisamente para proteger su vida y la de su entorno. Reportar su estado de salud es su responsabilidad, es su demostración de que está comprometido con la vida. Esenttia rechaza todo tipo de discriminación. </a:t>
            </a:r>
          </a:p>
          <a:p>
            <a:pPr marL="12700" marR="5080" algn="just">
              <a:lnSpc>
                <a:spcPts val="1400"/>
              </a:lnSpc>
              <a:spcBef>
                <a:spcPts val="180"/>
              </a:spcBef>
            </a:pPr>
            <a:endParaRPr lang="es-CO" sz="1150" dirty="0">
              <a:latin typeface="+mj-lt"/>
            </a:endParaRPr>
          </a:p>
          <a:p>
            <a:pPr marL="12700" marR="5080" algn="just">
              <a:lnSpc>
                <a:spcPts val="1400"/>
              </a:lnSpc>
              <a:spcBef>
                <a:spcPts val="180"/>
              </a:spcBef>
            </a:pPr>
            <a:r>
              <a:rPr lang="es-CO" sz="1150" b="1" dirty="0">
                <a:solidFill>
                  <a:srgbClr val="C01F3C"/>
                </a:solidFill>
                <a:latin typeface="+mj-lt"/>
              </a:rPr>
              <a:t>Me percaté que una compañera de trabajo apaga la cámara y el micrófono con el propósito de ausentarse y pasear a su perro durante la reunión sistemática de mi área -dando la apariencia de que se encuentra presente- . ¿Este es un comportamiento ético? </a:t>
            </a:r>
          </a:p>
          <a:p>
            <a:pPr marL="12700" marR="5080" algn="just">
              <a:lnSpc>
                <a:spcPts val="1400"/>
              </a:lnSpc>
              <a:spcBef>
                <a:spcPts val="180"/>
              </a:spcBef>
            </a:pPr>
            <a:r>
              <a:rPr lang="es-CO" sz="1150" dirty="0">
                <a:latin typeface="+mj-lt"/>
              </a:rPr>
              <a:t>No. El cumplimiento del horario de trabajo y la participación en las actividades laborales son obligatorias.</a:t>
            </a:r>
            <a:endParaRPr lang="es-CO" sz="1150" b="1" dirty="0">
              <a:solidFill>
                <a:srgbClr val="C01F3C"/>
              </a:solidFill>
              <a:latin typeface="+mj-lt"/>
              <a:cs typeface="Arial"/>
            </a:endParaRPr>
          </a:p>
        </p:txBody>
      </p:sp>
      <p:sp>
        <p:nvSpPr>
          <p:cNvPr id="6" name="object 6"/>
          <p:cNvSpPr txBox="1"/>
          <p:nvPr/>
        </p:nvSpPr>
        <p:spPr>
          <a:xfrm>
            <a:off x="4270003" y="529915"/>
            <a:ext cx="3336925" cy="7090467"/>
          </a:xfrm>
          <a:prstGeom prst="rect">
            <a:avLst/>
          </a:prstGeom>
        </p:spPr>
        <p:txBody>
          <a:bodyPr vert="horz" wrap="square" lIns="0" tIns="22860" rIns="0" bIns="0" rtlCol="0">
            <a:spAutoFit/>
          </a:bodyPr>
          <a:lstStyle/>
          <a:p>
            <a:pPr marL="12700" marR="5080" algn="just">
              <a:lnSpc>
                <a:spcPts val="1400"/>
              </a:lnSpc>
              <a:spcBef>
                <a:spcPts val="180"/>
              </a:spcBef>
            </a:pPr>
            <a:r>
              <a:rPr lang="es-CO" sz="1150" dirty="0">
                <a:latin typeface="+mj-lt"/>
              </a:rPr>
              <a:t>Recuerde que todos los trabajadores de Esenttia debemos respetar los espacios dispuestos por la organización y/o acordados con nuestros jefes; la ausencia -en la forma manifestada- además de constituir un engaño, configura una falta de respeto hacia sus compañeros y su superior. </a:t>
            </a:r>
          </a:p>
          <a:p>
            <a:pPr marL="12700" marR="5080" algn="just">
              <a:lnSpc>
                <a:spcPts val="1400"/>
              </a:lnSpc>
              <a:spcBef>
                <a:spcPts val="180"/>
              </a:spcBef>
            </a:pPr>
            <a:endParaRPr lang="es-CO" sz="1150" b="1" dirty="0">
              <a:solidFill>
                <a:srgbClr val="C01F3C"/>
              </a:solidFill>
              <a:latin typeface="+mj-lt"/>
              <a:cs typeface="Arial"/>
            </a:endParaRPr>
          </a:p>
          <a:p>
            <a:pPr marL="12700" marR="5080" algn="just">
              <a:lnSpc>
                <a:spcPts val="1400"/>
              </a:lnSpc>
              <a:spcBef>
                <a:spcPts val="180"/>
              </a:spcBef>
            </a:pPr>
            <a:r>
              <a:rPr lang="es-CO" sz="1300" b="1" dirty="0">
                <a:solidFill>
                  <a:srgbClr val="C01F3C"/>
                </a:solidFill>
                <a:latin typeface="+mj-lt"/>
              </a:rPr>
              <a:t>Desde hace unos días me he dado cuenta que un trabajador de un contratista está recibiendo insinuaciones de tipo sexual por parte de un trabajador de Esenttia y él tiene miedo de denunciarlo porque puede perder su trabajo ¿puedo denunciarlo?</a:t>
            </a:r>
            <a:r>
              <a:rPr lang="es-CO" sz="1300" dirty="0">
                <a:latin typeface="+mj-lt"/>
              </a:rPr>
              <a:t> </a:t>
            </a:r>
          </a:p>
          <a:p>
            <a:pPr marL="12700" marR="5080" algn="just">
              <a:lnSpc>
                <a:spcPts val="1400"/>
              </a:lnSpc>
              <a:spcBef>
                <a:spcPts val="180"/>
              </a:spcBef>
            </a:pPr>
            <a:r>
              <a:rPr lang="es-CO" sz="1150" dirty="0">
                <a:latin typeface="+mj-lt"/>
              </a:rPr>
              <a:t>Sí. Debe hacerlo a través de la línea ética en donde se protegerá su identidad y la de la víctima. Recuerde la importancia de hacerlo con datos y hechos, indicando condiciones de modo tiempo y lugar de las situaciones; en caso de tener pruebas suminístrelas. A su vez, recomiéndele a la víctima que presente la denuncia. En Esenttia no toleramos los tratos irrespetuosos y rechazamos las conductas de acoso sexual. </a:t>
            </a:r>
          </a:p>
          <a:p>
            <a:pPr marL="12700" marR="5080" algn="just">
              <a:lnSpc>
                <a:spcPts val="1400"/>
              </a:lnSpc>
              <a:spcBef>
                <a:spcPts val="180"/>
              </a:spcBef>
            </a:pPr>
            <a:endParaRPr lang="es-CO" sz="1150" dirty="0">
              <a:latin typeface="+mj-lt"/>
            </a:endParaRPr>
          </a:p>
          <a:p>
            <a:pPr marL="12700" marR="5080" algn="just">
              <a:lnSpc>
                <a:spcPts val="1400"/>
              </a:lnSpc>
              <a:spcBef>
                <a:spcPts val="180"/>
              </a:spcBef>
            </a:pPr>
            <a:r>
              <a:rPr lang="es-CO" sz="1300" b="1" dirty="0">
                <a:solidFill>
                  <a:srgbClr val="C01F3C"/>
                </a:solidFill>
                <a:latin typeface="+mj-lt"/>
              </a:rPr>
              <a:t>¿Qué es un pago de facilitación? </a:t>
            </a:r>
          </a:p>
          <a:p>
            <a:pPr marL="12700" marR="5080" algn="just">
              <a:lnSpc>
                <a:spcPts val="1400"/>
              </a:lnSpc>
              <a:spcBef>
                <a:spcPts val="180"/>
              </a:spcBef>
            </a:pPr>
            <a:r>
              <a:rPr lang="es-CO" sz="1150" dirty="0">
                <a:latin typeface="+mj-lt"/>
              </a:rPr>
              <a:t>Son pequeños pagos no oficiales e impropios que se hacen para obtener o agilizar el desempeño de una acción de rutina o necesaria a la cual tiene derecho el que realiza el pago. Estos pagos son conocidos, en inglés, como speed o grease payment. </a:t>
            </a:r>
          </a:p>
          <a:p>
            <a:pPr marL="12700" marR="5080" algn="just">
              <a:lnSpc>
                <a:spcPts val="1400"/>
              </a:lnSpc>
              <a:spcBef>
                <a:spcPts val="180"/>
              </a:spcBef>
            </a:pPr>
            <a:endParaRPr lang="es-CO" sz="1150" dirty="0">
              <a:latin typeface="+mj-lt"/>
            </a:endParaRPr>
          </a:p>
          <a:p>
            <a:pPr marL="12700" marR="5080" algn="just">
              <a:lnSpc>
                <a:spcPts val="1400"/>
              </a:lnSpc>
              <a:spcBef>
                <a:spcPts val="180"/>
              </a:spcBef>
            </a:pPr>
            <a:r>
              <a:rPr lang="es-CO" sz="1300" b="1" dirty="0">
                <a:solidFill>
                  <a:srgbClr val="C01F3C"/>
                </a:solidFill>
                <a:latin typeface="+mj-lt"/>
              </a:rPr>
              <a:t>¿Qué es un pago por servicios de cabildeo? </a:t>
            </a:r>
          </a:p>
          <a:p>
            <a:pPr marL="12700" marR="5080" algn="just">
              <a:lnSpc>
                <a:spcPts val="1400"/>
              </a:lnSpc>
              <a:spcBef>
                <a:spcPts val="180"/>
              </a:spcBef>
            </a:pPr>
            <a:r>
              <a:rPr lang="es-CO" sz="1150" dirty="0">
                <a:latin typeface="+mj-lt"/>
              </a:rPr>
              <a:t>Es la entrega de dinero o cualquier especie para que una persona o grupo de personas, influya en las decisiones de autoridades públicas, sobre asuntos que resulten de interés a quien hace el pago. Este tipo de pagos está proscrito en Esenttia</a:t>
            </a:r>
            <a:endParaRPr lang="es-CO" sz="1150" b="1" dirty="0">
              <a:solidFill>
                <a:srgbClr val="C01F3C"/>
              </a:solidFill>
              <a:latin typeface="+mj-lt"/>
              <a:cs typeface="Arial"/>
            </a:endParaRPr>
          </a:p>
        </p:txBody>
      </p:sp>
      <p:sp>
        <p:nvSpPr>
          <p:cNvPr id="4" name="CuadroTexto 3">
            <a:extLst>
              <a:ext uri="{FF2B5EF4-FFF2-40B4-BE49-F238E27FC236}">
                <a16:creationId xmlns:a16="http://schemas.microsoft.com/office/drawing/2014/main" id="{34F449F1-42F6-43A7-A57E-FDA0C5E966D9}"/>
              </a:ext>
            </a:extLst>
          </p:cNvPr>
          <p:cNvSpPr txBox="1"/>
          <p:nvPr/>
        </p:nvSpPr>
        <p:spPr>
          <a:xfrm>
            <a:off x="4016420" y="7789761"/>
            <a:ext cx="389850" cy="307777"/>
          </a:xfrm>
          <a:prstGeom prst="rect">
            <a:avLst/>
          </a:prstGeom>
          <a:noFill/>
        </p:spPr>
        <p:txBody>
          <a:bodyPr wrap="none" rtlCol="0">
            <a:spAutoFit/>
          </a:bodyPr>
          <a:lstStyle/>
          <a:p>
            <a:r>
              <a:rPr lang="es-CO" sz="1400" b="1" dirty="0">
                <a:solidFill>
                  <a:srgbClr val="801327"/>
                </a:solidFill>
              </a:rPr>
              <a:t>29</a:t>
            </a:r>
          </a:p>
        </p:txBody>
      </p:sp>
    </p:spTree>
    <p:extLst>
      <p:ext uri="{BB962C8B-B14F-4D97-AF65-F5344CB8AC3E}">
        <p14:creationId xmlns:p14="http://schemas.microsoft.com/office/powerpoint/2010/main" val="123128889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a:extLst>
              <a:ext uri="{FF2B5EF4-FFF2-40B4-BE49-F238E27FC236}">
                <a16:creationId xmlns:a16="http://schemas.microsoft.com/office/drawing/2014/main" id="{189D212E-6439-48D9-8B7A-F3A63D784C87}"/>
              </a:ext>
            </a:extLst>
          </p:cNvPr>
          <p:cNvSpPr/>
          <p:nvPr/>
        </p:nvSpPr>
        <p:spPr>
          <a:xfrm>
            <a:off x="0" y="0"/>
            <a:ext cx="8293099" cy="8293099"/>
          </a:xfrm>
          <a:prstGeom prst="rect">
            <a:avLst/>
          </a:prstGeom>
          <a:solidFill>
            <a:srgbClr val="C01F3C"/>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latin typeface="Lato (Cuerpo)"/>
            </a:endParaRPr>
          </a:p>
        </p:txBody>
      </p:sp>
      <p:sp>
        <p:nvSpPr>
          <p:cNvPr id="4" name="CuadroTexto 3">
            <a:extLst>
              <a:ext uri="{FF2B5EF4-FFF2-40B4-BE49-F238E27FC236}">
                <a16:creationId xmlns:a16="http://schemas.microsoft.com/office/drawing/2014/main" id="{787C98AF-3127-4ECF-9BE6-7A5F3D53105D}"/>
              </a:ext>
            </a:extLst>
          </p:cNvPr>
          <p:cNvSpPr txBox="1"/>
          <p:nvPr/>
        </p:nvSpPr>
        <p:spPr>
          <a:xfrm>
            <a:off x="798650" y="1828805"/>
            <a:ext cx="6701742" cy="4632037"/>
          </a:xfrm>
          <a:prstGeom prst="rect">
            <a:avLst/>
          </a:prstGeom>
          <a:noFill/>
        </p:spPr>
        <p:txBody>
          <a:bodyPr wrap="square" rtlCol="0">
            <a:spAutoFit/>
          </a:bodyPr>
          <a:lstStyle/>
          <a:p>
            <a:pPr algn="ctr"/>
            <a:r>
              <a:rPr lang="es-CO" sz="2500" b="1" dirty="0">
                <a:solidFill>
                  <a:srgbClr val="FFA300"/>
                </a:solidFill>
                <a:latin typeface="Lato (Cuerpo)"/>
              </a:rPr>
              <a:t>¿Sabe que Esenttia S. A. tiene una serie de procedimientos, instructivos, guías, manuales y controles de riesgos que debemos aplicar? ¿Que también los conoce?</a:t>
            </a:r>
          </a:p>
          <a:p>
            <a:pPr algn="ctr"/>
            <a:endParaRPr lang="es-CO" sz="2000" b="1" dirty="0">
              <a:solidFill>
                <a:schemeClr val="bg1"/>
              </a:solidFill>
              <a:latin typeface="Lato (Cuerpo)"/>
            </a:endParaRPr>
          </a:p>
          <a:p>
            <a:pPr algn="ctr"/>
            <a:r>
              <a:rPr lang="es-CO" sz="2500" b="1" dirty="0">
                <a:solidFill>
                  <a:schemeClr val="bg1"/>
                </a:solidFill>
                <a:latin typeface="Lato (Cuerpo)"/>
              </a:rPr>
              <a:t>Conocer las reglas de la empresa es un imperativo. Su desconocimiento y no aplicación implica la vulneración al Código de Ética y Conducta. Consulte la línea ética.</a:t>
            </a:r>
          </a:p>
          <a:p>
            <a:pPr algn="just"/>
            <a:endParaRPr lang="es-CO" sz="2000" b="1" dirty="0">
              <a:solidFill>
                <a:schemeClr val="bg1"/>
              </a:solidFill>
              <a:latin typeface="Lato (Cuerpo)"/>
            </a:endParaRPr>
          </a:p>
          <a:p>
            <a:pPr algn="ctr"/>
            <a:r>
              <a:rPr lang="es-CO" sz="3000" b="1" i="1" dirty="0">
                <a:solidFill>
                  <a:schemeClr val="bg1"/>
                </a:solidFill>
                <a:latin typeface="Lato (Cuerpo)"/>
              </a:rPr>
              <a:t>http://lineaetica.ecopetrol.com.co</a:t>
            </a:r>
          </a:p>
        </p:txBody>
      </p:sp>
      <p:sp>
        <p:nvSpPr>
          <p:cNvPr id="7" name="CuadroTexto 6">
            <a:extLst>
              <a:ext uri="{FF2B5EF4-FFF2-40B4-BE49-F238E27FC236}">
                <a16:creationId xmlns:a16="http://schemas.microsoft.com/office/drawing/2014/main" id="{B183A015-6406-439C-8167-530BD1B74578}"/>
              </a:ext>
            </a:extLst>
          </p:cNvPr>
          <p:cNvSpPr txBox="1"/>
          <p:nvPr/>
        </p:nvSpPr>
        <p:spPr>
          <a:xfrm>
            <a:off x="4016420" y="7789761"/>
            <a:ext cx="389850" cy="307777"/>
          </a:xfrm>
          <a:prstGeom prst="rect">
            <a:avLst/>
          </a:prstGeom>
          <a:noFill/>
        </p:spPr>
        <p:txBody>
          <a:bodyPr wrap="none" rtlCol="0">
            <a:spAutoFit/>
          </a:bodyPr>
          <a:lstStyle/>
          <a:p>
            <a:r>
              <a:rPr lang="es-CO" sz="1400" b="1" dirty="0">
                <a:solidFill>
                  <a:schemeClr val="bg1"/>
                </a:solidFill>
              </a:rPr>
              <a:t>30</a:t>
            </a:r>
          </a:p>
        </p:txBody>
      </p:sp>
    </p:spTree>
    <p:extLst>
      <p:ext uri="{BB962C8B-B14F-4D97-AF65-F5344CB8AC3E}">
        <p14:creationId xmlns:p14="http://schemas.microsoft.com/office/powerpoint/2010/main" val="2169351721"/>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B3C963F0-189A-AE41-AA65-586BA7B9D1B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574" y="0"/>
            <a:ext cx="8293100" cy="8293100"/>
          </a:xfrm>
          <a:prstGeom prst="rect">
            <a:avLst/>
          </a:prstGeom>
        </p:spPr>
      </p:pic>
      <p:sp>
        <p:nvSpPr>
          <p:cNvPr id="2" name="object 2"/>
          <p:cNvSpPr txBox="1">
            <a:spLocks noGrp="1"/>
          </p:cNvSpPr>
          <p:nvPr>
            <p:ph type="title"/>
          </p:nvPr>
        </p:nvSpPr>
        <p:spPr>
          <a:xfrm>
            <a:off x="969994" y="2880615"/>
            <a:ext cx="6742021" cy="513079"/>
          </a:xfrm>
          <a:prstGeom prst="rect">
            <a:avLst/>
          </a:prstGeom>
        </p:spPr>
        <p:txBody>
          <a:bodyPr vert="horz" wrap="square" lIns="0" tIns="12700" rIns="0" bIns="0" rtlCol="0">
            <a:spAutoFit/>
          </a:bodyPr>
          <a:lstStyle/>
          <a:p>
            <a:pPr marL="23495">
              <a:lnSpc>
                <a:spcPct val="100000"/>
              </a:lnSpc>
              <a:spcBef>
                <a:spcPts val="100"/>
              </a:spcBef>
            </a:pPr>
            <a:r>
              <a:rPr spc="-5" dirty="0">
                <a:latin typeface="+mj-lt"/>
              </a:rPr>
              <a:t>http:</a:t>
            </a:r>
            <a:r>
              <a:rPr spc="-5" dirty="0">
                <a:solidFill>
                  <a:schemeClr val="bg1"/>
                </a:solidFill>
                <a:latin typeface="+mj-lt"/>
              </a:rPr>
              <a:t>//</a:t>
            </a:r>
            <a:r>
              <a:rPr spc="-5" dirty="0">
                <a:latin typeface="+mj-lt"/>
              </a:rPr>
              <a:t>lineaetica.</a:t>
            </a:r>
            <a:r>
              <a:rPr spc="-5" dirty="0">
                <a:solidFill>
                  <a:schemeClr val="bg1"/>
                </a:solidFill>
                <a:latin typeface="+mj-lt"/>
              </a:rPr>
              <a:t>ecopetrol.</a:t>
            </a:r>
            <a:r>
              <a:rPr spc="-5" dirty="0">
                <a:latin typeface="+mj-lt"/>
              </a:rPr>
              <a:t>com</a:t>
            </a:r>
            <a:r>
              <a:rPr spc="-5" dirty="0">
                <a:solidFill>
                  <a:schemeClr val="bg1"/>
                </a:solidFill>
                <a:latin typeface="+mj-lt"/>
              </a:rPr>
              <a:t>.</a:t>
            </a:r>
            <a:r>
              <a:rPr spc="-5" dirty="0">
                <a:latin typeface="+mj-lt"/>
              </a:rPr>
              <a:t>co</a:t>
            </a:r>
            <a:endParaRPr spc="-5" dirty="0">
              <a:latin typeface="+mj-lt"/>
              <a:hlinkClick r:id="rId3"/>
            </a:endParaRPr>
          </a:p>
        </p:txBody>
      </p:sp>
      <p:sp>
        <p:nvSpPr>
          <p:cNvPr id="3" name="object 3"/>
          <p:cNvSpPr txBox="1">
            <a:spLocks noGrp="1"/>
          </p:cNvSpPr>
          <p:nvPr>
            <p:ph type="body" idx="1"/>
          </p:nvPr>
        </p:nvSpPr>
        <p:spPr>
          <a:xfrm>
            <a:off x="2509420" y="3825402"/>
            <a:ext cx="3331009" cy="2982868"/>
          </a:xfrm>
          <a:prstGeom prst="rect">
            <a:avLst/>
          </a:prstGeom>
        </p:spPr>
        <p:txBody>
          <a:bodyPr vert="horz" wrap="square" lIns="0" tIns="38100" rIns="0" bIns="0" rtlCol="0">
            <a:spAutoFit/>
          </a:bodyPr>
          <a:lstStyle/>
          <a:p>
            <a:pPr marL="384810" algn="ctr">
              <a:lnSpc>
                <a:spcPct val="100000"/>
              </a:lnSpc>
              <a:spcBef>
                <a:spcPts val="300"/>
              </a:spcBef>
            </a:pPr>
            <a:r>
              <a:rPr spc="-45" dirty="0" err="1">
                <a:solidFill>
                  <a:schemeClr val="bg1"/>
                </a:solidFill>
                <a:latin typeface="+mj-lt"/>
              </a:rPr>
              <a:t>Línea</a:t>
            </a:r>
            <a:r>
              <a:rPr spc="-125" dirty="0">
                <a:solidFill>
                  <a:schemeClr val="bg1"/>
                </a:solidFill>
                <a:latin typeface="+mj-lt"/>
              </a:rPr>
              <a:t> </a:t>
            </a:r>
            <a:r>
              <a:rPr spc="-50" dirty="0" err="1">
                <a:solidFill>
                  <a:schemeClr val="bg1"/>
                </a:solidFill>
                <a:latin typeface="+mj-lt"/>
              </a:rPr>
              <a:t>internacional</a:t>
            </a:r>
            <a:endParaRPr spc="-50" dirty="0">
              <a:solidFill>
                <a:schemeClr val="bg1"/>
              </a:solidFill>
              <a:latin typeface="+mj-lt"/>
            </a:endParaRPr>
          </a:p>
          <a:p>
            <a:pPr marL="12700" algn="ctr">
              <a:lnSpc>
                <a:spcPct val="100000"/>
              </a:lnSpc>
              <a:spcBef>
                <a:spcPts val="254"/>
              </a:spcBef>
            </a:pPr>
            <a:r>
              <a:rPr sz="2700" dirty="0">
                <a:solidFill>
                  <a:srgbClr val="C01F3C"/>
                </a:solidFill>
                <a:latin typeface="+mj-lt"/>
                <a:cs typeface="Lato-Black"/>
              </a:rPr>
              <a:t>01 800 912</a:t>
            </a:r>
            <a:r>
              <a:rPr sz="2700" spc="-65" dirty="0">
                <a:solidFill>
                  <a:srgbClr val="C01F3C"/>
                </a:solidFill>
                <a:latin typeface="+mj-lt"/>
                <a:cs typeface="Lato-Black"/>
              </a:rPr>
              <a:t> </a:t>
            </a:r>
            <a:r>
              <a:rPr sz="2700" dirty="0">
                <a:solidFill>
                  <a:srgbClr val="C01F3C"/>
                </a:solidFill>
                <a:latin typeface="+mj-lt"/>
                <a:cs typeface="Lato-Black"/>
              </a:rPr>
              <a:t>1013</a:t>
            </a:r>
            <a:endParaRPr sz="2700" dirty="0">
              <a:latin typeface="+mj-lt"/>
              <a:cs typeface="Lato-Black"/>
            </a:endParaRPr>
          </a:p>
          <a:p>
            <a:pPr marL="12700">
              <a:lnSpc>
                <a:spcPct val="100000"/>
              </a:lnSpc>
              <a:spcBef>
                <a:spcPts val="55"/>
              </a:spcBef>
            </a:pPr>
            <a:endParaRPr sz="2850" dirty="0">
              <a:latin typeface="+mj-lt"/>
              <a:cs typeface="Lato-Black"/>
            </a:endParaRPr>
          </a:p>
          <a:p>
            <a:pPr marL="384175" algn="ctr">
              <a:lnSpc>
                <a:spcPct val="100000"/>
              </a:lnSpc>
              <a:spcBef>
                <a:spcPts val="5"/>
              </a:spcBef>
            </a:pPr>
            <a:r>
              <a:rPr spc="-55" dirty="0">
                <a:solidFill>
                  <a:schemeClr val="bg1"/>
                </a:solidFill>
                <a:latin typeface="+mj-lt"/>
              </a:rPr>
              <a:t>Bogotá</a:t>
            </a:r>
          </a:p>
          <a:p>
            <a:pPr marL="12700" algn="ctr">
              <a:lnSpc>
                <a:spcPct val="100000"/>
              </a:lnSpc>
              <a:spcBef>
                <a:spcPts val="270"/>
              </a:spcBef>
            </a:pPr>
            <a:r>
              <a:rPr sz="2700" dirty="0">
                <a:solidFill>
                  <a:srgbClr val="C01F3C"/>
                </a:solidFill>
                <a:latin typeface="+mj-lt"/>
                <a:cs typeface="Lato-Black"/>
              </a:rPr>
              <a:t>234 39 00 </a:t>
            </a:r>
            <a:endParaRPr lang="es-CO" sz="2700" dirty="0">
              <a:solidFill>
                <a:srgbClr val="C01F3C"/>
              </a:solidFill>
              <a:latin typeface="+mj-lt"/>
              <a:cs typeface="Lato-Black"/>
            </a:endParaRPr>
          </a:p>
          <a:p>
            <a:pPr marL="12700" algn="ctr">
              <a:lnSpc>
                <a:spcPct val="100000"/>
              </a:lnSpc>
              <a:spcBef>
                <a:spcPts val="270"/>
              </a:spcBef>
            </a:pPr>
            <a:r>
              <a:rPr lang="es-CO" sz="2700" spc="-5" dirty="0">
                <a:solidFill>
                  <a:srgbClr val="C01F3C"/>
                </a:solidFill>
                <a:latin typeface="+mj-lt"/>
                <a:cs typeface="Lato-Black"/>
              </a:rPr>
              <a:t>234 40 00</a:t>
            </a:r>
          </a:p>
          <a:p>
            <a:pPr marL="12700" algn="ctr">
              <a:lnSpc>
                <a:spcPct val="100000"/>
              </a:lnSpc>
              <a:spcBef>
                <a:spcPts val="270"/>
              </a:spcBef>
            </a:pPr>
            <a:r>
              <a:rPr sz="2700" spc="-5" dirty="0">
                <a:solidFill>
                  <a:schemeClr val="bg1"/>
                </a:solidFill>
                <a:latin typeface="+mj-lt"/>
                <a:cs typeface="Lato-Black"/>
              </a:rPr>
              <a:t>ext.</a:t>
            </a:r>
            <a:r>
              <a:rPr sz="2700" spc="-60" dirty="0">
                <a:solidFill>
                  <a:schemeClr val="bg1"/>
                </a:solidFill>
                <a:latin typeface="+mj-lt"/>
                <a:cs typeface="Lato-Black"/>
              </a:rPr>
              <a:t> </a:t>
            </a:r>
            <a:r>
              <a:rPr sz="2700" dirty="0">
                <a:solidFill>
                  <a:schemeClr val="bg1"/>
                </a:solidFill>
                <a:latin typeface="+mj-lt"/>
                <a:cs typeface="Lato-Black"/>
              </a:rPr>
              <a:t>43900</a:t>
            </a:r>
          </a:p>
        </p:txBody>
      </p:sp>
      <p:sp>
        <p:nvSpPr>
          <p:cNvPr id="6" name="CuadroTexto 5">
            <a:extLst>
              <a:ext uri="{FF2B5EF4-FFF2-40B4-BE49-F238E27FC236}">
                <a16:creationId xmlns:a16="http://schemas.microsoft.com/office/drawing/2014/main" id="{E9C8E7BA-0358-47CD-99CF-D28E696B1685}"/>
              </a:ext>
            </a:extLst>
          </p:cNvPr>
          <p:cNvSpPr txBox="1"/>
          <p:nvPr/>
        </p:nvSpPr>
        <p:spPr>
          <a:xfrm>
            <a:off x="4016420" y="7789761"/>
            <a:ext cx="389850" cy="307777"/>
          </a:xfrm>
          <a:prstGeom prst="rect">
            <a:avLst/>
          </a:prstGeom>
          <a:noFill/>
        </p:spPr>
        <p:txBody>
          <a:bodyPr wrap="none" rtlCol="0">
            <a:spAutoFit/>
          </a:bodyPr>
          <a:lstStyle/>
          <a:p>
            <a:r>
              <a:rPr lang="es-CO" sz="1400" b="1" dirty="0">
                <a:solidFill>
                  <a:srgbClr val="801327"/>
                </a:solidFill>
              </a:rPr>
              <a:t>31</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EB01A1A3-0095-F246-8C69-394B9015D0F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9050" y="19050"/>
            <a:ext cx="8255000" cy="8255000"/>
          </a:xfrm>
          <a:prstGeom prst="rect">
            <a:avLst/>
          </a:prstGeom>
        </p:spPr>
      </p:pic>
      <p:sp>
        <p:nvSpPr>
          <p:cNvPr id="2" name="object 2"/>
          <p:cNvSpPr txBox="1"/>
          <p:nvPr/>
        </p:nvSpPr>
        <p:spPr>
          <a:xfrm>
            <a:off x="2303821" y="5297013"/>
            <a:ext cx="4200496" cy="317395"/>
          </a:xfrm>
          <a:prstGeom prst="rect">
            <a:avLst/>
          </a:prstGeom>
        </p:spPr>
        <p:txBody>
          <a:bodyPr vert="horz" wrap="square" lIns="0" tIns="17145" rIns="0" bIns="0" rtlCol="0">
            <a:spAutoFit/>
          </a:bodyPr>
          <a:lstStyle/>
          <a:p>
            <a:pPr marL="12700">
              <a:lnSpc>
                <a:spcPct val="100000"/>
              </a:lnSpc>
              <a:spcBef>
                <a:spcPts val="135"/>
              </a:spcBef>
            </a:pPr>
            <a:r>
              <a:rPr sz="1950" b="1" i="1" spc="10" dirty="0">
                <a:solidFill>
                  <a:srgbClr val="EF9F20"/>
                </a:solidFill>
                <a:latin typeface="+mj-lt"/>
                <a:cs typeface="Lato-BoldItalic"/>
              </a:rPr>
              <a:t>http:</a:t>
            </a:r>
            <a:r>
              <a:rPr sz="1950" b="1" i="1" spc="10" dirty="0">
                <a:solidFill>
                  <a:schemeClr val="bg1"/>
                </a:solidFill>
                <a:latin typeface="+mj-lt"/>
                <a:cs typeface="Lato-BoldItalic"/>
              </a:rPr>
              <a:t>//</a:t>
            </a:r>
            <a:r>
              <a:rPr sz="1950" b="1" i="1" spc="10" dirty="0">
                <a:solidFill>
                  <a:srgbClr val="EF9F20"/>
                </a:solidFill>
                <a:latin typeface="+mj-lt"/>
                <a:cs typeface="Lato-BoldItalic"/>
              </a:rPr>
              <a:t>lineaetica</a:t>
            </a:r>
            <a:r>
              <a:rPr sz="1950" b="1" i="1" spc="10" dirty="0">
                <a:solidFill>
                  <a:schemeClr val="bg1"/>
                </a:solidFill>
                <a:latin typeface="+mj-lt"/>
                <a:cs typeface="Lato-BoldItalic"/>
              </a:rPr>
              <a:t>.ecopetrol.</a:t>
            </a:r>
            <a:r>
              <a:rPr sz="1950" b="1" i="1" spc="10" dirty="0">
                <a:solidFill>
                  <a:srgbClr val="EF9F20"/>
                </a:solidFill>
                <a:latin typeface="+mj-lt"/>
                <a:cs typeface="Lato-BoldItalic"/>
              </a:rPr>
              <a:t>com</a:t>
            </a:r>
            <a:r>
              <a:rPr sz="1950" b="1" i="1" spc="10" dirty="0">
                <a:solidFill>
                  <a:schemeClr val="bg1"/>
                </a:solidFill>
                <a:latin typeface="+mj-lt"/>
                <a:cs typeface="Lato-BoldItalic"/>
              </a:rPr>
              <a:t>.</a:t>
            </a:r>
            <a:r>
              <a:rPr sz="1950" b="1" i="1" spc="10" dirty="0">
                <a:solidFill>
                  <a:srgbClr val="EF9F20"/>
                </a:solidFill>
                <a:latin typeface="+mj-lt"/>
                <a:cs typeface="Lato-BoldItalic"/>
              </a:rPr>
              <a:t>co</a:t>
            </a:r>
            <a:endParaRPr sz="1950" dirty="0">
              <a:latin typeface="+mj-lt"/>
              <a:cs typeface="Lato-BoldItalic"/>
            </a:endParaRPr>
          </a:p>
        </p:txBody>
      </p:sp>
      <p:sp>
        <p:nvSpPr>
          <p:cNvPr id="3" name="object 3"/>
          <p:cNvSpPr txBox="1"/>
          <p:nvPr/>
        </p:nvSpPr>
        <p:spPr>
          <a:xfrm>
            <a:off x="2472314" y="5840146"/>
            <a:ext cx="3502442" cy="497840"/>
          </a:xfrm>
          <a:prstGeom prst="rect">
            <a:avLst/>
          </a:prstGeom>
        </p:spPr>
        <p:txBody>
          <a:bodyPr vert="horz" wrap="square" lIns="0" tIns="12700" rIns="0" bIns="0" rtlCol="0">
            <a:spAutoFit/>
          </a:bodyPr>
          <a:lstStyle/>
          <a:p>
            <a:pPr marL="12700">
              <a:lnSpc>
                <a:spcPct val="100000"/>
              </a:lnSpc>
              <a:spcBef>
                <a:spcPts val="100"/>
              </a:spcBef>
            </a:pPr>
            <a:r>
              <a:rPr sz="3100" b="1" dirty="0">
                <a:solidFill>
                  <a:schemeClr val="bg1"/>
                </a:solidFill>
                <a:latin typeface="+mj-lt"/>
                <a:cs typeface="Lato-Black"/>
              </a:rPr>
              <a:t>www.esenttia.co</a:t>
            </a:r>
            <a:endParaRPr sz="3100" dirty="0">
              <a:solidFill>
                <a:schemeClr val="bg1"/>
              </a:solidFill>
              <a:latin typeface="+mj-lt"/>
              <a:cs typeface="Lato-Black"/>
            </a:endParaRPr>
          </a:p>
        </p:txBody>
      </p:sp>
      <p:sp>
        <p:nvSpPr>
          <p:cNvPr id="6" name="CuadroTexto 5">
            <a:extLst>
              <a:ext uri="{FF2B5EF4-FFF2-40B4-BE49-F238E27FC236}">
                <a16:creationId xmlns:a16="http://schemas.microsoft.com/office/drawing/2014/main" id="{B0CF98E6-3D33-4BDF-BECC-052EBB49540C}"/>
              </a:ext>
            </a:extLst>
          </p:cNvPr>
          <p:cNvSpPr txBox="1"/>
          <p:nvPr/>
        </p:nvSpPr>
        <p:spPr>
          <a:xfrm>
            <a:off x="4016420" y="7824486"/>
            <a:ext cx="389850" cy="307777"/>
          </a:xfrm>
          <a:prstGeom prst="rect">
            <a:avLst/>
          </a:prstGeom>
          <a:noFill/>
        </p:spPr>
        <p:txBody>
          <a:bodyPr wrap="none" rtlCol="0">
            <a:spAutoFit/>
          </a:bodyPr>
          <a:lstStyle/>
          <a:p>
            <a:r>
              <a:rPr lang="es-CO" sz="1400" b="1" dirty="0">
                <a:solidFill>
                  <a:srgbClr val="801327"/>
                </a:solidFill>
              </a:rPr>
              <a:t>32</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showMasterSp="0">
  <p:cSld>
    <p:bg>
      <p:bgPr>
        <a:solidFill>
          <a:srgbClr val="FFA300"/>
        </a:solidFill>
        <a:effectLst/>
      </p:bgPr>
    </p:bg>
    <p:spTree>
      <p:nvGrpSpPr>
        <p:cNvPr id="1" name=""/>
        <p:cNvGrpSpPr/>
        <p:nvPr/>
      </p:nvGrpSpPr>
      <p:grpSpPr>
        <a:xfrm>
          <a:off x="0" y="0"/>
          <a:ext cx="0" cy="0"/>
          <a:chOff x="0" y="0"/>
          <a:chExt cx="0" cy="0"/>
        </a:xfrm>
      </p:grpSpPr>
      <p:sp>
        <p:nvSpPr>
          <p:cNvPr id="2" name="object 2"/>
          <p:cNvSpPr txBox="1"/>
          <p:nvPr/>
        </p:nvSpPr>
        <p:spPr>
          <a:xfrm>
            <a:off x="4311611" y="314905"/>
            <a:ext cx="3593897" cy="7448706"/>
          </a:xfrm>
          <a:prstGeom prst="rect">
            <a:avLst/>
          </a:prstGeom>
        </p:spPr>
        <p:txBody>
          <a:bodyPr vert="horz" wrap="square" lIns="0" tIns="11430" rIns="0" bIns="0" rtlCol="0">
            <a:spAutoFit/>
          </a:bodyPr>
          <a:lstStyle/>
          <a:p>
            <a:pPr marL="12700" algn="just">
              <a:lnSpc>
                <a:spcPct val="100000"/>
              </a:lnSpc>
              <a:spcBef>
                <a:spcPts val="90"/>
              </a:spcBef>
            </a:pPr>
            <a:r>
              <a:rPr lang="es-CO" sz="2200" b="1" spc="-10" dirty="0">
                <a:solidFill>
                  <a:schemeClr val="bg1"/>
                </a:solidFill>
                <a:latin typeface="+mj-lt"/>
                <a:cs typeface="Lato-Black"/>
              </a:rPr>
              <a:t>¡Que </a:t>
            </a:r>
            <a:r>
              <a:rPr lang="es-CO" sz="2200" b="1" spc="-5" dirty="0">
                <a:solidFill>
                  <a:schemeClr val="bg1"/>
                </a:solidFill>
                <a:latin typeface="+mj-lt"/>
                <a:cs typeface="Lato-Black"/>
              </a:rPr>
              <a:t>no le pase a</a:t>
            </a:r>
            <a:r>
              <a:rPr lang="es-CO" sz="2200" b="1" spc="-40" dirty="0">
                <a:solidFill>
                  <a:schemeClr val="bg1"/>
                </a:solidFill>
                <a:latin typeface="+mj-lt"/>
                <a:cs typeface="Lato-Black"/>
              </a:rPr>
              <a:t> </a:t>
            </a:r>
            <a:r>
              <a:rPr lang="es-CO" sz="2200" b="1" spc="-10" dirty="0">
                <a:solidFill>
                  <a:schemeClr val="bg1"/>
                </a:solidFill>
                <a:latin typeface="+mj-lt"/>
                <a:cs typeface="Lato-Black"/>
              </a:rPr>
              <a:t>usted!</a:t>
            </a:r>
            <a:endParaRPr lang="es-CO" sz="2200" dirty="0">
              <a:solidFill>
                <a:schemeClr val="bg1"/>
              </a:solidFill>
              <a:latin typeface="+mj-lt"/>
              <a:cs typeface="Lato-Black"/>
            </a:endParaRPr>
          </a:p>
          <a:p>
            <a:pPr marL="12700" marR="9525" algn="just">
              <a:lnSpc>
                <a:spcPct val="106100"/>
              </a:lnSpc>
              <a:spcBef>
                <a:spcPts val="1019"/>
              </a:spcBef>
            </a:pPr>
            <a:r>
              <a:rPr lang="es-CO" sz="1400" b="1" i="1" dirty="0">
                <a:solidFill>
                  <a:srgbClr val="C01F3C"/>
                </a:solidFill>
                <a:latin typeface="+mj-lt"/>
                <a:cs typeface="Lato-BlackItalic"/>
              </a:rPr>
              <a:t>Soy </a:t>
            </a:r>
            <a:r>
              <a:rPr lang="es-CO" sz="1400" b="1" i="1" spc="-5" dirty="0">
                <a:solidFill>
                  <a:srgbClr val="C01F3C"/>
                </a:solidFill>
                <a:latin typeface="+mj-lt"/>
                <a:cs typeface="Lato-BlackItalic"/>
              </a:rPr>
              <a:t>administrador de </a:t>
            </a:r>
            <a:r>
              <a:rPr lang="es-CO" sz="1400" b="1" i="1" dirty="0">
                <a:solidFill>
                  <a:srgbClr val="C01F3C"/>
                </a:solidFill>
                <a:latin typeface="+mj-lt"/>
                <a:cs typeface="Lato-BlackItalic"/>
              </a:rPr>
              <a:t>un </a:t>
            </a:r>
            <a:r>
              <a:rPr lang="es-CO" sz="1400" b="1" i="1" spc="-5" dirty="0">
                <a:solidFill>
                  <a:srgbClr val="C01F3C"/>
                </a:solidFill>
                <a:latin typeface="+mj-lt"/>
                <a:cs typeface="Lato-BlackItalic"/>
              </a:rPr>
              <a:t>contrato </a:t>
            </a:r>
            <a:r>
              <a:rPr lang="es-CO" sz="1400" b="1" i="1" dirty="0">
                <a:solidFill>
                  <a:srgbClr val="C01F3C"/>
                </a:solidFill>
                <a:latin typeface="+mj-lt"/>
                <a:cs typeface="Lato-BlackItalic"/>
              </a:rPr>
              <a:t>y </a:t>
            </a:r>
            <a:r>
              <a:rPr lang="es-CO" sz="1400" b="1" i="1" spc="-5" dirty="0">
                <a:solidFill>
                  <a:srgbClr val="C01F3C"/>
                </a:solidFill>
                <a:latin typeface="+mj-lt"/>
                <a:cs typeface="Lato-BlackItalic"/>
              </a:rPr>
              <a:t>autoricé el pago de  </a:t>
            </a:r>
            <a:r>
              <a:rPr lang="es-CO" sz="1400" b="1" i="1" dirty="0">
                <a:solidFill>
                  <a:srgbClr val="C01F3C"/>
                </a:solidFill>
                <a:latin typeface="+mj-lt"/>
                <a:cs typeface="Lato-BlackItalic"/>
              </a:rPr>
              <a:t>unos </a:t>
            </a:r>
            <a:r>
              <a:rPr lang="es-CO" sz="1400" b="1" i="1" spc="-5" dirty="0">
                <a:solidFill>
                  <a:srgbClr val="C01F3C"/>
                </a:solidFill>
                <a:latin typeface="+mj-lt"/>
                <a:cs typeface="Lato-BlackItalic"/>
              </a:rPr>
              <a:t>bienes </a:t>
            </a:r>
            <a:r>
              <a:rPr lang="es-CO" sz="1400" b="1" i="1" dirty="0">
                <a:solidFill>
                  <a:srgbClr val="C01F3C"/>
                </a:solidFill>
                <a:latin typeface="+mj-lt"/>
                <a:cs typeface="Lato-BlackItalic"/>
              </a:rPr>
              <a:t>que </a:t>
            </a:r>
            <a:r>
              <a:rPr lang="es-CO" sz="1400" b="1" i="1" spc="-5" dirty="0">
                <a:solidFill>
                  <a:srgbClr val="C01F3C"/>
                </a:solidFill>
                <a:latin typeface="+mj-lt"/>
                <a:cs typeface="Lato-BlackItalic"/>
              </a:rPr>
              <a:t>fueron entregados por el contratista,  soportado en el certificado de cumplimiento </a:t>
            </a:r>
            <a:r>
              <a:rPr lang="es-CO" sz="1400" b="1" i="1" dirty="0">
                <a:solidFill>
                  <a:srgbClr val="C01F3C"/>
                </a:solidFill>
                <a:latin typeface="+mj-lt"/>
                <a:cs typeface="Lato-BlackItalic"/>
              </a:rPr>
              <a:t>de las  </a:t>
            </a:r>
            <a:r>
              <a:rPr lang="es-CO" sz="1400" b="1" i="1" spc="-5" dirty="0">
                <a:solidFill>
                  <a:srgbClr val="C01F3C"/>
                </a:solidFill>
                <a:latin typeface="+mj-lt"/>
                <a:cs typeface="Lato-BlackItalic"/>
              </a:rPr>
              <a:t>especificaciones </a:t>
            </a:r>
            <a:r>
              <a:rPr lang="es-CO" sz="1400" b="1" i="1" dirty="0">
                <a:solidFill>
                  <a:srgbClr val="C01F3C"/>
                </a:solidFill>
                <a:latin typeface="+mj-lt"/>
                <a:cs typeface="Lato-BlackItalic"/>
              </a:rPr>
              <a:t>técnicas </a:t>
            </a:r>
            <a:r>
              <a:rPr lang="es-CO" sz="1400" b="1" i="1" spc="-5" dirty="0">
                <a:solidFill>
                  <a:srgbClr val="C01F3C"/>
                </a:solidFill>
                <a:latin typeface="+mj-lt"/>
                <a:cs typeface="Lato-BlackItalic"/>
              </a:rPr>
              <a:t>emitido por este, sin haberlas  verificado personalmente. </a:t>
            </a:r>
            <a:r>
              <a:rPr lang="es-CO" sz="1400" b="1" i="1" dirty="0">
                <a:solidFill>
                  <a:srgbClr val="C01F3C"/>
                </a:solidFill>
                <a:latin typeface="+mj-lt"/>
                <a:cs typeface="Lato-BlackItalic"/>
              </a:rPr>
              <a:t>¿Con </a:t>
            </a:r>
            <a:r>
              <a:rPr lang="es-CO" sz="1400" b="1" i="1" spc="-5" dirty="0">
                <a:solidFill>
                  <a:srgbClr val="C01F3C"/>
                </a:solidFill>
                <a:latin typeface="+mj-lt"/>
                <a:cs typeface="Lato-BlackItalic"/>
              </a:rPr>
              <a:t>esto puedo vulnerar el  </a:t>
            </a:r>
            <a:r>
              <a:rPr lang="es-CO" sz="1400" b="1" i="1" dirty="0">
                <a:solidFill>
                  <a:srgbClr val="C01F3C"/>
                </a:solidFill>
                <a:latin typeface="+mj-lt"/>
                <a:cs typeface="Lato-BlackItalic"/>
              </a:rPr>
              <a:t>Código de </a:t>
            </a:r>
            <a:r>
              <a:rPr lang="es-CO" sz="1400" b="1" i="1" spc="-5" dirty="0">
                <a:solidFill>
                  <a:srgbClr val="C01F3C"/>
                </a:solidFill>
                <a:latin typeface="+mj-lt"/>
                <a:cs typeface="Lato-BlackItalic"/>
              </a:rPr>
              <a:t>Ética </a:t>
            </a:r>
            <a:r>
              <a:rPr lang="es-CO" sz="1400" b="1" i="1" dirty="0">
                <a:solidFill>
                  <a:srgbClr val="C01F3C"/>
                </a:solidFill>
                <a:latin typeface="+mj-lt"/>
                <a:cs typeface="Lato-BlackItalic"/>
              </a:rPr>
              <a:t>y</a:t>
            </a:r>
            <a:r>
              <a:rPr lang="es-CO" sz="1400" b="1" i="1" spc="-15" dirty="0">
                <a:solidFill>
                  <a:srgbClr val="C01F3C"/>
                </a:solidFill>
                <a:latin typeface="+mj-lt"/>
                <a:cs typeface="Lato-BlackItalic"/>
              </a:rPr>
              <a:t> </a:t>
            </a:r>
            <a:r>
              <a:rPr lang="es-CO" sz="1400" b="1" i="1" dirty="0">
                <a:solidFill>
                  <a:srgbClr val="C01F3C"/>
                </a:solidFill>
                <a:latin typeface="+mj-lt"/>
                <a:cs typeface="Lato-BlackItalic"/>
              </a:rPr>
              <a:t>Conducta?</a:t>
            </a:r>
            <a:endParaRPr lang="es-CO" sz="1400" dirty="0">
              <a:solidFill>
                <a:srgbClr val="C01F3C"/>
              </a:solidFill>
              <a:latin typeface="+mj-lt"/>
              <a:cs typeface="Lato-BlackItalic"/>
            </a:endParaRPr>
          </a:p>
          <a:p>
            <a:pPr>
              <a:lnSpc>
                <a:spcPct val="100000"/>
              </a:lnSpc>
              <a:spcBef>
                <a:spcPts val="20"/>
              </a:spcBef>
            </a:pPr>
            <a:endParaRPr lang="es-CO" sz="1200" dirty="0">
              <a:latin typeface="+mj-lt"/>
              <a:cs typeface="Lato-BlackItalic"/>
            </a:endParaRPr>
          </a:p>
          <a:p>
            <a:pPr marL="12700" marR="5080" algn="just">
              <a:lnSpc>
                <a:spcPct val="106100"/>
              </a:lnSpc>
            </a:pPr>
            <a:r>
              <a:rPr lang="es-CO" sz="1200" b="1" dirty="0">
                <a:solidFill>
                  <a:srgbClr val="801327"/>
                </a:solidFill>
                <a:latin typeface="+mj-lt"/>
                <a:cs typeface="Lato-Black"/>
              </a:rPr>
              <a:t>Sí. </a:t>
            </a:r>
            <a:r>
              <a:rPr lang="es-CO" sz="1200" spc="-85" dirty="0">
                <a:solidFill>
                  <a:srgbClr val="801327"/>
                </a:solidFill>
                <a:latin typeface="+mj-lt"/>
                <a:cs typeface="Arial"/>
              </a:rPr>
              <a:t>Es </a:t>
            </a:r>
            <a:r>
              <a:rPr lang="es-CO" sz="1200" spc="-35" dirty="0">
                <a:solidFill>
                  <a:srgbClr val="801327"/>
                </a:solidFill>
                <a:latin typeface="+mj-lt"/>
                <a:cs typeface="Arial"/>
              </a:rPr>
              <a:t>su deber </a:t>
            </a:r>
            <a:r>
              <a:rPr lang="es-CO" sz="1200" spc="-15" dirty="0">
                <a:solidFill>
                  <a:srgbClr val="801327"/>
                </a:solidFill>
                <a:latin typeface="+mj-lt"/>
                <a:cs typeface="Arial"/>
              </a:rPr>
              <a:t>proteger </a:t>
            </a:r>
            <a:r>
              <a:rPr lang="es-CO" sz="1200" spc="-20" dirty="0">
                <a:solidFill>
                  <a:srgbClr val="801327"/>
                </a:solidFill>
                <a:latin typeface="+mj-lt"/>
                <a:cs typeface="Arial"/>
              </a:rPr>
              <a:t>los </a:t>
            </a:r>
            <a:r>
              <a:rPr lang="es-CO" sz="1200" spc="-30" dirty="0">
                <a:solidFill>
                  <a:srgbClr val="801327"/>
                </a:solidFill>
                <a:latin typeface="+mj-lt"/>
                <a:cs typeface="Arial"/>
              </a:rPr>
              <a:t>recursos </a:t>
            </a:r>
            <a:r>
              <a:rPr lang="es-CO" sz="1200" spc="-45" dirty="0">
                <a:solidFill>
                  <a:srgbClr val="801327"/>
                </a:solidFill>
                <a:latin typeface="+mj-lt"/>
                <a:cs typeface="Arial"/>
              </a:rPr>
              <a:t>de </a:t>
            </a:r>
            <a:r>
              <a:rPr lang="es-CO" sz="1200" spc="-30" dirty="0">
                <a:solidFill>
                  <a:srgbClr val="801327"/>
                </a:solidFill>
                <a:latin typeface="+mj-lt"/>
                <a:cs typeface="Arial"/>
              </a:rPr>
              <a:t>la </a:t>
            </a:r>
            <a:r>
              <a:rPr lang="es-CO" sz="1200" spc="-45" dirty="0">
                <a:solidFill>
                  <a:srgbClr val="801327"/>
                </a:solidFill>
                <a:latin typeface="+mj-lt"/>
                <a:cs typeface="Arial"/>
              </a:rPr>
              <a:t>Empresa, </a:t>
            </a:r>
            <a:r>
              <a:rPr lang="es-CO" sz="1200" spc="-20" dirty="0">
                <a:solidFill>
                  <a:srgbClr val="801327"/>
                </a:solidFill>
                <a:latin typeface="+mj-lt"/>
                <a:cs typeface="Arial"/>
              </a:rPr>
              <a:t>por  </a:t>
            </a:r>
            <a:r>
              <a:rPr lang="es-CO" sz="1200" spc="5" dirty="0">
                <a:solidFill>
                  <a:srgbClr val="801327"/>
                </a:solidFill>
                <a:latin typeface="+mj-lt"/>
                <a:cs typeface="Arial"/>
              </a:rPr>
              <a:t>tanto </a:t>
            </a:r>
            <a:r>
              <a:rPr lang="es-CO" sz="1200" spc="-50" dirty="0">
                <a:solidFill>
                  <a:srgbClr val="801327"/>
                </a:solidFill>
                <a:latin typeface="+mj-lt"/>
                <a:cs typeface="Arial"/>
              </a:rPr>
              <a:t>se </a:t>
            </a:r>
            <a:r>
              <a:rPr lang="es-CO" sz="1200" spc="-25" dirty="0">
                <a:solidFill>
                  <a:srgbClr val="801327"/>
                </a:solidFill>
                <a:latin typeface="+mj-lt"/>
                <a:cs typeface="Arial"/>
              </a:rPr>
              <a:t>vulnera el principio </a:t>
            </a:r>
            <a:r>
              <a:rPr lang="es-CO" sz="1200" spc="-45" dirty="0">
                <a:solidFill>
                  <a:srgbClr val="801327"/>
                </a:solidFill>
                <a:latin typeface="+mj-lt"/>
                <a:cs typeface="Arial"/>
              </a:rPr>
              <a:t>de </a:t>
            </a:r>
            <a:r>
              <a:rPr lang="es-CO" sz="1200" spc="-30" dirty="0">
                <a:solidFill>
                  <a:srgbClr val="801327"/>
                </a:solidFill>
                <a:latin typeface="+mj-lt"/>
                <a:cs typeface="Arial"/>
              </a:rPr>
              <a:t>responsabilidad </a:t>
            </a:r>
            <a:r>
              <a:rPr lang="es-CO" sz="1200" spc="-45" dirty="0">
                <a:solidFill>
                  <a:srgbClr val="801327"/>
                </a:solidFill>
                <a:latin typeface="+mj-lt"/>
                <a:cs typeface="Arial"/>
              </a:rPr>
              <a:t>con </a:t>
            </a:r>
            <a:r>
              <a:rPr lang="es-CO" sz="1200" spc="-35" dirty="0">
                <a:solidFill>
                  <a:srgbClr val="801327"/>
                </a:solidFill>
                <a:latin typeface="+mj-lt"/>
                <a:cs typeface="Arial"/>
              </a:rPr>
              <a:t>su  </a:t>
            </a:r>
            <a:r>
              <a:rPr lang="es-CO" sz="1200" spc="-30" dirty="0">
                <a:solidFill>
                  <a:srgbClr val="801327"/>
                </a:solidFill>
                <a:latin typeface="+mj-lt"/>
                <a:cs typeface="Arial"/>
              </a:rPr>
              <a:t>actuar. </a:t>
            </a:r>
            <a:r>
              <a:rPr lang="es-CO" sz="1200" spc="-55" dirty="0">
                <a:solidFill>
                  <a:srgbClr val="801327"/>
                </a:solidFill>
                <a:latin typeface="+mj-lt"/>
                <a:cs typeface="Arial"/>
              </a:rPr>
              <a:t>Recuerde, </a:t>
            </a:r>
            <a:r>
              <a:rPr lang="es-CO" sz="1200" spc="-50" dirty="0">
                <a:solidFill>
                  <a:srgbClr val="801327"/>
                </a:solidFill>
                <a:latin typeface="+mj-lt"/>
                <a:cs typeface="Arial"/>
              </a:rPr>
              <a:t>es </a:t>
            </a:r>
            <a:r>
              <a:rPr lang="es-CO" sz="1200" spc="-40" dirty="0">
                <a:solidFill>
                  <a:srgbClr val="801327"/>
                </a:solidFill>
                <a:latin typeface="+mj-lt"/>
                <a:cs typeface="Arial"/>
              </a:rPr>
              <a:t>necesario, </a:t>
            </a:r>
            <a:r>
              <a:rPr lang="es-CO" sz="1200" spc="-25" dirty="0">
                <a:solidFill>
                  <a:srgbClr val="801327"/>
                </a:solidFill>
                <a:latin typeface="+mj-lt"/>
                <a:cs typeface="Arial"/>
              </a:rPr>
              <a:t>previo </a:t>
            </a:r>
            <a:r>
              <a:rPr lang="es-CO" sz="1200" spc="-65" dirty="0">
                <a:solidFill>
                  <a:srgbClr val="801327"/>
                </a:solidFill>
                <a:latin typeface="+mj-lt"/>
                <a:cs typeface="Arial"/>
              </a:rPr>
              <a:t>a </a:t>
            </a:r>
            <a:r>
              <a:rPr lang="es-CO" sz="1200" spc="-25" dirty="0">
                <a:solidFill>
                  <a:srgbClr val="801327"/>
                </a:solidFill>
                <a:latin typeface="+mj-lt"/>
                <a:cs typeface="Arial"/>
              </a:rPr>
              <a:t>realizar un</a:t>
            </a:r>
            <a:r>
              <a:rPr lang="es-CO" sz="1200" spc="-165" dirty="0">
                <a:solidFill>
                  <a:srgbClr val="801327"/>
                </a:solidFill>
                <a:latin typeface="+mj-lt"/>
                <a:cs typeface="Arial"/>
              </a:rPr>
              <a:t> </a:t>
            </a:r>
            <a:r>
              <a:rPr lang="es-CO" sz="1200" spc="-50" dirty="0">
                <a:solidFill>
                  <a:srgbClr val="801327"/>
                </a:solidFill>
                <a:latin typeface="+mj-lt"/>
                <a:cs typeface="Arial"/>
              </a:rPr>
              <a:t>pago,  </a:t>
            </a:r>
            <a:r>
              <a:rPr lang="es-CO" sz="1200" spc="-15" dirty="0">
                <a:solidFill>
                  <a:srgbClr val="801327"/>
                </a:solidFill>
                <a:latin typeface="+mj-lt"/>
                <a:cs typeface="Arial"/>
              </a:rPr>
              <a:t>verificar </a:t>
            </a:r>
            <a:r>
              <a:rPr lang="es-CO" sz="1200" spc="-40" dirty="0">
                <a:solidFill>
                  <a:srgbClr val="801327"/>
                </a:solidFill>
                <a:latin typeface="+mj-lt"/>
                <a:cs typeface="Arial"/>
              </a:rPr>
              <a:t>que </a:t>
            </a:r>
            <a:r>
              <a:rPr lang="es-CO" sz="1200" spc="-25" dirty="0">
                <a:solidFill>
                  <a:srgbClr val="801327"/>
                </a:solidFill>
                <a:latin typeface="+mj-lt"/>
                <a:cs typeface="Arial"/>
              </a:rPr>
              <a:t>el </a:t>
            </a:r>
            <a:r>
              <a:rPr lang="es-CO" sz="1200" spc="-5" dirty="0">
                <a:solidFill>
                  <a:srgbClr val="801327"/>
                </a:solidFill>
                <a:latin typeface="+mj-lt"/>
                <a:cs typeface="Arial"/>
              </a:rPr>
              <a:t>contratista </a:t>
            </a:r>
            <a:r>
              <a:rPr lang="es-CO" sz="1200" spc="-45" dirty="0">
                <a:solidFill>
                  <a:srgbClr val="801327"/>
                </a:solidFill>
                <a:latin typeface="+mj-lt"/>
                <a:cs typeface="Arial"/>
              </a:rPr>
              <a:t>ha </a:t>
            </a:r>
            <a:r>
              <a:rPr lang="es-CO" sz="1200" spc="-25" dirty="0">
                <a:solidFill>
                  <a:srgbClr val="801327"/>
                </a:solidFill>
                <a:latin typeface="+mj-lt"/>
                <a:cs typeface="Arial"/>
              </a:rPr>
              <a:t>cumplido </a:t>
            </a:r>
            <a:r>
              <a:rPr lang="es-CO" sz="1200" spc="-45" dirty="0">
                <a:solidFill>
                  <a:srgbClr val="801327"/>
                </a:solidFill>
                <a:latin typeface="+mj-lt"/>
                <a:cs typeface="Arial"/>
              </a:rPr>
              <a:t>con </a:t>
            </a:r>
            <a:r>
              <a:rPr lang="es-CO" sz="1200" spc="-5" dirty="0">
                <a:solidFill>
                  <a:srgbClr val="801327"/>
                </a:solidFill>
                <a:latin typeface="+mj-lt"/>
                <a:cs typeface="Arial"/>
              </a:rPr>
              <a:t>todo </a:t>
            </a:r>
            <a:r>
              <a:rPr lang="es-CO" sz="1200" spc="-15" dirty="0">
                <a:solidFill>
                  <a:srgbClr val="801327"/>
                </a:solidFill>
                <a:latin typeface="+mj-lt"/>
                <a:cs typeface="Arial"/>
              </a:rPr>
              <a:t>lo  </a:t>
            </a:r>
            <a:r>
              <a:rPr lang="es-CO" sz="1200" spc="-35" dirty="0">
                <a:solidFill>
                  <a:srgbClr val="801327"/>
                </a:solidFill>
                <a:latin typeface="+mj-lt"/>
                <a:cs typeface="Arial"/>
              </a:rPr>
              <a:t>pactado.</a:t>
            </a:r>
            <a:endParaRPr lang="es-CO" sz="1200" dirty="0">
              <a:latin typeface="+mj-lt"/>
              <a:cs typeface="Arial"/>
            </a:endParaRPr>
          </a:p>
          <a:p>
            <a:pPr>
              <a:lnSpc>
                <a:spcPct val="100000"/>
              </a:lnSpc>
              <a:spcBef>
                <a:spcPts val="20"/>
              </a:spcBef>
            </a:pPr>
            <a:endParaRPr lang="es-CO" sz="1200" dirty="0">
              <a:latin typeface="+mj-lt"/>
              <a:cs typeface="Arial"/>
            </a:endParaRPr>
          </a:p>
          <a:p>
            <a:pPr marL="12700" marR="6350" algn="just">
              <a:lnSpc>
                <a:spcPct val="106100"/>
              </a:lnSpc>
            </a:pPr>
            <a:r>
              <a:rPr lang="es-CO" sz="1400" b="1" i="1" dirty="0">
                <a:solidFill>
                  <a:srgbClr val="C01F3C"/>
                </a:solidFill>
                <a:latin typeface="+mj-lt"/>
                <a:cs typeface="Lato-BlackItalic"/>
              </a:rPr>
              <a:t>Registré</a:t>
            </a:r>
            <a:r>
              <a:rPr lang="es-CO" sz="1400" b="1" i="1" spc="-45" dirty="0">
                <a:solidFill>
                  <a:srgbClr val="C01F3C"/>
                </a:solidFill>
                <a:latin typeface="+mj-lt"/>
                <a:cs typeface="Lato-BlackItalic"/>
              </a:rPr>
              <a:t> </a:t>
            </a:r>
            <a:r>
              <a:rPr lang="es-CO" sz="1400" b="1" i="1" spc="-5" dirty="0">
                <a:solidFill>
                  <a:srgbClr val="C01F3C"/>
                </a:solidFill>
                <a:latin typeface="+mj-lt"/>
                <a:cs typeface="Lato-BlackItalic"/>
              </a:rPr>
              <a:t>en</a:t>
            </a:r>
            <a:r>
              <a:rPr lang="es-CO" sz="1400" b="1" i="1" spc="-50" dirty="0">
                <a:solidFill>
                  <a:srgbClr val="C01F3C"/>
                </a:solidFill>
                <a:latin typeface="+mj-lt"/>
                <a:cs typeface="Lato-BlackItalic"/>
              </a:rPr>
              <a:t> </a:t>
            </a:r>
            <a:r>
              <a:rPr lang="es-CO" sz="1400" b="1" i="1" dirty="0">
                <a:solidFill>
                  <a:srgbClr val="C01F3C"/>
                </a:solidFill>
                <a:latin typeface="+mj-lt"/>
                <a:cs typeface="Lato-BlackItalic"/>
              </a:rPr>
              <a:t>una</a:t>
            </a:r>
            <a:r>
              <a:rPr lang="es-CO" sz="1400" b="1" i="1" spc="-45" dirty="0">
                <a:solidFill>
                  <a:srgbClr val="C01F3C"/>
                </a:solidFill>
                <a:latin typeface="+mj-lt"/>
                <a:cs typeface="Lato-BlackItalic"/>
              </a:rPr>
              <a:t> </a:t>
            </a:r>
            <a:r>
              <a:rPr lang="es-CO" sz="1400" b="1" i="1" spc="-5" dirty="0">
                <a:solidFill>
                  <a:srgbClr val="C01F3C"/>
                </a:solidFill>
                <a:latin typeface="+mj-lt"/>
                <a:cs typeface="Lato-BlackItalic"/>
              </a:rPr>
              <a:t>notaría,</a:t>
            </a:r>
            <a:r>
              <a:rPr lang="es-CO" sz="1400" b="1" i="1" spc="-50" dirty="0">
                <a:solidFill>
                  <a:srgbClr val="C01F3C"/>
                </a:solidFill>
                <a:latin typeface="+mj-lt"/>
                <a:cs typeface="Lato-BlackItalic"/>
              </a:rPr>
              <a:t> </a:t>
            </a:r>
            <a:r>
              <a:rPr lang="es-CO" sz="1400" b="1" i="1" spc="-5" dirty="0">
                <a:solidFill>
                  <a:srgbClr val="C01F3C"/>
                </a:solidFill>
                <a:latin typeface="+mj-lt"/>
                <a:cs typeface="Lato-BlackItalic"/>
              </a:rPr>
              <a:t>como</a:t>
            </a:r>
            <a:r>
              <a:rPr lang="es-CO" sz="1400" b="1" i="1" spc="-50" dirty="0">
                <a:solidFill>
                  <a:srgbClr val="C01F3C"/>
                </a:solidFill>
                <a:latin typeface="+mj-lt"/>
                <a:cs typeface="Lato-BlackItalic"/>
              </a:rPr>
              <a:t> </a:t>
            </a:r>
            <a:r>
              <a:rPr lang="es-CO" sz="1400" b="1" i="1" spc="-5" dirty="0">
                <a:solidFill>
                  <a:srgbClr val="C01F3C"/>
                </a:solidFill>
                <a:latin typeface="+mj-lt"/>
                <a:cs typeface="Lato-BlackItalic"/>
              </a:rPr>
              <a:t>mi</a:t>
            </a:r>
            <a:r>
              <a:rPr lang="es-CO" sz="1400" b="1" i="1" spc="-50" dirty="0">
                <a:solidFill>
                  <a:srgbClr val="C01F3C"/>
                </a:solidFill>
                <a:latin typeface="+mj-lt"/>
                <a:cs typeface="Lato-BlackItalic"/>
              </a:rPr>
              <a:t> </a:t>
            </a:r>
            <a:r>
              <a:rPr lang="es-CO" sz="1400" b="1" i="1" spc="-5" dirty="0">
                <a:solidFill>
                  <a:srgbClr val="C01F3C"/>
                </a:solidFill>
                <a:latin typeface="+mj-lt"/>
                <a:cs typeface="Lato-BlackItalic"/>
              </a:rPr>
              <a:t>hijo,</a:t>
            </a:r>
            <a:r>
              <a:rPr lang="es-CO" sz="1400" b="1" i="1" spc="-50" dirty="0">
                <a:solidFill>
                  <a:srgbClr val="C01F3C"/>
                </a:solidFill>
                <a:latin typeface="+mj-lt"/>
                <a:cs typeface="Lato-BlackItalic"/>
              </a:rPr>
              <a:t> </a:t>
            </a:r>
            <a:r>
              <a:rPr lang="es-CO" sz="1400" b="1" i="1" spc="-5" dirty="0">
                <a:solidFill>
                  <a:srgbClr val="C01F3C"/>
                </a:solidFill>
                <a:latin typeface="+mj-lt"/>
                <a:cs typeface="Lato-BlackItalic"/>
              </a:rPr>
              <a:t>al</a:t>
            </a:r>
            <a:r>
              <a:rPr lang="es-CO" sz="1400" b="1" i="1" spc="-50" dirty="0">
                <a:solidFill>
                  <a:srgbClr val="C01F3C"/>
                </a:solidFill>
                <a:latin typeface="+mj-lt"/>
                <a:cs typeface="Lato-BlackItalic"/>
              </a:rPr>
              <a:t> </a:t>
            </a:r>
            <a:r>
              <a:rPr lang="es-CO" sz="1400" b="1" i="1" spc="-5" dirty="0">
                <a:solidFill>
                  <a:srgbClr val="C01F3C"/>
                </a:solidFill>
                <a:latin typeface="+mj-lt"/>
                <a:cs typeface="Lato-BlackItalic"/>
              </a:rPr>
              <a:t>hijo</a:t>
            </a:r>
            <a:r>
              <a:rPr lang="es-CO" sz="1400" b="1" i="1" spc="-50" dirty="0">
                <a:solidFill>
                  <a:srgbClr val="C01F3C"/>
                </a:solidFill>
                <a:latin typeface="+mj-lt"/>
                <a:cs typeface="Lato-BlackItalic"/>
              </a:rPr>
              <a:t> </a:t>
            </a:r>
            <a:r>
              <a:rPr lang="es-CO" sz="1400" b="1" i="1" spc="-5" dirty="0">
                <a:solidFill>
                  <a:srgbClr val="C01F3C"/>
                </a:solidFill>
                <a:latin typeface="+mj-lt"/>
                <a:cs typeface="Lato-BlackItalic"/>
              </a:rPr>
              <a:t>de</a:t>
            </a:r>
            <a:r>
              <a:rPr lang="es-CO" sz="1400" b="1" i="1" spc="-50" dirty="0">
                <a:solidFill>
                  <a:srgbClr val="C01F3C"/>
                </a:solidFill>
                <a:latin typeface="+mj-lt"/>
                <a:cs typeface="Lato-BlackItalic"/>
              </a:rPr>
              <a:t> </a:t>
            </a:r>
            <a:r>
              <a:rPr lang="es-CO" sz="1400" b="1" i="1" dirty="0">
                <a:solidFill>
                  <a:srgbClr val="C01F3C"/>
                </a:solidFill>
                <a:latin typeface="+mj-lt"/>
                <a:cs typeface="Lato-BlackItalic"/>
              </a:rPr>
              <a:t>un</a:t>
            </a:r>
            <a:r>
              <a:rPr lang="es-CO" sz="1400" b="1" i="1" spc="-45" dirty="0">
                <a:solidFill>
                  <a:srgbClr val="C01F3C"/>
                </a:solidFill>
                <a:latin typeface="+mj-lt"/>
                <a:cs typeface="Lato-BlackItalic"/>
              </a:rPr>
              <a:t> </a:t>
            </a:r>
            <a:r>
              <a:rPr lang="es-CO" sz="1400" b="1" i="1" spc="-5" dirty="0">
                <a:solidFill>
                  <a:srgbClr val="C01F3C"/>
                </a:solidFill>
                <a:latin typeface="+mj-lt"/>
                <a:cs typeface="Lato-BlackItalic"/>
              </a:rPr>
              <a:t>primo  para </a:t>
            </a:r>
            <a:r>
              <a:rPr lang="es-CO" sz="1400" b="1" i="1" dirty="0">
                <a:solidFill>
                  <a:srgbClr val="C01F3C"/>
                </a:solidFill>
                <a:latin typeface="+mj-lt"/>
                <a:cs typeface="Lato-BlackItalic"/>
              </a:rPr>
              <a:t>que </a:t>
            </a:r>
            <a:r>
              <a:rPr lang="es-CO" sz="1400" b="1" i="1" spc="-5" dirty="0">
                <a:solidFill>
                  <a:srgbClr val="C01F3C"/>
                </a:solidFill>
                <a:latin typeface="+mj-lt"/>
                <a:cs typeface="Lato-BlackItalic"/>
              </a:rPr>
              <a:t>pudiera acceder </a:t>
            </a:r>
            <a:r>
              <a:rPr lang="es-CO" sz="1400" b="1" i="1" dirty="0">
                <a:solidFill>
                  <a:srgbClr val="C01F3C"/>
                </a:solidFill>
                <a:latin typeface="+mj-lt"/>
                <a:cs typeface="Lato-BlackItalic"/>
              </a:rPr>
              <a:t>a los </a:t>
            </a:r>
            <a:r>
              <a:rPr lang="es-CO" sz="1400" b="1" i="1" spc="-5" dirty="0">
                <a:solidFill>
                  <a:srgbClr val="C01F3C"/>
                </a:solidFill>
                <a:latin typeface="+mj-lt"/>
                <a:cs typeface="Lato-BlackItalic"/>
              </a:rPr>
              <a:t>beneficios de Esenttia.  </a:t>
            </a:r>
            <a:r>
              <a:rPr lang="es-CO" sz="1400" b="1" i="1" dirty="0">
                <a:solidFill>
                  <a:srgbClr val="C01F3C"/>
                </a:solidFill>
                <a:latin typeface="+mj-lt"/>
                <a:cs typeface="Lato-BlackItalic"/>
              </a:rPr>
              <a:t>Dado que </a:t>
            </a:r>
            <a:r>
              <a:rPr lang="es-CO" sz="1400" b="1" i="1" spc="-5" dirty="0">
                <a:solidFill>
                  <a:srgbClr val="C01F3C"/>
                </a:solidFill>
                <a:latin typeface="+mj-lt"/>
                <a:cs typeface="Lato-BlackItalic"/>
              </a:rPr>
              <a:t>no </a:t>
            </a:r>
            <a:r>
              <a:rPr lang="es-CO" sz="1400" b="1" i="1" dirty="0">
                <a:solidFill>
                  <a:srgbClr val="C01F3C"/>
                </a:solidFill>
                <a:latin typeface="+mj-lt"/>
                <a:cs typeface="Lato-BlackItalic"/>
              </a:rPr>
              <a:t>tengo </a:t>
            </a:r>
            <a:r>
              <a:rPr lang="es-CO" sz="1400" b="1" i="1" spc="-5" dirty="0">
                <a:solidFill>
                  <a:srgbClr val="C01F3C"/>
                </a:solidFill>
                <a:latin typeface="+mj-lt"/>
                <a:cs typeface="Lato-BlackItalic"/>
              </a:rPr>
              <a:t>descendientes propios no </a:t>
            </a:r>
            <a:r>
              <a:rPr lang="es-CO" sz="1400" b="1" i="1" dirty="0">
                <a:solidFill>
                  <a:srgbClr val="C01F3C"/>
                </a:solidFill>
                <a:latin typeface="+mj-lt"/>
                <a:cs typeface="Lato-BlackItalic"/>
              </a:rPr>
              <a:t>le </a:t>
            </a:r>
            <a:r>
              <a:rPr lang="es-CO" sz="1400" b="1" i="1" spc="-5" dirty="0">
                <a:solidFill>
                  <a:srgbClr val="C01F3C"/>
                </a:solidFill>
                <a:latin typeface="+mj-lt"/>
                <a:cs typeface="Lato-BlackItalic"/>
              </a:rPr>
              <a:t>vi  </a:t>
            </a:r>
            <a:r>
              <a:rPr lang="es-CO" sz="1400" b="1" i="1" dirty="0">
                <a:solidFill>
                  <a:srgbClr val="C01F3C"/>
                </a:solidFill>
                <a:latin typeface="+mj-lt"/>
                <a:cs typeface="Lato-BlackItalic"/>
              </a:rPr>
              <a:t>inconveniente </a:t>
            </a:r>
            <a:r>
              <a:rPr lang="es-CO" sz="1400" b="1" i="1" spc="-5" dirty="0">
                <a:solidFill>
                  <a:srgbClr val="C01F3C"/>
                </a:solidFill>
                <a:latin typeface="+mj-lt"/>
                <a:cs typeface="Lato-BlackItalic"/>
              </a:rPr>
              <a:t>dado </a:t>
            </a:r>
            <a:r>
              <a:rPr lang="es-CO" sz="1400" b="1" i="1" dirty="0">
                <a:solidFill>
                  <a:srgbClr val="C01F3C"/>
                </a:solidFill>
                <a:latin typeface="+mj-lt"/>
                <a:cs typeface="Lato-BlackItalic"/>
              </a:rPr>
              <a:t>que quiero </a:t>
            </a:r>
            <a:r>
              <a:rPr lang="es-CO" sz="1400" b="1" i="1" spc="-5" dirty="0">
                <a:solidFill>
                  <a:srgbClr val="C01F3C"/>
                </a:solidFill>
                <a:latin typeface="+mj-lt"/>
                <a:cs typeface="Lato-BlackItalic"/>
              </a:rPr>
              <a:t>al menor como si fuera  </a:t>
            </a:r>
            <a:r>
              <a:rPr lang="es-CO" sz="1400" b="1" i="1" dirty="0">
                <a:solidFill>
                  <a:srgbClr val="C01F3C"/>
                </a:solidFill>
                <a:latin typeface="+mj-lt"/>
                <a:cs typeface="Lato-BlackItalic"/>
              </a:rPr>
              <a:t>un </a:t>
            </a:r>
            <a:r>
              <a:rPr lang="es-CO" sz="1400" b="1" i="1" spc="-5" dirty="0">
                <a:solidFill>
                  <a:srgbClr val="C01F3C"/>
                </a:solidFill>
                <a:latin typeface="+mj-lt"/>
                <a:cs typeface="Lato-BlackItalic"/>
              </a:rPr>
              <a:t>hijo propio </a:t>
            </a:r>
            <a:r>
              <a:rPr lang="es-CO" sz="1400" b="1" i="1" dirty="0">
                <a:solidFill>
                  <a:srgbClr val="C01F3C"/>
                </a:solidFill>
                <a:latin typeface="+mj-lt"/>
                <a:cs typeface="Lato-BlackItalic"/>
              </a:rPr>
              <a:t>y </a:t>
            </a:r>
            <a:r>
              <a:rPr lang="es-CO" sz="1400" b="1" i="1" spc="-5" dirty="0">
                <a:solidFill>
                  <a:srgbClr val="C01F3C"/>
                </a:solidFill>
                <a:latin typeface="+mj-lt"/>
                <a:cs typeface="Lato-BlackItalic"/>
              </a:rPr>
              <a:t>él requiere </a:t>
            </a:r>
            <a:r>
              <a:rPr lang="es-CO" sz="1400" b="1" i="1" dirty="0">
                <a:solidFill>
                  <a:srgbClr val="C01F3C"/>
                </a:solidFill>
                <a:latin typeface="+mj-lt"/>
                <a:cs typeface="Lato-BlackItalic"/>
              </a:rPr>
              <a:t>los </a:t>
            </a:r>
            <a:r>
              <a:rPr lang="es-CO" sz="1400" b="1" i="1" spc="-5" dirty="0">
                <a:solidFill>
                  <a:srgbClr val="C01F3C"/>
                </a:solidFill>
                <a:latin typeface="+mj-lt"/>
                <a:cs typeface="Lato-BlackItalic"/>
              </a:rPr>
              <a:t>recursos para poder  estudiar porque </a:t>
            </a:r>
            <a:r>
              <a:rPr lang="es-CO" sz="1400" b="1" i="1" dirty="0">
                <a:solidFill>
                  <a:srgbClr val="C01F3C"/>
                </a:solidFill>
                <a:latin typeface="+mj-lt"/>
                <a:cs typeface="Lato-BlackItalic"/>
              </a:rPr>
              <a:t>su </a:t>
            </a:r>
            <a:r>
              <a:rPr lang="es-CO" sz="1400" b="1" i="1" spc="-5" dirty="0">
                <a:solidFill>
                  <a:srgbClr val="C01F3C"/>
                </a:solidFill>
                <a:latin typeface="+mj-lt"/>
                <a:cs typeface="Lato-BlackItalic"/>
              </a:rPr>
              <a:t>padre está en </a:t>
            </a:r>
            <a:r>
              <a:rPr lang="es-CO" sz="1400" b="1" i="1" dirty="0">
                <a:solidFill>
                  <a:srgbClr val="C01F3C"/>
                </a:solidFill>
                <a:latin typeface="+mj-lt"/>
                <a:cs typeface="Lato-BlackItalic"/>
              </a:rPr>
              <a:t>una </a:t>
            </a:r>
            <a:r>
              <a:rPr lang="es-CO" sz="1400" b="1" i="1" spc="-5" dirty="0">
                <a:solidFill>
                  <a:srgbClr val="C01F3C"/>
                </a:solidFill>
                <a:latin typeface="+mj-lt"/>
                <a:cs typeface="Lato-BlackItalic"/>
              </a:rPr>
              <a:t>situación</a:t>
            </a:r>
            <a:r>
              <a:rPr lang="es-CO" sz="1400" b="1" i="1" spc="-50" dirty="0">
                <a:solidFill>
                  <a:srgbClr val="C01F3C"/>
                </a:solidFill>
                <a:latin typeface="+mj-lt"/>
                <a:cs typeface="Lato-BlackItalic"/>
              </a:rPr>
              <a:t> </a:t>
            </a:r>
            <a:r>
              <a:rPr lang="es-CO" sz="1400" b="1" i="1" dirty="0">
                <a:solidFill>
                  <a:srgbClr val="C01F3C"/>
                </a:solidFill>
                <a:latin typeface="+mj-lt"/>
                <a:cs typeface="Lato-BlackItalic"/>
              </a:rPr>
              <a:t>difícil.</a:t>
            </a:r>
            <a:endParaRPr lang="es-CO" sz="1400" dirty="0">
              <a:solidFill>
                <a:srgbClr val="C01F3C"/>
              </a:solidFill>
              <a:latin typeface="+mj-lt"/>
              <a:cs typeface="Lato-BlackItalic"/>
            </a:endParaRPr>
          </a:p>
          <a:p>
            <a:pPr marL="12700" algn="just">
              <a:lnSpc>
                <a:spcPct val="100000"/>
              </a:lnSpc>
              <a:spcBef>
                <a:spcPts val="80"/>
              </a:spcBef>
            </a:pPr>
            <a:r>
              <a:rPr lang="es-CO" sz="1400" b="1" i="1" dirty="0">
                <a:solidFill>
                  <a:srgbClr val="C01F3C"/>
                </a:solidFill>
                <a:latin typeface="+mj-lt"/>
                <a:cs typeface="Lato-BlackItalic"/>
              </a:rPr>
              <a:t>¿Vulnero </a:t>
            </a:r>
            <a:r>
              <a:rPr lang="es-CO" sz="1400" b="1" i="1" spc="-5" dirty="0">
                <a:solidFill>
                  <a:srgbClr val="C01F3C"/>
                </a:solidFill>
                <a:latin typeface="+mj-lt"/>
                <a:cs typeface="Lato-BlackItalic"/>
              </a:rPr>
              <a:t>el </a:t>
            </a:r>
            <a:r>
              <a:rPr lang="es-CO" sz="1400" b="1" i="1" dirty="0">
                <a:solidFill>
                  <a:srgbClr val="C01F3C"/>
                </a:solidFill>
                <a:latin typeface="+mj-lt"/>
                <a:cs typeface="Lato-BlackItalic"/>
              </a:rPr>
              <a:t>Código </a:t>
            </a:r>
            <a:r>
              <a:rPr lang="es-CO" sz="1400" b="1" i="1" spc="-5" dirty="0">
                <a:solidFill>
                  <a:srgbClr val="C01F3C"/>
                </a:solidFill>
                <a:latin typeface="+mj-lt"/>
                <a:cs typeface="Lato-BlackItalic"/>
              </a:rPr>
              <a:t>de Ética </a:t>
            </a:r>
            <a:r>
              <a:rPr lang="es-CO" sz="1400" b="1" i="1" dirty="0">
                <a:solidFill>
                  <a:srgbClr val="C01F3C"/>
                </a:solidFill>
                <a:latin typeface="+mj-lt"/>
                <a:cs typeface="Lato-BlackItalic"/>
              </a:rPr>
              <a:t>y</a:t>
            </a:r>
            <a:r>
              <a:rPr lang="es-CO" sz="1400" b="1" i="1" spc="-15" dirty="0">
                <a:solidFill>
                  <a:srgbClr val="C01F3C"/>
                </a:solidFill>
                <a:latin typeface="+mj-lt"/>
                <a:cs typeface="Lato-BlackItalic"/>
              </a:rPr>
              <a:t> </a:t>
            </a:r>
            <a:r>
              <a:rPr lang="es-CO" sz="1400" b="1" i="1" dirty="0">
                <a:solidFill>
                  <a:srgbClr val="C01F3C"/>
                </a:solidFill>
                <a:latin typeface="+mj-lt"/>
                <a:cs typeface="Lato-BlackItalic"/>
              </a:rPr>
              <a:t>Conducta?</a:t>
            </a:r>
            <a:endParaRPr lang="es-CO" sz="1400" dirty="0">
              <a:solidFill>
                <a:srgbClr val="C01F3C"/>
              </a:solidFill>
              <a:latin typeface="+mj-lt"/>
              <a:cs typeface="Lato-BlackItalic"/>
            </a:endParaRPr>
          </a:p>
          <a:p>
            <a:pPr>
              <a:lnSpc>
                <a:spcPct val="100000"/>
              </a:lnSpc>
              <a:spcBef>
                <a:spcPts val="20"/>
              </a:spcBef>
            </a:pPr>
            <a:endParaRPr lang="es-CO" sz="1200" dirty="0">
              <a:latin typeface="+mj-lt"/>
              <a:cs typeface="Lato-BlackItalic"/>
            </a:endParaRPr>
          </a:p>
          <a:p>
            <a:pPr marL="12700" marR="5080" algn="just">
              <a:lnSpc>
                <a:spcPct val="106100"/>
              </a:lnSpc>
            </a:pPr>
            <a:r>
              <a:rPr lang="es-CO" sz="1200" b="1" dirty="0">
                <a:solidFill>
                  <a:srgbClr val="801327"/>
                </a:solidFill>
                <a:latin typeface="+mj-lt"/>
                <a:cs typeface="Lato-Black"/>
              </a:rPr>
              <a:t>Sí.</a:t>
            </a:r>
            <a:r>
              <a:rPr lang="es-CO" sz="1200" b="1" spc="-40" dirty="0">
                <a:solidFill>
                  <a:srgbClr val="801327"/>
                </a:solidFill>
                <a:latin typeface="+mj-lt"/>
                <a:cs typeface="Lato-Black"/>
              </a:rPr>
              <a:t> </a:t>
            </a:r>
            <a:r>
              <a:rPr lang="es-CO" sz="1200" spc="-20" dirty="0">
                <a:solidFill>
                  <a:srgbClr val="801327"/>
                </a:solidFill>
                <a:latin typeface="+mj-lt"/>
                <a:cs typeface="Arial"/>
              </a:rPr>
              <a:t>Faltar</a:t>
            </a:r>
            <a:r>
              <a:rPr lang="es-CO" sz="1200" spc="-105" dirty="0">
                <a:solidFill>
                  <a:srgbClr val="801327"/>
                </a:solidFill>
                <a:latin typeface="+mj-lt"/>
                <a:cs typeface="Arial"/>
              </a:rPr>
              <a:t> </a:t>
            </a:r>
            <a:r>
              <a:rPr lang="es-CO" sz="1200" spc="-65" dirty="0">
                <a:solidFill>
                  <a:srgbClr val="801327"/>
                </a:solidFill>
                <a:latin typeface="+mj-lt"/>
                <a:cs typeface="Arial"/>
              </a:rPr>
              <a:t>a</a:t>
            </a:r>
            <a:r>
              <a:rPr lang="es-CO" sz="1200" spc="-105" dirty="0">
                <a:solidFill>
                  <a:srgbClr val="801327"/>
                </a:solidFill>
                <a:latin typeface="+mj-lt"/>
                <a:cs typeface="Arial"/>
              </a:rPr>
              <a:t> </a:t>
            </a:r>
            <a:r>
              <a:rPr lang="es-CO" sz="1200" spc="-30" dirty="0">
                <a:solidFill>
                  <a:srgbClr val="801327"/>
                </a:solidFill>
                <a:latin typeface="+mj-lt"/>
                <a:cs typeface="Arial"/>
              </a:rPr>
              <a:t>la</a:t>
            </a:r>
            <a:r>
              <a:rPr lang="es-CO" sz="1200" spc="-105" dirty="0">
                <a:solidFill>
                  <a:srgbClr val="801327"/>
                </a:solidFill>
                <a:latin typeface="+mj-lt"/>
                <a:cs typeface="Arial"/>
              </a:rPr>
              <a:t> </a:t>
            </a:r>
            <a:r>
              <a:rPr lang="es-CO" sz="1200" spc="-35" dirty="0">
                <a:solidFill>
                  <a:srgbClr val="801327"/>
                </a:solidFill>
                <a:latin typeface="+mj-lt"/>
                <a:cs typeface="Arial"/>
              </a:rPr>
              <a:t>verdad</a:t>
            </a:r>
            <a:r>
              <a:rPr lang="es-CO" sz="1200" spc="-105" dirty="0">
                <a:solidFill>
                  <a:srgbClr val="801327"/>
                </a:solidFill>
                <a:latin typeface="+mj-lt"/>
                <a:cs typeface="Arial"/>
              </a:rPr>
              <a:t> </a:t>
            </a:r>
            <a:r>
              <a:rPr lang="es-CO" sz="1200" spc="-20" dirty="0">
                <a:solidFill>
                  <a:srgbClr val="801327"/>
                </a:solidFill>
                <a:latin typeface="+mj-lt"/>
                <a:cs typeface="Arial"/>
              </a:rPr>
              <a:t>y</a:t>
            </a:r>
            <a:r>
              <a:rPr lang="es-CO" sz="1200" spc="-105" dirty="0">
                <a:solidFill>
                  <a:srgbClr val="801327"/>
                </a:solidFill>
                <a:latin typeface="+mj-lt"/>
                <a:cs typeface="Arial"/>
              </a:rPr>
              <a:t> </a:t>
            </a:r>
            <a:r>
              <a:rPr lang="es-CO" sz="1200" spc="-10" dirty="0">
                <a:solidFill>
                  <a:srgbClr val="801327"/>
                </a:solidFill>
                <a:latin typeface="+mj-lt"/>
                <a:cs typeface="Arial"/>
              </a:rPr>
              <a:t>reportar</a:t>
            </a:r>
            <a:r>
              <a:rPr lang="es-CO" sz="1200" spc="-100" dirty="0">
                <a:solidFill>
                  <a:srgbClr val="801327"/>
                </a:solidFill>
                <a:latin typeface="+mj-lt"/>
                <a:cs typeface="Arial"/>
              </a:rPr>
              <a:t> </a:t>
            </a:r>
            <a:r>
              <a:rPr lang="es-CO" sz="1200" spc="-20" dirty="0">
                <a:solidFill>
                  <a:srgbClr val="801327"/>
                </a:solidFill>
                <a:latin typeface="+mj-lt"/>
                <a:cs typeface="Arial"/>
              </a:rPr>
              <a:t>información</a:t>
            </a:r>
            <a:r>
              <a:rPr lang="es-CO" sz="1200" spc="-105" dirty="0">
                <a:solidFill>
                  <a:srgbClr val="801327"/>
                </a:solidFill>
                <a:latin typeface="+mj-lt"/>
                <a:cs typeface="Arial"/>
              </a:rPr>
              <a:t> </a:t>
            </a:r>
            <a:r>
              <a:rPr lang="es-CO" sz="1200" spc="-20" dirty="0">
                <a:solidFill>
                  <a:srgbClr val="801327"/>
                </a:solidFill>
                <a:latin typeface="+mj-lt"/>
                <a:cs typeface="Arial"/>
              </a:rPr>
              <a:t>inconsistente  </a:t>
            </a:r>
            <a:r>
              <a:rPr lang="es-CO" sz="1200" spc="-35" dirty="0">
                <a:solidFill>
                  <a:srgbClr val="801327"/>
                </a:solidFill>
                <a:latin typeface="+mj-lt"/>
                <a:cs typeface="Arial"/>
              </a:rPr>
              <a:t>para </a:t>
            </a:r>
            <a:r>
              <a:rPr lang="es-CO" sz="1200" spc="-20" dirty="0">
                <a:solidFill>
                  <a:srgbClr val="801327"/>
                </a:solidFill>
                <a:latin typeface="+mj-lt"/>
                <a:cs typeface="Arial"/>
              </a:rPr>
              <a:t>recibir </a:t>
            </a:r>
            <a:r>
              <a:rPr lang="es-CO" sz="1200" spc="-25" dirty="0">
                <a:solidFill>
                  <a:srgbClr val="801327"/>
                </a:solidFill>
                <a:latin typeface="+mj-lt"/>
                <a:cs typeface="Arial"/>
              </a:rPr>
              <a:t>un beneficio </a:t>
            </a:r>
            <a:r>
              <a:rPr lang="es-CO" sz="1200" spc="-20" dirty="0">
                <a:solidFill>
                  <a:srgbClr val="801327"/>
                </a:solidFill>
                <a:latin typeface="+mj-lt"/>
                <a:cs typeface="Arial"/>
              </a:rPr>
              <a:t>propio </a:t>
            </a:r>
            <a:r>
              <a:rPr lang="es-CO" sz="1200" spc="-35" dirty="0">
                <a:solidFill>
                  <a:srgbClr val="801327"/>
                </a:solidFill>
                <a:latin typeface="+mj-lt"/>
                <a:cs typeface="Arial"/>
              </a:rPr>
              <a:t>o </a:t>
            </a:r>
            <a:r>
              <a:rPr lang="es-CO" sz="1200" spc="-65" dirty="0">
                <a:solidFill>
                  <a:srgbClr val="801327"/>
                </a:solidFill>
                <a:latin typeface="+mj-lt"/>
                <a:cs typeface="Arial"/>
              </a:rPr>
              <a:t>a </a:t>
            </a:r>
            <a:r>
              <a:rPr lang="es-CO" sz="1200" spc="-10" dirty="0">
                <a:solidFill>
                  <a:srgbClr val="801327"/>
                </a:solidFill>
                <a:latin typeface="+mj-lt"/>
                <a:cs typeface="Arial"/>
              </a:rPr>
              <a:t>favor </a:t>
            </a:r>
            <a:r>
              <a:rPr lang="es-CO" sz="1200" spc="-45" dirty="0">
                <a:solidFill>
                  <a:srgbClr val="801327"/>
                </a:solidFill>
                <a:latin typeface="+mj-lt"/>
                <a:cs typeface="Arial"/>
              </a:rPr>
              <a:t>de </a:t>
            </a:r>
            <a:r>
              <a:rPr lang="es-CO" sz="1200" spc="-25" dirty="0">
                <a:solidFill>
                  <a:srgbClr val="801327"/>
                </a:solidFill>
                <a:latin typeface="+mj-lt"/>
                <a:cs typeface="Arial"/>
              </a:rPr>
              <a:t>un tercero,  </a:t>
            </a:r>
            <a:r>
              <a:rPr lang="es-CO" sz="1200" spc="-40" dirty="0">
                <a:solidFill>
                  <a:srgbClr val="801327"/>
                </a:solidFill>
                <a:latin typeface="+mj-lt"/>
                <a:cs typeface="Arial"/>
              </a:rPr>
              <a:t>que </a:t>
            </a:r>
            <a:r>
              <a:rPr lang="es-CO" sz="1200" spc="-45" dirty="0">
                <a:solidFill>
                  <a:srgbClr val="801327"/>
                </a:solidFill>
                <a:latin typeface="+mj-lt"/>
                <a:cs typeface="Arial"/>
              </a:rPr>
              <a:t>además </a:t>
            </a:r>
            <a:r>
              <a:rPr lang="es-CO" sz="1200" spc="-35" dirty="0">
                <a:solidFill>
                  <a:srgbClr val="801327"/>
                </a:solidFill>
                <a:latin typeface="+mj-lt"/>
                <a:cs typeface="Arial"/>
              </a:rPr>
              <a:t>conlleva </a:t>
            </a:r>
            <a:r>
              <a:rPr lang="es-CO" sz="1200" spc="-25" dirty="0">
                <a:solidFill>
                  <a:srgbClr val="801327"/>
                </a:solidFill>
                <a:latin typeface="+mj-lt"/>
                <a:cs typeface="Arial"/>
              </a:rPr>
              <a:t>el </a:t>
            </a:r>
            <a:r>
              <a:rPr lang="es-CO" sz="1200" spc="-35" dirty="0">
                <a:solidFill>
                  <a:srgbClr val="801327"/>
                </a:solidFill>
                <a:latin typeface="+mj-lt"/>
                <a:cs typeface="Arial"/>
              </a:rPr>
              <a:t>uso </a:t>
            </a:r>
            <a:r>
              <a:rPr lang="es-CO" sz="1200" spc="-30" dirty="0">
                <a:solidFill>
                  <a:srgbClr val="801327"/>
                </a:solidFill>
                <a:latin typeface="+mj-lt"/>
                <a:cs typeface="Arial"/>
              </a:rPr>
              <a:t>indebido </a:t>
            </a:r>
            <a:r>
              <a:rPr lang="es-CO" sz="1200" spc="-45" dirty="0">
                <a:solidFill>
                  <a:srgbClr val="801327"/>
                </a:solidFill>
                <a:latin typeface="+mj-lt"/>
                <a:cs typeface="Arial"/>
              </a:rPr>
              <a:t>de </a:t>
            </a:r>
            <a:r>
              <a:rPr lang="es-CO" sz="1200" spc="-20" dirty="0">
                <a:solidFill>
                  <a:srgbClr val="801327"/>
                </a:solidFill>
                <a:latin typeface="+mj-lt"/>
                <a:cs typeface="Arial"/>
              </a:rPr>
              <a:t>los </a:t>
            </a:r>
            <a:r>
              <a:rPr lang="es-CO" sz="1200" spc="-35" dirty="0">
                <a:solidFill>
                  <a:srgbClr val="801327"/>
                </a:solidFill>
                <a:latin typeface="+mj-lt"/>
                <a:cs typeface="Arial"/>
              </a:rPr>
              <a:t>recursos,  </a:t>
            </a:r>
            <a:r>
              <a:rPr lang="es-CO" sz="1200" spc="-25" dirty="0">
                <a:solidFill>
                  <a:srgbClr val="801327"/>
                </a:solidFill>
                <a:latin typeface="+mj-lt"/>
                <a:cs typeface="Arial"/>
              </a:rPr>
              <a:t>vulnera </a:t>
            </a:r>
            <a:r>
              <a:rPr lang="es-CO" sz="1200" spc="-20" dirty="0">
                <a:solidFill>
                  <a:srgbClr val="801327"/>
                </a:solidFill>
                <a:latin typeface="+mj-lt"/>
                <a:cs typeface="Arial"/>
              </a:rPr>
              <a:t>los </a:t>
            </a:r>
            <a:r>
              <a:rPr lang="es-CO" sz="1200" spc="-25" dirty="0">
                <a:solidFill>
                  <a:srgbClr val="801327"/>
                </a:solidFill>
                <a:latin typeface="+mj-lt"/>
                <a:cs typeface="Arial"/>
              </a:rPr>
              <a:t>principios </a:t>
            </a:r>
            <a:r>
              <a:rPr lang="es-CO" sz="1200" spc="-45" dirty="0">
                <a:solidFill>
                  <a:srgbClr val="801327"/>
                </a:solidFill>
                <a:latin typeface="+mj-lt"/>
                <a:cs typeface="Arial"/>
              </a:rPr>
              <a:t>de </a:t>
            </a:r>
            <a:r>
              <a:rPr lang="es-CO" sz="1200" spc="-20" dirty="0">
                <a:solidFill>
                  <a:srgbClr val="801327"/>
                </a:solidFill>
                <a:latin typeface="+mj-lt"/>
                <a:cs typeface="Arial"/>
              </a:rPr>
              <a:t>integridad y </a:t>
            </a:r>
            <a:r>
              <a:rPr lang="es-CO" sz="1200" spc="-30" dirty="0">
                <a:solidFill>
                  <a:srgbClr val="801327"/>
                </a:solidFill>
                <a:latin typeface="+mj-lt"/>
                <a:cs typeface="Arial"/>
              </a:rPr>
              <a:t>responsabilidad</a:t>
            </a:r>
            <a:r>
              <a:rPr lang="es-CO" sz="1200" spc="-160" dirty="0">
                <a:solidFill>
                  <a:srgbClr val="801327"/>
                </a:solidFill>
                <a:latin typeface="+mj-lt"/>
                <a:cs typeface="Arial"/>
              </a:rPr>
              <a:t> </a:t>
            </a:r>
            <a:r>
              <a:rPr lang="es-CO" sz="1200" spc="-30" dirty="0">
                <a:solidFill>
                  <a:srgbClr val="801327"/>
                </a:solidFill>
                <a:latin typeface="+mj-lt"/>
                <a:cs typeface="Arial"/>
              </a:rPr>
              <a:t>del  </a:t>
            </a:r>
            <a:r>
              <a:rPr lang="es-CO" sz="1200" spc="-60" dirty="0">
                <a:solidFill>
                  <a:srgbClr val="801327"/>
                </a:solidFill>
                <a:latin typeface="+mj-lt"/>
                <a:cs typeface="Arial"/>
              </a:rPr>
              <a:t>Código. </a:t>
            </a:r>
            <a:r>
              <a:rPr lang="es-CO" sz="1200" spc="-30" dirty="0">
                <a:solidFill>
                  <a:srgbClr val="801327"/>
                </a:solidFill>
                <a:latin typeface="+mj-lt"/>
                <a:cs typeface="Arial"/>
              </a:rPr>
              <a:t>Adicionalmente, </a:t>
            </a:r>
            <a:r>
              <a:rPr lang="es-CO" sz="1200" spc="-25" dirty="0">
                <a:solidFill>
                  <a:srgbClr val="801327"/>
                </a:solidFill>
                <a:latin typeface="+mj-lt"/>
                <a:cs typeface="Arial"/>
              </a:rPr>
              <a:t>tenga </a:t>
            </a:r>
            <a:r>
              <a:rPr lang="es-CO" sz="1200" spc="-40" dirty="0">
                <a:solidFill>
                  <a:srgbClr val="801327"/>
                </a:solidFill>
                <a:latin typeface="+mj-lt"/>
                <a:cs typeface="Arial"/>
              </a:rPr>
              <a:t>en </a:t>
            </a:r>
            <a:r>
              <a:rPr lang="es-CO" sz="1200" spc="-30" dirty="0">
                <a:solidFill>
                  <a:srgbClr val="801327"/>
                </a:solidFill>
                <a:latin typeface="+mj-lt"/>
                <a:cs typeface="Arial"/>
              </a:rPr>
              <a:t>cuenta </a:t>
            </a:r>
            <a:r>
              <a:rPr lang="es-CO" sz="1200" spc="-40" dirty="0">
                <a:solidFill>
                  <a:srgbClr val="801327"/>
                </a:solidFill>
                <a:latin typeface="+mj-lt"/>
                <a:cs typeface="Arial"/>
              </a:rPr>
              <a:t>que </a:t>
            </a:r>
            <a:r>
              <a:rPr lang="es-CO" sz="1200" spc="-10" dirty="0">
                <a:solidFill>
                  <a:srgbClr val="801327"/>
                </a:solidFill>
                <a:latin typeface="+mj-lt"/>
                <a:cs typeface="Arial"/>
              </a:rPr>
              <a:t>alterar </a:t>
            </a:r>
            <a:r>
              <a:rPr lang="es-CO" sz="1200" spc="-20" dirty="0">
                <a:solidFill>
                  <a:srgbClr val="801327"/>
                </a:solidFill>
                <a:latin typeface="+mj-lt"/>
                <a:cs typeface="Arial"/>
              </a:rPr>
              <a:t>los  </a:t>
            </a:r>
            <a:r>
              <a:rPr lang="es-CO" sz="1200" spc="-15" dirty="0">
                <a:solidFill>
                  <a:srgbClr val="801327"/>
                </a:solidFill>
                <a:latin typeface="+mj-lt"/>
                <a:cs typeface="Arial"/>
              </a:rPr>
              <a:t>registros </a:t>
            </a:r>
            <a:r>
              <a:rPr lang="es-CO" sz="1200" spc="-30" dirty="0">
                <a:solidFill>
                  <a:srgbClr val="801327"/>
                </a:solidFill>
                <a:latin typeface="+mj-lt"/>
                <a:cs typeface="Arial"/>
              </a:rPr>
              <a:t>civiles </a:t>
            </a:r>
            <a:r>
              <a:rPr lang="es-CO" sz="1200" spc="-45" dirty="0">
                <a:solidFill>
                  <a:srgbClr val="801327"/>
                </a:solidFill>
                <a:latin typeface="+mj-lt"/>
                <a:cs typeface="Arial"/>
              </a:rPr>
              <a:t>puede </a:t>
            </a:r>
            <a:r>
              <a:rPr lang="es-CO" sz="1200" spc="-5" dirty="0">
                <a:solidFill>
                  <a:srgbClr val="801327"/>
                </a:solidFill>
                <a:latin typeface="+mj-lt"/>
                <a:cs typeface="Arial"/>
              </a:rPr>
              <a:t>constituir </a:t>
            </a:r>
            <a:r>
              <a:rPr lang="es-CO" sz="1200" spc="-25" dirty="0">
                <a:solidFill>
                  <a:srgbClr val="801327"/>
                </a:solidFill>
                <a:latin typeface="+mj-lt"/>
                <a:cs typeface="Arial"/>
              </a:rPr>
              <a:t>un </a:t>
            </a:r>
            <a:r>
              <a:rPr lang="es-CO" sz="1200" spc="-10" dirty="0">
                <a:solidFill>
                  <a:srgbClr val="801327"/>
                </a:solidFill>
                <a:latin typeface="+mj-lt"/>
                <a:cs typeface="Arial"/>
              </a:rPr>
              <a:t>delito </a:t>
            </a:r>
            <a:r>
              <a:rPr lang="es-CO" sz="1200" spc="-40" dirty="0">
                <a:solidFill>
                  <a:srgbClr val="801327"/>
                </a:solidFill>
                <a:latin typeface="+mj-lt"/>
                <a:cs typeface="Arial"/>
              </a:rPr>
              <a:t>juzgado </a:t>
            </a:r>
            <a:r>
              <a:rPr lang="es-CO" sz="1200" spc="-20" dirty="0">
                <a:solidFill>
                  <a:srgbClr val="801327"/>
                </a:solidFill>
                <a:latin typeface="+mj-lt"/>
                <a:cs typeface="Arial"/>
              </a:rPr>
              <a:t>por</a:t>
            </a:r>
            <a:r>
              <a:rPr lang="es-CO" sz="1200" spc="-60" dirty="0">
                <a:solidFill>
                  <a:srgbClr val="801327"/>
                </a:solidFill>
                <a:latin typeface="+mj-lt"/>
                <a:cs typeface="Arial"/>
              </a:rPr>
              <a:t> </a:t>
            </a:r>
            <a:r>
              <a:rPr lang="es-CO" sz="1200" spc="-30" dirty="0">
                <a:solidFill>
                  <a:srgbClr val="801327"/>
                </a:solidFill>
                <a:latin typeface="+mj-lt"/>
                <a:cs typeface="Arial"/>
              </a:rPr>
              <a:t>la  </a:t>
            </a:r>
            <a:r>
              <a:rPr lang="es-CO" sz="1200" spc="-25" dirty="0">
                <a:solidFill>
                  <a:srgbClr val="801327"/>
                </a:solidFill>
                <a:latin typeface="+mj-lt"/>
                <a:cs typeface="Arial"/>
              </a:rPr>
              <a:t>ley</a:t>
            </a:r>
            <a:r>
              <a:rPr lang="es-CO" sz="1200" spc="-70" dirty="0">
                <a:solidFill>
                  <a:srgbClr val="801327"/>
                </a:solidFill>
                <a:latin typeface="+mj-lt"/>
                <a:cs typeface="Arial"/>
              </a:rPr>
              <a:t> </a:t>
            </a:r>
            <a:r>
              <a:rPr lang="es-CO" sz="1200" spc="-40" dirty="0">
                <a:solidFill>
                  <a:srgbClr val="801327"/>
                </a:solidFill>
                <a:latin typeface="+mj-lt"/>
                <a:cs typeface="Arial"/>
              </a:rPr>
              <a:t>penal.</a:t>
            </a:r>
            <a:endParaRPr lang="es-CO" sz="1200" dirty="0">
              <a:latin typeface="+mj-lt"/>
              <a:cs typeface="Arial"/>
            </a:endParaRPr>
          </a:p>
          <a:p>
            <a:pPr>
              <a:lnSpc>
                <a:spcPct val="100000"/>
              </a:lnSpc>
              <a:spcBef>
                <a:spcPts val="15"/>
              </a:spcBef>
            </a:pPr>
            <a:endParaRPr lang="es-CO" sz="1200" dirty="0">
              <a:latin typeface="+mj-lt"/>
              <a:cs typeface="Arial"/>
            </a:endParaRPr>
          </a:p>
        </p:txBody>
      </p:sp>
      <p:sp>
        <p:nvSpPr>
          <p:cNvPr id="3" name="object 3"/>
          <p:cNvSpPr txBox="1">
            <a:spLocks noGrp="1"/>
          </p:cNvSpPr>
          <p:nvPr>
            <p:ph type="title"/>
          </p:nvPr>
        </p:nvSpPr>
        <p:spPr>
          <a:xfrm>
            <a:off x="483533" y="302408"/>
            <a:ext cx="3255090" cy="357790"/>
          </a:xfrm>
          <a:prstGeom prst="rect">
            <a:avLst/>
          </a:prstGeom>
        </p:spPr>
        <p:txBody>
          <a:bodyPr vert="horz" wrap="square" lIns="0" tIns="11430" rIns="0" bIns="0" rtlCol="0">
            <a:spAutoFit/>
          </a:bodyPr>
          <a:lstStyle/>
          <a:p>
            <a:pPr marL="12700">
              <a:lnSpc>
                <a:spcPct val="100000"/>
              </a:lnSpc>
              <a:spcBef>
                <a:spcPts val="90"/>
              </a:spcBef>
            </a:pPr>
            <a:r>
              <a:rPr lang="es-CO" sz="2200" spc="-10" dirty="0">
                <a:solidFill>
                  <a:schemeClr val="bg1"/>
                </a:solidFill>
                <a:latin typeface="+mj-lt"/>
              </a:rPr>
              <a:t>¡Que </a:t>
            </a:r>
            <a:r>
              <a:rPr lang="es-CO" sz="2200" spc="-5" dirty="0">
                <a:solidFill>
                  <a:schemeClr val="bg1"/>
                </a:solidFill>
                <a:latin typeface="+mj-lt"/>
              </a:rPr>
              <a:t>no le pase a</a:t>
            </a:r>
            <a:r>
              <a:rPr lang="es-CO" sz="2200" spc="-70" dirty="0">
                <a:solidFill>
                  <a:schemeClr val="bg1"/>
                </a:solidFill>
                <a:latin typeface="+mj-lt"/>
              </a:rPr>
              <a:t> </a:t>
            </a:r>
            <a:r>
              <a:rPr lang="es-CO" sz="2200" spc="-10" dirty="0">
                <a:solidFill>
                  <a:schemeClr val="bg1"/>
                </a:solidFill>
                <a:latin typeface="+mj-lt"/>
              </a:rPr>
              <a:t>usted!</a:t>
            </a:r>
            <a:endParaRPr lang="es-CO" sz="2200" dirty="0">
              <a:solidFill>
                <a:schemeClr val="bg1"/>
              </a:solidFill>
              <a:latin typeface="+mj-lt"/>
            </a:endParaRPr>
          </a:p>
        </p:txBody>
      </p:sp>
      <p:sp>
        <p:nvSpPr>
          <p:cNvPr id="4" name="object 4"/>
          <p:cNvSpPr txBox="1"/>
          <p:nvPr/>
        </p:nvSpPr>
        <p:spPr>
          <a:xfrm>
            <a:off x="483533" y="690502"/>
            <a:ext cx="3344545" cy="6783139"/>
          </a:xfrm>
          <a:prstGeom prst="rect">
            <a:avLst/>
          </a:prstGeom>
        </p:spPr>
        <p:txBody>
          <a:bodyPr vert="horz" wrap="square" lIns="0" tIns="12700" rIns="0" bIns="0" rtlCol="0">
            <a:spAutoFit/>
          </a:bodyPr>
          <a:lstStyle/>
          <a:p>
            <a:pPr marL="12700" marR="13970" algn="just">
              <a:lnSpc>
                <a:spcPct val="106100"/>
              </a:lnSpc>
              <a:spcBef>
                <a:spcPts val="100"/>
              </a:spcBef>
            </a:pPr>
            <a:r>
              <a:rPr lang="es-CO" sz="1400" b="1" i="1" spc="-5" dirty="0">
                <a:solidFill>
                  <a:srgbClr val="C01F3C"/>
                </a:solidFill>
                <a:latin typeface="+mj-lt"/>
                <a:cs typeface="Lato-BlackItalic"/>
              </a:rPr>
              <a:t>Las principales sanciones por violaciones </a:t>
            </a:r>
            <a:r>
              <a:rPr lang="es-CO" sz="1400" b="1" i="1" dirty="0">
                <a:solidFill>
                  <a:srgbClr val="C01F3C"/>
                </a:solidFill>
                <a:latin typeface="+mj-lt"/>
                <a:cs typeface="Lato-BlackItalic"/>
              </a:rPr>
              <a:t>a la </a:t>
            </a:r>
            <a:r>
              <a:rPr lang="es-CO" sz="1400" b="1" i="1" spc="-5" dirty="0">
                <a:solidFill>
                  <a:srgbClr val="C01F3C"/>
                </a:solidFill>
                <a:latin typeface="+mj-lt"/>
                <a:cs typeface="Lato-BlackItalic"/>
              </a:rPr>
              <a:t>Ley </a:t>
            </a:r>
            <a:r>
              <a:rPr lang="es-CO" sz="1400" b="1" i="1" dirty="0">
                <a:solidFill>
                  <a:srgbClr val="C01F3C"/>
                </a:solidFill>
                <a:latin typeface="+mj-lt"/>
                <a:cs typeface="Lato-BlackItalic"/>
              </a:rPr>
              <a:t>FCPA  </a:t>
            </a:r>
            <a:r>
              <a:rPr lang="es-CO" sz="1400" b="1" i="1" spc="-5" dirty="0">
                <a:solidFill>
                  <a:srgbClr val="C01F3C"/>
                </a:solidFill>
                <a:latin typeface="+mj-lt"/>
                <a:cs typeface="Lato-BlackItalic"/>
              </a:rPr>
              <a:t>se han </a:t>
            </a:r>
            <a:r>
              <a:rPr lang="es-CO" sz="1400" b="1" i="1" dirty="0">
                <a:solidFill>
                  <a:srgbClr val="C01F3C"/>
                </a:solidFill>
                <a:latin typeface="+mj-lt"/>
                <a:cs typeface="Lato-BlackItalic"/>
              </a:rPr>
              <a:t>impuesto </a:t>
            </a:r>
            <a:r>
              <a:rPr lang="es-CO" sz="1400" b="1" i="1" spc="-5" dirty="0">
                <a:solidFill>
                  <a:srgbClr val="C01F3C"/>
                </a:solidFill>
                <a:latin typeface="+mj-lt"/>
                <a:cs typeface="Lato-BlackItalic"/>
              </a:rPr>
              <a:t>por hechos</a:t>
            </a:r>
            <a:r>
              <a:rPr lang="es-CO" sz="1400" b="1" i="1" spc="-15" dirty="0">
                <a:solidFill>
                  <a:srgbClr val="C01F3C"/>
                </a:solidFill>
                <a:latin typeface="+mj-lt"/>
                <a:cs typeface="Lato-BlackItalic"/>
              </a:rPr>
              <a:t> </a:t>
            </a:r>
            <a:r>
              <a:rPr lang="es-CO" sz="1400" b="1" i="1" spc="-5" dirty="0">
                <a:solidFill>
                  <a:srgbClr val="C01F3C"/>
                </a:solidFill>
                <a:latin typeface="+mj-lt"/>
                <a:cs typeface="Lato-BlackItalic"/>
              </a:rPr>
              <a:t>como:</a:t>
            </a:r>
            <a:endParaRPr lang="es-CO" sz="1400" dirty="0">
              <a:solidFill>
                <a:srgbClr val="C01F3C"/>
              </a:solidFill>
              <a:latin typeface="+mj-lt"/>
              <a:cs typeface="Lato-BlackItalic"/>
            </a:endParaRPr>
          </a:p>
          <a:p>
            <a:pPr>
              <a:lnSpc>
                <a:spcPct val="100000"/>
              </a:lnSpc>
              <a:spcBef>
                <a:spcPts val="15"/>
              </a:spcBef>
            </a:pPr>
            <a:r>
              <a:rPr lang="es-CO" sz="1200" dirty="0">
                <a:latin typeface="+mj-lt"/>
                <a:cs typeface="Lato-BlackItalic"/>
              </a:rPr>
              <a:t> </a:t>
            </a:r>
            <a:r>
              <a:rPr lang="es-CO" sz="1200" spc="-40" dirty="0">
                <a:solidFill>
                  <a:srgbClr val="801327"/>
                </a:solidFill>
                <a:latin typeface="+mj-lt"/>
                <a:cs typeface="Arial"/>
              </a:rPr>
              <a:t>Soborno </a:t>
            </a:r>
            <a:r>
              <a:rPr lang="es-CO" sz="1200" spc="-65" dirty="0">
                <a:solidFill>
                  <a:srgbClr val="801327"/>
                </a:solidFill>
                <a:latin typeface="+mj-lt"/>
                <a:cs typeface="Arial"/>
              </a:rPr>
              <a:t>a </a:t>
            </a:r>
            <a:r>
              <a:rPr lang="es-CO" sz="1200" spc="-30" dirty="0">
                <a:solidFill>
                  <a:srgbClr val="801327"/>
                </a:solidFill>
                <a:latin typeface="+mj-lt"/>
                <a:cs typeface="Arial"/>
              </a:rPr>
              <a:t>agentes </a:t>
            </a:r>
            <a:r>
              <a:rPr lang="es-CO" sz="1200" spc="-45" dirty="0">
                <a:solidFill>
                  <a:srgbClr val="801327"/>
                </a:solidFill>
                <a:latin typeface="+mj-lt"/>
                <a:cs typeface="Arial"/>
              </a:rPr>
              <a:t>de </a:t>
            </a:r>
            <a:r>
              <a:rPr lang="es-CO" sz="1200" spc="-50" dirty="0">
                <a:solidFill>
                  <a:srgbClr val="801327"/>
                </a:solidFill>
                <a:latin typeface="+mj-lt"/>
                <a:cs typeface="Arial"/>
              </a:rPr>
              <a:t>aduana, </a:t>
            </a:r>
            <a:r>
              <a:rPr lang="es-CO" sz="1200" spc="-45" dirty="0">
                <a:solidFill>
                  <a:srgbClr val="801327"/>
                </a:solidFill>
                <a:latin typeface="+mj-lt"/>
                <a:cs typeface="Arial"/>
              </a:rPr>
              <a:t>con </a:t>
            </a:r>
            <a:r>
              <a:rPr lang="es-CO" sz="1200" spc="-25" dirty="0">
                <a:solidFill>
                  <a:srgbClr val="801327"/>
                </a:solidFill>
                <a:latin typeface="+mj-lt"/>
                <a:cs typeface="Arial"/>
              </a:rPr>
              <a:t>el </a:t>
            </a:r>
            <a:r>
              <a:rPr lang="es-CO" sz="1200" spc="10" dirty="0">
                <a:solidFill>
                  <a:srgbClr val="801327"/>
                </a:solidFill>
                <a:latin typeface="+mj-lt"/>
                <a:cs typeface="Arial"/>
              </a:rPr>
              <a:t>fin </a:t>
            </a:r>
            <a:r>
              <a:rPr lang="es-CO" sz="1200" spc="-45" dirty="0">
                <a:solidFill>
                  <a:srgbClr val="801327"/>
                </a:solidFill>
                <a:latin typeface="+mj-lt"/>
                <a:cs typeface="Arial"/>
              </a:rPr>
              <a:t>de </a:t>
            </a:r>
            <a:r>
              <a:rPr lang="es-CO" sz="1200" spc="-35" dirty="0">
                <a:solidFill>
                  <a:srgbClr val="801327"/>
                </a:solidFill>
                <a:latin typeface="+mj-lt"/>
                <a:cs typeface="Arial"/>
              </a:rPr>
              <a:t>asegurar</a:t>
            </a:r>
            <a:r>
              <a:rPr lang="es-CO" sz="1200" spc="-110" dirty="0">
                <a:solidFill>
                  <a:srgbClr val="801327"/>
                </a:solidFill>
                <a:latin typeface="+mj-lt"/>
                <a:cs typeface="Arial"/>
              </a:rPr>
              <a:t> </a:t>
            </a:r>
            <a:r>
              <a:rPr lang="es-CO" sz="1200" spc="-30" dirty="0">
                <a:solidFill>
                  <a:srgbClr val="801327"/>
                </a:solidFill>
                <a:latin typeface="+mj-lt"/>
                <a:cs typeface="Arial"/>
              </a:rPr>
              <a:t>la  </a:t>
            </a:r>
            <a:r>
              <a:rPr lang="es-CO" sz="1200" spc="-35" dirty="0">
                <a:solidFill>
                  <a:srgbClr val="801327"/>
                </a:solidFill>
                <a:latin typeface="+mj-lt"/>
                <a:cs typeface="Arial"/>
              </a:rPr>
              <a:t>renovación </a:t>
            </a:r>
            <a:r>
              <a:rPr lang="es-CO" sz="1200" spc="-45" dirty="0">
                <a:solidFill>
                  <a:srgbClr val="801327"/>
                </a:solidFill>
                <a:latin typeface="+mj-lt"/>
                <a:cs typeface="Arial"/>
              </a:rPr>
              <a:t>de</a:t>
            </a:r>
            <a:r>
              <a:rPr lang="es-CO" sz="1200" spc="-100" dirty="0">
                <a:solidFill>
                  <a:srgbClr val="801327"/>
                </a:solidFill>
                <a:latin typeface="+mj-lt"/>
                <a:cs typeface="Arial"/>
              </a:rPr>
              <a:t> </a:t>
            </a:r>
            <a:r>
              <a:rPr lang="es-CO" sz="1200" spc="-15" dirty="0">
                <a:solidFill>
                  <a:srgbClr val="801327"/>
                </a:solidFill>
                <a:latin typeface="+mj-lt"/>
                <a:cs typeface="Arial"/>
              </a:rPr>
              <a:t>contratos.</a:t>
            </a:r>
            <a:endParaRPr lang="es-CO" sz="1200" dirty="0">
              <a:latin typeface="+mj-lt"/>
              <a:cs typeface="Arial"/>
            </a:endParaRPr>
          </a:p>
          <a:p>
            <a:pPr>
              <a:lnSpc>
                <a:spcPct val="100000"/>
              </a:lnSpc>
              <a:spcBef>
                <a:spcPts val="20"/>
              </a:spcBef>
              <a:buClr>
                <a:srgbClr val="801327"/>
              </a:buClr>
              <a:buFont typeface="Arial"/>
              <a:buChar char="•"/>
            </a:pPr>
            <a:endParaRPr lang="es-CO" sz="1200" dirty="0">
              <a:latin typeface="+mj-lt"/>
              <a:cs typeface="Arial"/>
            </a:endParaRPr>
          </a:p>
          <a:p>
            <a:pPr marL="12700" marR="10160" algn="just">
              <a:lnSpc>
                <a:spcPct val="106100"/>
              </a:lnSpc>
              <a:buChar char="•"/>
              <a:tabLst>
                <a:tab pos="109855" algn="l"/>
              </a:tabLst>
            </a:pPr>
            <a:r>
              <a:rPr lang="es-CO" sz="1200" spc="-30" dirty="0">
                <a:solidFill>
                  <a:srgbClr val="801327"/>
                </a:solidFill>
                <a:latin typeface="+mj-lt"/>
                <a:cs typeface="Arial"/>
              </a:rPr>
              <a:t>Firma</a:t>
            </a:r>
            <a:r>
              <a:rPr lang="es-CO" sz="1200" spc="-70" dirty="0">
                <a:solidFill>
                  <a:srgbClr val="801327"/>
                </a:solidFill>
                <a:latin typeface="+mj-lt"/>
                <a:cs typeface="Arial"/>
              </a:rPr>
              <a:t> </a:t>
            </a:r>
            <a:r>
              <a:rPr lang="es-CO" sz="1200" spc="-45" dirty="0">
                <a:solidFill>
                  <a:srgbClr val="801327"/>
                </a:solidFill>
                <a:latin typeface="+mj-lt"/>
                <a:cs typeface="Arial"/>
              </a:rPr>
              <a:t>de</a:t>
            </a:r>
            <a:r>
              <a:rPr lang="es-CO" sz="1200" spc="-65" dirty="0">
                <a:solidFill>
                  <a:srgbClr val="801327"/>
                </a:solidFill>
                <a:latin typeface="+mj-lt"/>
                <a:cs typeface="Arial"/>
              </a:rPr>
              <a:t> </a:t>
            </a:r>
            <a:r>
              <a:rPr lang="es-CO" sz="1200" spc="-5" dirty="0">
                <a:solidFill>
                  <a:srgbClr val="801327"/>
                </a:solidFill>
                <a:latin typeface="+mj-lt"/>
                <a:cs typeface="Arial"/>
              </a:rPr>
              <a:t>contrato</a:t>
            </a:r>
            <a:r>
              <a:rPr lang="es-CO" sz="1200" spc="-65" dirty="0">
                <a:solidFill>
                  <a:srgbClr val="801327"/>
                </a:solidFill>
                <a:latin typeface="+mj-lt"/>
                <a:cs typeface="Arial"/>
              </a:rPr>
              <a:t> </a:t>
            </a:r>
            <a:r>
              <a:rPr lang="es-CO" sz="1200" spc="-10" dirty="0">
                <a:solidFill>
                  <a:srgbClr val="801327"/>
                </a:solidFill>
                <a:latin typeface="+mj-lt"/>
                <a:cs typeface="Arial"/>
              </a:rPr>
              <a:t>ficticio</a:t>
            </a:r>
            <a:r>
              <a:rPr lang="es-CO" sz="1200" spc="-65" dirty="0">
                <a:solidFill>
                  <a:srgbClr val="801327"/>
                </a:solidFill>
                <a:latin typeface="+mj-lt"/>
                <a:cs typeface="Arial"/>
              </a:rPr>
              <a:t> </a:t>
            </a:r>
            <a:r>
              <a:rPr lang="es-CO" sz="1200" spc="-45" dirty="0">
                <a:solidFill>
                  <a:srgbClr val="801327"/>
                </a:solidFill>
                <a:latin typeface="+mj-lt"/>
                <a:cs typeface="Arial"/>
              </a:rPr>
              <a:t>de</a:t>
            </a:r>
            <a:r>
              <a:rPr lang="es-CO" sz="1200" spc="-65" dirty="0">
                <a:solidFill>
                  <a:srgbClr val="801327"/>
                </a:solidFill>
                <a:latin typeface="+mj-lt"/>
                <a:cs typeface="Arial"/>
              </a:rPr>
              <a:t> </a:t>
            </a:r>
            <a:r>
              <a:rPr lang="es-CO" sz="1200" spc="-25" dirty="0">
                <a:solidFill>
                  <a:srgbClr val="801327"/>
                </a:solidFill>
                <a:latin typeface="+mj-lt"/>
                <a:cs typeface="Arial"/>
              </a:rPr>
              <a:t>consultoría</a:t>
            </a:r>
            <a:r>
              <a:rPr lang="es-CO" sz="1200" spc="-65" dirty="0">
                <a:solidFill>
                  <a:srgbClr val="801327"/>
                </a:solidFill>
                <a:latin typeface="+mj-lt"/>
                <a:cs typeface="Arial"/>
              </a:rPr>
              <a:t> </a:t>
            </a:r>
            <a:r>
              <a:rPr lang="es-CO" sz="1200" spc="-45" dirty="0">
                <a:solidFill>
                  <a:srgbClr val="801327"/>
                </a:solidFill>
                <a:latin typeface="+mj-lt"/>
                <a:cs typeface="Arial"/>
              </a:rPr>
              <a:t>con</a:t>
            </a:r>
            <a:r>
              <a:rPr lang="es-CO" sz="1200" spc="-65" dirty="0">
                <a:solidFill>
                  <a:srgbClr val="801327"/>
                </a:solidFill>
                <a:latin typeface="+mj-lt"/>
                <a:cs typeface="Arial"/>
              </a:rPr>
              <a:t> </a:t>
            </a:r>
            <a:r>
              <a:rPr lang="es-CO" sz="1200" spc="-25" dirty="0">
                <a:solidFill>
                  <a:srgbClr val="801327"/>
                </a:solidFill>
                <a:latin typeface="+mj-lt"/>
                <a:cs typeface="Arial"/>
              </a:rPr>
              <a:t>un</a:t>
            </a:r>
            <a:r>
              <a:rPr lang="es-CO" sz="1200" spc="-65" dirty="0">
                <a:solidFill>
                  <a:srgbClr val="801327"/>
                </a:solidFill>
                <a:latin typeface="+mj-lt"/>
                <a:cs typeface="Arial"/>
              </a:rPr>
              <a:t> </a:t>
            </a:r>
            <a:r>
              <a:rPr lang="es-CO" sz="1200" spc="-25" dirty="0">
                <a:solidFill>
                  <a:srgbClr val="801327"/>
                </a:solidFill>
                <a:latin typeface="+mj-lt"/>
                <a:cs typeface="Arial"/>
              </a:rPr>
              <a:t>tercero,  </a:t>
            </a:r>
            <a:r>
              <a:rPr lang="es-CO" sz="1200" spc="-30" dirty="0">
                <a:solidFill>
                  <a:srgbClr val="801327"/>
                </a:solidFill>
                <a:latin typeface="+mj-lt"/>
                <a:cs typeface="Arial"/>
              </a:rPr>
              <a:t>caracterizando </a:t>
            </a:r>
            <a:r>
              <a:rPr lang="es-CO" sz="1200" spc="-20" dirty="0">
                <a:solidFill>
                  <a:srgbClr val="801327"/>
                </a:solidFill>
                <a:latin typeface="+mj-lt"/>
                <a:cs typeface="Arial"/>
              </a:rPr>
              <a:t>los </a:t>
            </a:r>
            <a:r>
              <a:rPr lang="es-CO" sz="1200" spc="-45" dirty="0">
                <a:solidFill>
                  <a:srgbClr val="801327"/>
                </a:solidFill>
                <a:latin typeface="+mj-lt"/>
                <a:cs typeface="Arial"/>
              </a:rPr>
              <a:t>pagos </a:t>
            </a:r>
            <a:r>
              <a:rPr lang="es-CO" sz="1200" spc="-40" dirty="0">
                <a:solidFill>
                  <a:srgbClr val="801327"/>
                </a:solidFill>
                <a:latin typeface="+mj-lt"/>
                <a:cs typeface="Arial"/>
              </a:rPr>
              <a:t>en </a:t>
            </a:r>
            <a:r>
              <a:rPr lang="es-CO" sz="1200" spc="-20" dirty="0">
                <a:solidFill>
                  <a:srgbClr val="801327"/>
                </a:solidFill>
                <a:latin typeface="+mj-lt"/>
                <a:cs typeface="Arial"/>
              </a:rPr>
              <a:t>los </a:t>
            </a:r>
            <a:r>
              <a:rPr lang="es-CO" sz="1200" spc="-15" dirty="0">
                <a:solidFill>
                  <a:srgbClr val="801327"/>
                </a:solidFill>
                <a:latin typeface="+mj-lt"/>
                <a:cs typeface="Arial"/>
              </a:rPr>
              <a:t>libros </a:t>
            </a:r>
            <a:r>
              <a:rPr lang="es-CO" sz="1200" spc="-20" dirty="0">
                <a:solidFill>
                  <a:srgbClr val="801327"/>
                </a:solidFill>
                <a:latin typeface="+mj-lt"/>
                <a:cs typeface="Arial"/>
              </a:rPr>
              <a:t>y </a:t>
            </a:r>
            <a:r>
              <a:rPr lang="es-CO" sz="1200" spc="-15" dirty="0">
                <a:solidFill>
                  <a:srgbClr val="801327"/>
                </a:solidFill>
                <a:latin typeface="+mj-lt"/>
                <a:cs typeface="Arial"/>
              </a:rPr>
              <a:t>registros </a:t>
            </a:r>
            <a:r>
              <a:rPr lang="es-CO" sz="1200" spc="-35" dirty="0">
                <a:solidFill>
                  <a:srgbClr val="801327"/>
                </a:solidFill>
                <a:latin typeface="+mj-lt"/>
                <a:cs typeface="Arial"/>
              </a:rPr>
              <a:t>como  </a:t>
            </a:r>
            <a:r>
              <a:rPr lang="es-CO" sz="1200" spc="-25" dirty="0">
                <a:solidFill>
                  <a:srgbClr val="801327"/>
                </a:solidFill>
                <a:latin typeface="+mj-lt"/>
                <a:cs typeface="Arial"/>
              </a:rPr>
              <a:t>gastos </a:t>
            </a:r>
            <a:r>
              <a:rPr lang="es-CO" sz="1200" spc="-20" dirty="0">
                <a:solidFill>
                  <a:srgbClr val="801327"/>
                </a:solidFill>
                <a:latin typeface="+mj-lt"/>
                <a:cs typeface="Arial"/>
              </a:rPr>
              <a:t>legítimos</a:t>
            </a:r>
            <a:r>
              <a:rPr lang="es-CO" sz="1200" spc="265" dirty="0">
                <a:solidFill>
                  <a:srgbClr val="801327"/>
                </a:solidFill>
                <a:latin typeface="+mj-lt"/>
                <a:cs typeface="Arial"/>
              </a:rPr>
              <a:t> </a:t>
            </a:r>
            <a:r>
              <a:rPr lang="es-CO" sz="1200" spc="-45" dirty="0">
                <a:solidFill>
                  <a:srgbClr val="801327"/>
                </a:solidFill>
                <a:latin typeface="+mj-lt"/>
                <a:cs typeface="Arial"/>
              </a:rPr>
              <a:t>de </a:t>
            </a:r>
            <a:r>
              <a:rPr lang="es-CO" sz="1200" spc="-30" dirty="0">
                <a:solidFill>
                  <a:srgbClr val="801327"/>
                </a:solidFill>
                <a:latin typeface="+mj-lt"/>
                <a:cs typeface="Arial"/>
              </a:rPr>
              <a:t>consultoría, </a:t>
            </a:r>
            <a:r>
              <a:rPr lang="es-CO" sz="1200" spc="-35" dirty="0">
                <a:solidFill>
                  <a:srgbClr val="801327"/>
                </a:solidFill>
                <a:latin typeface="+mj-lt"/>
                <a:cs typeface="Arial"/>
              </a:rPr>
              <a:t>para </a:t>
            </a:r>
            <a:r>
              <a:rPr lang="es-CO" sz="1200" spc="-15" dirty="0">
                <a:solidFill>
                  <a:srgbClr val="801327"/>
                </a:solidFill>
                <a:latin typeface="+mj-lt"/>
                <a:cs typeface="Arial"/>
              </a:rPr>
              <a:t>soportar </a:t>
            </a:r>
            <a:r>
              <a:rPr lang="es-CO" sz="1200" spc="-25" dirty="0">
                <a:solidFill>
                  <a:srgbClr val="801327"/>
                </a:solidFill>
                <a:latin typeface="+mj-lt"/>
                <a:cs typeface="Arial"/>
              </a:rPr>
              <a:t>un  </a:t>
            </a:r>
            <a:r>
              <a:rPr lang="es-CO" sz="1200" spc="-30" dirty="0">
                <a:solidFill>
                  <a:srgbClr val="801327"/>
                </a:solidFill>
                <a:latin typeface="+mj-lt"/>
                <a:cs typeface="Arial"/>
              </a:rPr>
              <a:t>soborno.</a:t>
            </a:r>
            <a:endParaRPr lang="es-CO" sz="1200" dirty="0">
              <a:latin typeface="+mj-lt"/>
              <a:cs typeface="Arial"/>
            </a:endParaRPr>
          </a:p>
          <a:p>
            <a:pPr>
              <a:lnSpc>
                <a:spcPct val="100000"/>
              </a:lnSpc>
              <a:spcBef>
                <a:spcPts val="20"/>
              </a:spcBef>
              <a:buClr>
                <a:srgbClr val="801327"/>
              </a:buClr>
              <a:buFont typeface="Arial"/>
              <a:buChar char="•"/>
            </a:pPr>
            <a:endParaRPr lang="es-CO" sz="1200" dirty="0">
              <a:latin typeface="+mj-lt"/>
              <a:cs typeface="Arial"/>
            </a:endParaRPr>
          </a:p>
          <a:p>
            <a:pPr marL="12700" marR="5080" algn="just">
              <a:lnSpc>
                <a:spcPct val="106100"/>
              </a:lnSpc>
              <a:buChar char="•"/>
              <a:tabLst>
                <a:tab pos="101600" algn="l"/>
              </a:tabLst>
            </a:pPr>
            <a:r>
              <a:rPr lang="es-CO" sz="1200" spc="-55" dirty="0">
                <a:solidFill>
                  <a:srgbClr val="801327"/>
                </a:solidFill>
                <a:latin typeface="+mj-lt"/>
                <a:cs typeface="Arial"/>
              </a:rPr>
              <a:t>Pagos </a:t>
            </a:r>
            <a:r>
              <a:rPr lang="es-CO" sz="1200" spc="-65" dirty="0">
                <a:solidFill>
                  <a:srgbClr val="801327"/>
                </a:solidFill>
                <a:latin typeface="+mj-lt"/>
                <a:cs typeface="Arial"/>
              </a:rPr>
              <a:t>a </a:t>
            </a:r>
            <a:r>
              <a:rPr lang="es-CO" sz="1200" spc="-20" dirty="0">
                <a:solidFill>
                  <a:srgbClr val="801327"/>
                </a:solidFill>
                <a:latin typeface="+mj-lt"/>
                <a:cs typeface="Arial"/>
              </a:rPr>
              <a:t>funcionarios </a:t>
            </a:r>
            <a:r>
              <a:rPr lang="es-CO" sz="1200" spc="-30" dirty="0">
                <a:solidFill>
                  <a:srgbClr val="801327"/>
                </a:solidFill>
                <a:latin typeface="+mj-lt"/>
                <a:cs typeface="Arial"/>
              </a:rPr>
              <a:t>del </a:t>
            </a:r>
            <a:r>
              <a:rPr lang="es-CO" sz="1200" spc="-45" dirty="0">
                <a:solidFill>
                  <a:srgbClr val="801327"/>
                </a:solidFill>
                <a:latin typeface="+mj-lt"/>
                <a:cs typeface="Arial"/>
              </a:rPr>
              <a:t>Gobierno </a:t>
            </a:r>
            <a:r>
              <a:rPr lang="es-CO" sz="1200" spc="-35" dirty="0">
                <a:solidFill>
                  <a:srgbClr val="801327"/>
                </a:solidFill>
                <a:latin typeface="+mj-lt"/>
                <a:cs typeface="Arial"/>
              </a:rPr>
              <a:t>para </a:t>
            </a:r>
            <a:r>
              <a:rPr lang="es-CO" sz="1200" spc="-20" dirty="0">
                <a:solidFill>
                  <a:srgbClr val="801327"/>
                </a:solidFill>
                <a:latin typeface="+mj-lt"/>
                <a:cs typeface="Arial"/>
              </a:rPr>
              <a:t>recibir </a:t>
            </a:r>
            <a:r>
              <a:rPr lang="es-CO" sz="1200" spc="-35" dirty="0">
                <a:solidFill>
                  <a:srgbClr val="801327"/>
                </a:solidFill>
                <a:latin typeface="+mj-lt"/>
                <a:cs typeface="Arial"/>
              </a:rPr>
              <a:t>licencias  </a:t>
            </a:r>
            <a:r>
              <a:rPr lang="es-CO" sz="1200" spc="-25" dirty="0">
                <a:solidFill>
                  <a:srgbClr val="801327"/>
                </a:solidFill>
                <a:latin typeface="+mj-lt"/>
                <a:cs typeface="Arial"/>
              </a:rPr>
              <a:t>ambientales, </a:t>
            </a:r>
            <a:r>
              <a:rPr lang="es-CO" sz="1200" spc="-40" dirty="0">
                <a:solidFill>
                  <a:srgbClr val="801327"/>
                </a:solidFill>
                <a:latin typeface="+mj-lt"/>
                <a:cs typeface="Arial"/>
              </a:rPr>
              <a:t>aprobaciones </a:t>
            </a:r>
            <a:r>
              <a:rPr lang="es-CO" sz="1200" spc="-20" dirty="0">
                <a:solidFill>
                  <a:srgbClr val="801327"/>
                </a:solidFill>
                <a:latin typeface="+mj-lt"/>
                <a:cs typeface="Arial"/>
              </a:rPr>
              <a:t>regulatorias y</a:t>
            </a:r>
            <a:r>
              <a:rPr lang="es-CO" sz="1200" spc="-160" dirty="0">
                <a:solidFill>
                  <a:srgbClr val="801327"/>
                </a:solidFill>
                <a:latin typeface="+mj-lt"/>
                <a:cs typeface="Arial"/>
              </a:rPr>
              <a:t> </a:t>
            </a:r>
            <a:r>
              <a:rPr lang="es-CO" sz="1200" spc="-30" dirty="0">
                <a:solidFill>
                  <a:srgbClr val="801327"/>
                </a:solidFill>
                <a:latin typeface="+mj-lt"/>
                <a:cs typeface="Arial"/>
              </a:rPr>
              <a:t>autorizaciones.</a:t>
            </a:r>
            <a:endParaRPr lang="es-CO" sz="1200" dirty="0">
              <a:latin typeface="+mj-lt"/>
              <a:cs typeface="Arial"/>
            </a:endParaRPr>
          </a:p>
          <a:p>
            <a:pPr>
              <a:lnSpc>
                <a:spcPct val="100000"/>
              </a:lnSpc>
              <a:spcBef>
                <a:spcPts val="20"/>
              </a:spcBef>
            </a:pPr>
            <a:endParaRPr lang="es-CO" sz="1200" dirty="0">
              <a:latin typeface="+mj-lt"/>
              <a:cs typeface="Arial"/>
            </a:endParaRPr>
          </a:p>
          <a:p>
            <a:pPr marL="12700" marR="13970" algn="just">
              <a:lnSpc>
                <a:spcPct val="106100"/>
              </a:lnSpc>
            </a:pPr>
            <a:r>
              <a:rPr lang="es-CO" sz="1400" b="1" i="1" spc="-5" dirty="0">
                <a:solidFill>
                  <a:srgbClr val="C01F3C"/>
                </a:solidFill>
                <a:latin typeface="+mj-lt"/>
                <a:cs typeface="Lato-BlackItalic"/>
              </a:rPr>
              <a:t>Para </a:t>
            </a:r>
            <a:r>
              <a:rPr lang="es-CO" sz="1400" b="1" i="1" dirty="0">
                <a:solidFill>
                  <a:srgbClr val="C01F3C"/>
                </a:solidFill>
                <a:latin typeface="+mj-lt"/>
                <a:cs typeface="Lato-BlackItalic"/>
              </a:rPr>
              <a:t>que </a:t>
            </a:r>
            <a:r>
              <a:rPr lang="es-CO" sz="1400" b="1" i="1" spc="-5" dirty="0">
                <a:solidFill>
                  <a:srgbClr val="C01F3C"/>
                </a:solidFill>
                <a:latin typeface="+mj-lt"/>
                <a:cs typeface="Lato-BlackItalic"/>
              </a:rPr>
              <a:t>no reciba </a:t>
            </a:r>
            <a:r>
              <a:rPr lang="es-CO" sz="1400" b="1" i="1" dirty="0">
                <a:solidFill>
                  <a:srgbClr val="C01F3C"/>
                </a:solidFill>
                <a:latin typeface="+mj-lt"/>
                <a:cs typeface="Lato-BlackItalic"/>
              </a:rPr>
              <a:t>un </a:t>
            </a:r>
            <a:r>
              <a:rPr lang="es-CO" sz="1400" b="1" i="1" spc="-5" dirty="0">
                <a:solidFill>
                  <a:srgbClr val="C01F3C"/>
                </a:solidFill>
                <a:latin typeface="+mj-lt"/>
                <a:cs typeface="Lato-BlackItalic"/>
              </a:rPr>
              <a:t>regalo, atención </a:t>
            </a:r>
            <a:r>
              <a:rPr lang="es-CO" sz="1400" b="1" i="1" dirty="0">
                <a:solidFill>
                  <a:srgbClr val="C01F3C"/>
                </a:solidFill>
                <a:latin typeface="+mj-lt"/>
                <a:cs typeface="Lato-BlackItalic"/>
              </a:rPr>
              <a:t>u </a:t>
            </a:r>
            <a:r>
              <a:rPr lang="es-CO" sz="1400" b="1" i="1" spc="-5" dirty="0">
                <a:solidFill>
                  <a:srgbClr val="C01F3C"/>
                </a:solidFill>
                <a:latin typeface="+mj-lt"/>
                <a:cs typeface="Lato-BlackItalic"/>
              </a:rPr>
              <a:t>hospitalidad  </a:t>
            </a:r>
            <a:r>
              <a:rPr lang="es-CO" sz="1400" b="1" i="1" dirty="0">
                <a:solidFill>
                  <a:srgbClr val="C01F3C"/>
                </a:solidFill>
                <a:latin typeface="+mj-lt"/>
                <a:cs typeface="Lato-BlackItalic"/>
              </a:rPr>
              <a:t>que </a:t>
            </a:r>
            <a:r>
              <a:rPr lang="es-CO" sz="1400" b="1" i="1" spc="-5" dirty="0">
                <a:solidFill>
                  <a:srgbClr val="C01F3C"/>
                </a:solidFill>
                <a:latin typeface="+mj-lt"/>
                <a:cs typeface="Lato-BlackItalic"/>
              </a:rPr>
              <a:t>desconozca </a:t>
            </a:r>
            <a:r>
              <a:rPr lang="es-CO" sz="1400" b="1" i="1" dirty="0">
                <a:solidFill>
                  <a:srgbClr val="C01F3C"/>
                </a:solidFill>
                <a:latin typeface="+mj-lt"/>
                <a:cs typeface="Lato-BlackItalic"/>
              </a:rPr>
              <a:t>los lineamientos </a:t>
            </a:r>
            <a:r>
              <a:rPr lang="es-CO" sz="1400" b="1" i="1" spc="-5" dirty="0">
                <a:solidFill>
                  <a:srgbClr val="C01F3C"/>
                </a:solidFill>
                <a:latin typeface="+mj-lt"/>
                <a:cs typeface="Lato-BlackItalic"/>
              </a:rPr>
              <a:t>empresariales, hágase  </a:t>
            </a:r>
            <a:r>
              <a:rPr lang="es-CO" sz="1400" b="1" i="1" dirty="0">
                <a:solidFill>
                  <a:srgbClr val="C01F3C"/>
                </a:solidFill>
                <a:latin typeface="+mj-lt"/>
                <a:cs typeface="Lato-BlackItalic"/>
              </a:rPr>
              <a:t>las </a:t>
            </a:r>
            <a:r>
              <a:rPr lang="es-CO" sz="1400" b="1" i="1" spc="-5" dirty="0">
                <a:solidFill>
                  <a:srgbClr val="C01F3C"/>
                </a:solidFill>
                <a:latin typeface="+mj-lt"/>
                <a:cs typeface="Lato-BlackItalic"/>
              </a:rPr>
              <a:t>siguientes</a:t>
            </a:r>
            <a:r>
              <a:rPr lang="es-CO" sz="1400" b="1" i="1" spc="-10" dirty="0">
                <a:solidFill>
                  <a:srgbClr val="C01F3C"/>
                </a:solidFill>
                <a:latin typeface="+mj-lt"/>
                <a:cs typeface="Lato-BlackItalic"/>
              </a:rPr>
              <a:t> </a:t>
            </a:r>
            <a:r>
              <a:rPr lang="es-CO" sz="1400" b="1" i="1" spc="-5" dirty="0">
                <a:solidFill>
                  <a:srgbClr val="C01F3C"/>
                </a:solidFill>
                <a:latin typeface="+mj-lt"/>
                <a:cs typeface="Lato-BlackItalic"/>
              </a:rPr>
              <a:t>preguntas:</a:t>
            </a:r>
            <a:endParaRPr lang="es-CO" sz="1400" dirty="0">
              <a:solidFill>
                <a:srgbClr val="C01F3C"/>
              </a:solidFill>
              <a:latin typeface="+mj-lt"/>
              <a:cs typeface="Lato-BlackItalic"/>
            </a:endParaRPr>
          </a:p>
          <a:p>
            <a:pPr marL="12700" marR="10160" algn="just">
              <a:lnSpc>
                <a:spcPct val="106100"/>
              </a:lnSpc>
              <a:buFont typeface="Arial-BoldItalicMT"/>
              <a:buChar char="•"/>
              <a:tabLst>
                <a:tab pos="146685" algn="l"/>
              </a:tabLst>
            </a:pPr>
            <a:r>
              <a:rPr lang="es-CO" sz="1200" spc="-114" dirty="0">
                <a:solidFill>
                  <a:srgbClr val="801327"/>
                </a:solidFill>
                <a:latin typeface="+mj-lt"/>
                <a:cs typeface="Arial"/>
              </a:rPr>
              <a:t>¿La </a:t>
            </a:r>
            <a:r>
              <a:rPr lang="es-CO" sz="1200" spc="-20" dirty="0">
                <a:solidFill>
                  <a:srgbClr val="801327"/>
                </a:solidFill>
                <a:latin typeface="+mj-lt"/>
                <a:cs typeface="Arial"/>
              </a:rPr>
              <a:t>intención </a:t>
            </a:r>
            <a:r>
              <a:rPr lang="es-CO" sz="1200" spc="-50" dirty="0">
                <a:solidFill>
                  <a:srgbClr val="801327"/>
                </a:solidFill>
                <a:latin typeface="+mj-lt"/>
                <a:cs typeface="Arial"/>
              </a:rPr>
              <a:t>es </a:t>
            </a:r>
            <a:r>
              <a:rPr lang="es-CO" sz="1200" spc="-5" dirty="0">
                <a:solidFill>
                  <a:srgbClr val="801327"/>
                </a:solidFill>
                <a:latin typeface="+mj-lt"/>
                <a:cs typeface="Arial"/>
              </a:rPr>
              <a:t>mostrar </a:t>
            </a:r>
            <a:r>
              <a:rPr lang="es-CO" sz="1200" spc="-25" dirty="0">
                <a:solidFill>
                  <a:srgbClr val="801327"/>
                </a:solidFill>
                <a:latin typeface="+mj-lt"/>
                <a:cs typeface="Arial"/>
              </a:rPr>
              <a:t>gentileza </a:t>
            </a:r>
            <a:r>
              <a:rPr lang="es-CO" sz="1200" spc="-35" dirty="0">
                <a:solidFill>
                  <a:srgbClr val="801327"/>
                </a:solidFill>
                <a:latin typeface="+mj-lt"/>
                <a:cs typeface="Arial"/>
              </a:rPr>
              <a:t>o </a:t>
            </a:r>
            <a:r>
              <a:rPr lang="es-CO" sz="1200" spc="-50" dirty="0">
                <a:solidFill>
                  <a:srgbClr val="801327"/>
                </a:solidFill>
                <a:latin typeface="+mj-lt"/>
                <a:cs typeface="Arial"/>
              </a:rPr>
              <a:t>se </a:t>
            </a:r>
            <a:r>
              <a:rPr lang="es-CO" sz="1200" spc="-55" dirty="0">
                <a:solidFill>
                  <a:srgbClr val="801327"/>
                </a:solidFill>
                <a:latin typeface="+mj-lt"/>
                <a:cs typeface="Arial"/>
              </a:rPr>
              <a:t>hace </a:t>
            </a:r>
            <a:r>
              <a:rPr lang="es-CO" sz="1200" spc="-35" dirty="0">
                <a:solidFill>
                  <a:srgbClr val="801327"/>
                </a:solidFill>
                <a:latin typeface="+mj-lt"/>
                <a:cs typeface="Arial"/>
              </a:rPr>
              <a:t>para  </a:t>
            </a:r>
            <a:r>
              <a:rPr lang="es-CO" sz="1200" spc="-20" dirty="0">
                <a:solidFill>
                  <a:srgbClr val="801327"/>
                </a:solidFill>
                <a:latin typeface="+mj-lt"/>
                <a:cs typeface="Arial"/>
              </a:rPr>
              <a:t>influenciar </a:t>
            </a:r>
            <a:r>
              <a:rPr lang="es-CO" sz="1200" spc="-40" dirty="0">
                <a:solidFill>
                  <a:srgbClr val="801327"/>
                </a:solidFill>
                <a:latin typeface="+mj-lt"/>
                <a:cs typeface="Arial"/>
              </a:rPr>
              <a:t>una</a:t>
            </a:r>
            <a:r>
              <a:rPr lang="es-CO" sz="1200" spc="-114" dirty="0">
                <a:solidFill>
                  <a:srgbClr val="801327"/>
                </a:solidFill>
                <a:latin typeface="+mj-lt"/>
                <a:cs typeface="Arial"/>
              </a:rPr>
              <a:t> </a:t>
            </a:r>
            <a:r>
              <a:rPr lang="es-CO" sz="1200" spc="-45" dirty="0">
                <a:solidFill>
                  <a:srgbClr val="801327"/>
                </a:solidFill>
                <a:latin typeface="+mj-lt"/>
                <a:cs typeface="Arial"/>
              </a:rPr>
              <a:t>decisión?</a:t>
            </a:r>
            <a:endParaRPr lang="es-CO" sz="1200" dirty="0">
              <a:latin typeface="+mj-lt"/>
              <a:cs typeface="Arial"/>
            </a:endParaRPr>
          </a:p>
          <a:p>
            <a:pPr>
              <a:lnSpc>
                <a:spcPct val="100000"/>
              </a:lnSpc>
              <a:spcBef>
                <a:spcPts val="15"/>
              </a:spcBef>
            </a:pPr>
            <a:endParaRPr lang="es-CO" sz="1200" dirty="0">
              <a:latin typeface="+mj-lt"/>
              <a:cs typeface="Arial"/>
            </a:endParaRPr>
          </a:p>
          <a:p>
            <a:pPr marL="12700" marR="10160" algn="just">
              <a:lnSpc>
                <a:spcPct val="106100"/>
              </a:lnSpc>
              <a:spcBef>
                <a:spcPts val="5"/>
              </a:spcBef>
              <a:buChar char="•"/>
              <a:tabLst>
                <a:tab pos="95885" algn="l"/>
              </a:tabLst>
            </a:pPr>
            <a:r>
              <a:rPr lang="es-CO" sz="1200" spc="-45" dirty="0">
                <a:solidFill>
                  <a:srgbClr val="801327"/>
                </a:solidFill>
                <a:latin typeface="+mj-lt"/>
                <a:cs typeface="Arial"/>
              </a:rPr>
              <a:t>¿Aceptarlo </a:t>
            </a:r>
            <a:r>
              <a:rPr lang="es-CO" sz="1200" spc="-35" dirty="0">
                <a:solidFill>
                  <a:srgbClr val="801327"/>
                </a:solidFill>
                <a:latin typeface="+mj-lt"/>
                <a:cs typeface="Arial"/>
              </a:rPr>
              <a:t>podría </a:t>
            </a:r>
            <a:r>
              <a:rPr lang="es-CO" sz="1200" spc="-5" dirty="0">
                <a:solidFill>
                  <a:srgbClr val="801327"/>
                </a:solidFill>
                <a:latin typeface="+mj-lt"/>
                <a:cs typeface="Arial"/>
              </a:rPr>
              <a:t>constituir </a:t>
            </a:r>
            <a:r>
              <a:rPr lang="es-CO" sz="1200" spc="-35" dirty="0">
                <a:solidFill>
                  <a:srgbClr val="801327"/>
                </a:solidFill>
                <a:latin typeface="+mj-lt"/>
                <a:cs typeface="Arial"/>
              </a:rPr>
              <a:t>para </a:t>
            </a:r>
            <a:r>
              <a:rPr lang="es-CO" sz="1200" spc="-15" dirty="0">
                <a:solidFill>
                  <a:srgbClr val="801327"/>
                </a:solidFill>
                <a:latin typeface="+mj-lt"/>
                <a:cs typeface="Arial"/>
              </a:rPr>
              <a:t>usted </a:t>
            </a:r>
            <a:r>
              <a:rPr lang="es-CO" sz="1200" spc="-40" dirty="0">
                <a:solidFill>
                  <a:srgbClr val="801327"/>
                </a:solidFill>
                <a:latin typeface="+mj-lt"/>
                <a:cs typeface="Arial"/>
              </a:rPr>
              <a:t>una </a:t>
            </a:r>
            <a:r>
              <a:rPr lang="es-CO" sz="1200" spc="-30" dirty="0">
                <a:solidFill>
                  <a:srgbClr val="801327"/>
                </a:solidFill>
                <a:latin typeface="+mj-lt"/>
                <a:cs typeface="Arial"/>
              </a:rPr>
              <a:t>obligación  </a:t>
            </a:r>
            <a:r>
              <a:rPr lang="es-CO" sz="1200" spc="-45" dirty="0">
                <a:solidFill>
                  <a:srgbClr val="801327"/>
                </a:solidFill>
                <a:latin typeface="+mj-lt"/>
                <a:cs typeface="Arial"/>
              </a:rPr>
              <a:t>con </a:t>
            </a:r>
            <a:r>
              <a:rPr lang="es-CO" sz="1200" spc="-25" dirty="0">
                <a:solidFill>
                  <a:srgbClr val="801327"/>
                </a:solidFill>
                <a:latin typeface="+mj-lt"/>
                <a:cs typeface="Arial"/>
              </a:rPr>
              <a:t>el</a:t>
            </a:r>
            <a:r>
              <a:rPr lang="es-CO" sz="1200" spc="-90" dirty="0">
                <a:solidFill>
                  <a:srgbClr val="801327"/>
                </a:solidFill>
                <a:latin typeface="+mj-lt"/>
                <a:cs typeface="Arial"/>
              </a:rPr>
              <a:t> </a:t>
            </a:r>
            <a:r>
              <a:rPr lang="es-CO" sz="1200" spc="-30" dirty="0">
                <a:solidFill>
                  <a:srgbClr val="801327"/>
                </a:solidFill>
                <a:latin typeface="+mj-lt"/>
                <a:cs typeface="Arial"/>
              </a:rPr>
              <a:t>tercero?</a:t>
            </a:r>
            <a:endParaRPr lang="es-CO" sz="1200" dirty="0">
              <a:latin typeface="+mj-lt"/>
              <a:cs typeface="Arial"/>
            </a:endParaRPr>
          </a:p>
          <a:p>
            <a:pPr>
              <a:lnSpc>
                <a:spcPct val="100000"/>
              </a:lnSpc>
              <a:spcBef>
                <a:spcPts val="15"/>
              </a:spcBef>
              <a:buClr>
                <a:srgbClr val="801327"/>
              </a:buClr>
              <a:buFont typeface="Arial"/>
              <a:buChar char="•"/>
            </a:pPr>
            <a:endParaRPr lang="es-CO" sz="1200" dirty="0">
              <a:latin typeface="+mj-lt"/>
              <a:cs typeface="Arial"/>
            </a:endParaRPr>
          </a:p>
          <a:p>
            <a:pPr marL="12700" marR="10160" algn="just">
              <a:lnSpc>
                <a:spcPct val="106100"/>
              </a:lnSpc>
              <a:buChar char="•"/>
              <a:tabLst>
                <a:tab pos="98425" algn="l"/>
              </a:tabLst>
            </a:pPr>
            <a:r>
              <a:rPr lang="es-CO" sz="1200" spc="-110" dirty="0">
                <a:solidFill>
                  <a:srgbClr val="801327"/>
                </a:solidFill>
                <a:latin typeface="+mj-lt"/>
                <a:cs typeface="Arial"/>
              </a:rPr>
              <a:t>¿Le </a:t>
            </a:r>
            <a:r>
              <a:rPr lang="es-CO" sz="1200" spc="-45" dirty="0">
                <a:solidFill>
                  <a:srgbClr val="801327"/>
                </a:solidFill>
                <a:latin typeface="+mj-lt"/>
                <a:cs typeface="Arial"/>
              </a:rPr>
              <a:t>daría </a:t>
            </a:r>
            <a:r>
              <a:rPr lang="es-CO" sz="1200" spc="-40" dirty="0">
                <a:solidFill>
                  <a:srgbClr val="801327"/>
                </a:solidFill>
                <a:latin typeface="+mj-lt"/>
                <a:cs typeface="Arial"/>
              </a:rPr>
              <a:t>vergüenza </a:t>
            </a:r>
            <a:r>
              <a:rPr lang="es-CO" sz="1200" spc="-35" dirty="0">
                <a:solidFill>
                  <a:srgbClr val="801327"/>
                </a:solidFill>
                <a:latin typeface="+mj-lt"/>
                <a:cs typeface="Arial"/>
              </a:rPr>
              <a:t>o </a:t>
            </a:r>
            <a:r>
              <a:rPr lang="es-CO" sz="1200" spc="-25" dirty="0">
                <a:solidFill>
                  <a:srgbClr val="801327"/>
                </a:solidFill>
                <a:latin typeface="+mj-lt"/>
                <a:cs typeface="Arial"/>
              </a:rPr>
              <a:t>le </a:t>
            </a:r>
            <a:r>
              <a:rPr lang="es-CO" sz="1200" spc="-40" dirty="0">
                <a:solidFill>
                  <a:srgbClr val="801327"/>
                </a:solidFill>
                <a:latin typeface="+mj-lt"/>
                <a:cs typeface="Arial"/>
              </a:rPr>
              <a:t>generaría </a:t>
            </a:r>
            <a:r>
              <a:rPr lang="es-CO" sz="1200" dirty="0">
                <a:solidFill>
                  <a:srgbClr val="801327"/>
                </a:solidFill>
                <a:latin typeface="+mj-lt"/>
                <a:cs typeface="Arial"/>
              </a:rPr>
              <a:t>temor </a:t>
            </a:r>
            <a:r>
              <a:rPr lang="es-CO" sz="1200" spc="-25" dirty="0">
                <a:solidFill>
                  <a:srgbClr val="801327"/>
                </a:solidFill>
                <a:latin typeface="+mj-lt"/>
                <a:cs typeface="Arial"/>
              </a:rPr>
              <a:t>si </a:t>
            </a:r>
            <a:r>
              <a:rPr lang="es-CO" sz="1200" spc="-35" dirty="0">
                <a:solidFill>
                  <a:srgbClr val="801327"/>
                </a:solidFill>
                <a:latin typeface="+mj-lt"/>
                <a:cs typeface="Arial"/>
              </a:rPr>
              <a:t>sus  compañeros </a:t>
            </a:r>
            <a:r>
              <a:rPr lang="es-CO" sz="1200" spc="-45" dirty="0">
                <a:solidFill>
                  <a:srgbClr val="801327"/>
                </a:solidFill>
                <a:latin typeface="+mj-lt"/>
                <a:cs typeface="Arial"/>
              </a:rPr>
              <a:t>de </a:t>
            </a:r>
            <a:r>
              <a:rPr lang="es-CO" sz="1200" spc="-15" dirty="0">
                <a:solidFill>
                  <a:srgbClr val="801327"/>
                </a:solidFill>
                <a:latin typeface="+mj-lt"/>
                <a:cs typeface="Arial"/>
              </a:rPr>
              <a:t>trabajo </a:t>
            </a:r>
            <a:r>
              <a:rPr lang="es-CO" sz="1200" spc="-50" dirty="0">
                <a:solidFill>
                  <a:srgbClr val="801327"/>
                </a:solidFill>
                <a:latin typeface="+mj-lt"/>
                <a:cs typeface="Arial"/>
              </a:rPr>
              <a:t>se </a:t>
            </a:r>
            <a:r>
              <a:rPr lang="es-CO" sz="1200" spc="-20" dirty="0">
                <a:solidFill>
                  <a:srgbClr val="801327"/>
                </a:solidFill>
                <a:latin typeface="+mj-lt"/>
                <a:cs typeface="Arial"/>
              </a:rPr>
              <a:t>enteran </a:t>
            </a:r>
            <a:r>
              <a:rPr lang="es-CO" sz="1200" spc="-45" dirty="0">
                <a:solidFill>
                  <a:srgbClr val="801327"/>
                </a:solidFill>
                <a:latin typeface="+mj-lt"/>
                <a:cs typeface="Arial"/>
              </a:rPr>
              <a:t>de </a:t>
            </a:r>
            <a:r>
              <a:rPr lang="es-CO" sz="1200" spc="-40" dirty="0">
                <a:solidFill>
                  <a:srgbClr val="801327"/>
                </a:solidFill>
                <a:latin typeface="+mj-lt"/>
                <a:cs typeface="Arial"/>
              </a:rPr>
              <a:t>que </a:t>
            </a:r>
            <a:r>
              <a:rPr lang="es-CO" sz="1200" spc="-15" dirty="0">
                <a:solidFill>
                  <a:srgbClr val="801327"/>
                </a:solidFill>
                <a:latin typeface="+mj-lt"/>
                <a:cs typeface="Arial"/>
              </a:rPr>
              <a:t>usted lo  </a:t>
            </a:r>
            <a:r>
              <a:rPr lang="es-CO" sz="1200" spc="-40" dirty="0">
                <a:solidFill>
                  <a:srgbClr val="801327"/>
                </a:solidFill>
                <a:latin typeface="+mj-lt"/>
                <a:cs typeface="Arial"/>
              </a:rPr>
              <a:t>recibió?</a:t>
            </a:r>
            <a:endParaRPr lang="es-CO" sz="1200" dirty="0">
              <a:latin typeface="+mj-lt"/>
              <a:cs typeface="Arial"/>
            </a:endParaRPr>
          </a:p>
          <a:p>
            <a:pPr>
              <a:lnSpc>
                <a:spcPct val="100000"/>
              </a:lnSpc>
              <a:spcBef>
                <a:spcPts val="20"/>
              </a:spcBef>
              <a:buClr>
                <a:srgbClr val="801327"/>
              </a:buClr>
              <a:buFont typeface="Arial"/>
              <a:buChar char="•"/>
            </a:pPr>
            <a:endParaRPr lang="es-CO" sz="1200" dirty="0">
              <a:latin typeface="+mj-lt"/>
              <a:cs typeface="Arial"/>
            </a:endParaRPr>
          </a:p>
          <a:p>
            <a:pPr marL="12700" marR="10795" algn="just">
              <a:lnSpc>
                <a:spcPct val="106100"/>
              </a:lnSpc>
              <a:buChar char="•"/>
              <a:tabLst>
                <a:tab pos="104139" algn="l"/>
              </a:tabLst>
            </a:pPr>
            <a:r>
              <a:rPr lang="es-CO" sz="1200" spc="-75" dirty="0">
                <a:solidFill>
                  <a:srgbClr val="801327"/>
                </a:solidFill>
                <a:latin typeface="+mj-lt"/>
                <a:cs typeface="Arial"/>
              </a:rPr>
              <a:t>Si </a:t>
            </a:r>
            <a:r>
              <a:rPr lang="es-CO" sz="1200" spc="-40" dirty="0">
                <a:solidFill>
                  <a:srgbClr val="801327"/>
                </a:solidFill>
                <a:latin typeface="+mj-lt"/>
                <a:cs typeface="Arial"/>
              </a:rPr>
              <a:t>ve que </a:t>
            </a:r>
            <a:r>
              <a:rPr lang="es-CO" sz="1200" spc="-65" dirty="0">
                <a:solidFill>
                  <a:srgbClr val="801327"/>
                </a:solidFill>
                <a:latin typeface="+mj-lt"/>
                <a:cs typeface="Arial"/>
              </a:rPr>
              <a:t>a </a:t>
            </a:r>
            <a:r>
              <a:rPr lang="es-CO" sz="1200" spc="-25" dirty="0">
                <a:solidFill>
                  <a:srgbClr val="801327"/>
                </a:solidFill>
                <a:latin typeface="+mj-lt"/>
                <a:cs typeface="Arial"/>
              </a:rPr>
              <a:t>un </a:t>
            </a:r>
            <a:r>
              <a:rPr lang="es-CO" sz="1200" spc="-35" dirty="0">
                <a:solidFill>
                  <a:srgbClr val="801327"/>
                </a:solidFill>
                <a:latin typeface="+mj-lt"/>
                <a:cs typeface="Arial"/>
              </a:rPr>
              <a:t>compañero </a:t>
            </a:r>
            <a:r>
              <a:rPr lang="es-CO" sz="1200" spc="-30" dirty="0">
                <a:solidFill>
                  <a:srgbClr val="801327"/>
                </a:solidFill>
                <a:latin typeface="+mj-lt"/>
                <a:cs typeface="Arial"/>
              </a:rPr>
              <a:t>suyo </a:t>
            </a:r>
            <a:r>
              <a:rPr lang="es-CO" sz="1200" spc="-25" dirty="0">
                <a:solidFill>
                  <a:srgbClr val="801327"/>
                </a:solidFill>
                <a:latin typeface="+mj-lt"/>
                <a:cs typeface="Arial"/>
              </a:rPr>
              <a:t>le ofrecen </a:t>
            </a:r>
            <a:r>
              <a:rPr lang="es-CO" sz="1200" spc="-20" dirty="0">
                <a:solidFill>
                  <a:srgbClr val="801327"/>
                </a:solidFill>
                <a:latin typeface="+mj-lt"/>
                <a:cs typeface="Arial"/>
              </a:rPr>
              <a:t>este </a:t>
            </a:r>
            <a:r>
              <a:rPr lang="es-CO" sz="1200" dirty="0">
                <a:solidFill>
                  <a:srgbClr val="801327"/>
                </a:solidFill>
                <a:latin typeface="+mj-lt"/>
                <a:cs typeface="Arial"/>
              </a:rPr>
              <a:t>tipo </a:t>
            </a:r>
            <a:r>
              <a:rPr lang="es-CO" sz="1200" spc="-45" dirty="0">
                <a:solidFill>
                  <a:srgbClr val="801327"/>
                </a:solidFill>
                <a:latin typeface="+mj-lt"/>
                <a:cs typeface="Arial"/>
              </a:rPr>
              <a:t>de  </a:t>
            </a:r>
            <a:r>
              <a:rPr lang="es-CO" sz="1200" spc="-35" dirty="0">
                <a:solidFill>
                  <a:srgbClr val="801327"/>
                </a:solidFill>
                <a:latin typeface="+mj-lt"/>
                <a:cs typeface="Arial"/>
              </a:rPr>
              <a:t>regalo, </a:t>
            </a:r>
            <a:r>
              <a:rPr lang="es-CO" sz="1200" spc="-25" dirty="0">
                <a:solidFill>
                  <a:srgbClr val="801327"/>
                </a:solidFill>
                <a:latin typeface="+mj-lt"/>
                <a:cs typeface="Arial"/>
              </a:rPr>
              <a:t>atención </a:t>
            </a:r>
            <a:r>
              <a:rPr lang="es-CO" sz="1200" spc="-30" dirty="0">
                <a:solidFill>
                  <a:srgbClr val="801327"/>
                </a:solidFill>
                <a:latin typeface="+mj-lt"/>
                <a:cs typeface="Arial"/>
              </a:rPr>
              <a:t>u </a:t>
            </a:r>
            <a:r>
              <a:rPr lang="es-CO" sz="1200" spc="-25" dirty="0">
                <a:solidFill>
                  <a:srgbClr val="801327"/>
                </a:solidFill>
                <a:latin typeface="+mj-lt"/>
                <a:cs typeface="Arial"/>
              </a:rPr>
              <a:t>hospitalidad, </a:t>
            </a:r>
            <a:r>
              <a:rPr lang="es-CO" sz="1200" spc="-65" dirty="0">
                <a:solidFill>
                  <a:srgbClr val="801327"/>
                </a:solidFill>
                <a:latin typeface="+mj-lt"/>
                <a:cs typeface="Arial"/>
              </a:rPr>
              <a:t>¿cómo </a:t>
            </a:r>
            <a:r>
              <a:rPr lang="es-CO" sz="1200" spc="-15" dirty="0">
                <a:solidFill>
                  <a:srgbClr val="801327"/>
                </a:solidFill>
                <a:latin typeface="+mj-lt"/>
                <a:cs typeface="Arial"/>
              </a:rPr>
              <a:t>lo</a:t>
            </a:r>
            <a:r>
              <a:rPr lang="es-CO" sz="1200" spc="-210" dirty="0">
                <a:solidFill>
                  <a:srgbClr val="801327"/>
                </a:solidFill>
                <a:latin typeface="+mj-lt"/>
                <a:cs typeface="Arial"/>
              </a:rPr>
              <a:t> </a:t>
            </a:r>
            <a:r>
              <a:rPr lang="es-CO" sz="1200" spc="-55" dirty="0">
                <a:solidFill>
                  <a:srgbClr val="801327"/>
                </a:solidFill>
                <a:latin typeface="+mj-lt"/>
                <a:cs typeface="Arial"/>
              </a:rPr>
              <a:t>vería?</a:t>
            </a:r>
            <a:endParaRPr lang="es-CO" sz="1200" dirty="0">
              <a:latin typeface="+mj-lt"/>
              <a:cs typeface="Arial"/>
            </a:endParaRPr>
          </a:p>
          <a:p>
            <a:pPr>
              <a:lnSpc>
                <a:spcPct val="100000"/>
              </a:lnSpc>
              <a:spcBef>
                <a:spcPts val="20"/>
              </a:spcBef>
              <a:buClr>
                <a:srgbClr val="801327"/>
              </a:buClr>
              <a:buFont typeface="Arial"/>
              <a:buChar char="•"/>
            </a:pPr>
            <a:endParaRPr lang="es-CO" sz="1200" dirty="0">
              <a:latin typeface="+mj-lt"/>
              <a:cs typeface="Arial"/>
            </a:endParaRPr>
          </a:p>
          <a:p>
            <a:pPr marL="12700" marR="10795" algn="just">
              <a:lnSpc>
                <a:spcPct val="106100"/>
              </a:lnSpc>
              <a:buChar char="•"/>
              <a:tabLst>
                <a:tab pos="109855" algn="l"/>
              </a:tabLst>
            </a:pPr>
            <a:r>
              <a:rPr lang="es-CO" sz="1200" spc="-55" dirty="0">
                <a:solidFill>
                  <a:srgbClr val="801327"/>
                </a:solidFill>
                <a:latin typeface="+mj-lt"/>
                <a:cs typeface="Arial"/>
              </a:rPr>
              <a:t>¿Usted </a:t>
            </a:r>
            <a:r>
              <a:rPr lang="es-CO" sz="1200" spc="-30" dirty="0">
                <a:solidFill>
                  <a:srgbClr val="801327"/>
                </a:solidFill>
                <a:latin typeface="+mj-lt"/>
                <a:cs typeface="Arial"/>
              </a:rPr>
              <a:t>ofrecería </a:t>
            </a:r>
            <a:r>
              <a:rPr lang="es-CO" sz="1200" spc="-20" dirty="0">
                <a:solidFill>
                  <a:srgbClr val="801327"/>
                </a:solidFill>
                <a:latin typeface="+mj-lt"/>
                <a:cs typeface="Arial"/>
              </a:rPr>
              <a:t>este </a:t>
            </a:r>
            <a:r>
              <a:rPr lang="es-CO" sz="1200" dirty="0">
                <a:solidFill>
                  <a:srgbClr val="801327"/>
                </a:solidFill>
                <a:latin typeface="+mj-lt"/>
                <a:cs typeface="Arial"/>
              </a:rPr>
              <a:t>tipo </a:t>
            </a:r>
            <a:r>
              <a:rPr lang="es-CO" sz="1200" spc="-45" dirty="0">
                <a:solidFill>
                  <a:srgbClr val="801327"/>
                </a:solidFill>
                <a:latin typeface="+mj-lt"/>
                <a:cs typeface="Arial"/>
              </a:rPr>
              <a:t>de </a:t>
            </a:r>
            <a:r>
              <a:rPr lang="es-CO" sz="1200" spc="-35" dirty="0">
                <a:solidFill>
                  <a:srgbClr val="801327"/>
                </a:solidFill>
                <a:latin typeface="+mj-lt"/>
                <a:cs typeface="Arial"/>
              </a:rPr>
              <a:t>regalo, </a:t>
            </a:r>
            <a:r>
              <a:rPr lang="es-CO" sz="1200" spc="-25" dirty="0">
                <a:solidFill>
                  <a:srgbClr val="801327"/>
                </a:solidFill>
                <a:latin typeface="+mj-lt"/>
                <a:cs typeface="Arial"/>
              </a:rPr>
              <a:t>atención </a:t>
            </a:r>
            <a:r>
              <a:rPr lang="es-CO" sz="1200" spc="-30" dirty="0">
                <a:solidFill>
                  <a:srgbClr val="801327"/>
                </a:solidFill>
                <a:latin typeface="+mj-lt"/>
                <a:cs typeface="Arial"/>
              </a:rPr>
              <a:t>u  </a:t>
            </a:r>
            <a:r>
              <a:rPr lang="es-CO" sz="1200" spc="-20" dirty="0">
                <a:solidFill>
                  <a:srgbClr val="801327"/>
                </a:solidFill>
                <a:latin typeface="+mj-lt"/>
                <a:cs typeface="Arial"/>
              </a:rPr>
              <a:t>hospitalidad </a:t>
            </a:r>
            <a:r>
              <a:rPr lang="es-CO" sz="1200" spc="-25" dirty="0">
                <a:solidFill>
                  <a:srgbClr val="801327"/>
                </a:solidFill>
                <a:latin typeface="+mj-lt"/>
                <a:cs typeface="Arial"/>
              </a:rPr>
              <a:t>sin </a:t>
            </a:r>
            <a:r>
              <a:rPr lang="es-CO" sz="1200" spc="-35" dirty="0">
                <a:solidFill>
                  <a:srgbClr val="801327"/>
                </a:solidFill>
                <a:latin typeface="+mj-lt"/>
                <a:cs typeface="Arial"/>
              </a:rPr>
              <a:t>esperar </a:t>
            </a:r>
            <a:r>
              <a:rPr lang="es-CO" sz="1200" spc="-45" dirty="0">
                <a:solidFill>
                  <a:srgbClr val="801327"/>
                </a:solidFill>
                <a:latin typeface="+mj-lt"/>
                <a:cs typeface="Arial"/>
              </a:rPr>
              <a:t>nada </a:t>
            </a:r>
            <a:r>
              <a:rPr lang="es-CO" sz="1200" spc="-65" dirty="0">
                <a:solidFill>
                  <a:srgbClr val="801327"/>
                </a:solidFill>
                <a:latin typeface="+mj-lt"/>
                <a:cs typeface="Arial"/>
              </a:rPr>
              <a:t>a</a:t>
            </a:r>
            <a:r>
              <a:rPr lang="es-CO" sz="1200" spc="-200" dirty="0">
                <a:solidFill>
                  <a:srgbClr val="801327"/>
                </a:solidFill>
                <a:latin typeface="+mj-lt"/>
                <a:cs typeface="Arial"/>
              </a:rPr>
              <a:t> </a:t>
            </a:r>
            <a:r>
              <a:rPr lang="es-CO" sz="1200" spc="-50" dirty="0">
                <a:solidFill>
                  <a:srgbClr val="801327"/>
                </a:solidFill>
                <a:latin typeface="+mj-lt"/>
                <a:cs typeface="Arial"/>
              </a:rPr>
              <a:t>cambio?</a:t>
            </a:r>
            <a:endParaRPr lang="es-CO" sz="1200" dirty="0">
              <a:latin typeface="+mj-lt"/>
              <a:cs typeface="Arial"/>
            </a:endParaRPr>
          </a:p>
        </p:txBody>
      </p:sp>
      <p:sp>
        <p:nvSpPr>
          <p:cNvPr id="7" name="CuadroTexto 6">
            <a:extLst>
              <a:ext uri="{FF2B5EF4-FFF2-40B4-BE49-F238E27FC236}">
                <a16:creationId xmlns:a16="http://schemas.microsoft.com/office/drawing/2014/main" id="{10B79A26-AE50-481B-9676-47CD5CE9F11C}"/>
              </a:ext>
            </a:extLst>
          </p:cNvPr>
          <p:cNvSpPr txBox="1"/>
          <p:nvPr/>
        </p:nvSpPr>
        <p:spPr>
          <a:xfrm>
            <a:off x="4016420" y="7789761"/>
            <a:ext cx="389850" cy="307777"/>
          </a:xfrm>
          <a:prstGeom prst="rect">
            <a:avLst/>
          </a:prstGeom>
          <a:noFill/>
        </p:spPr>
        <p:txBody>
          <a:bodyPr wrap="none" rtlCol="0">
            <a:spAutoFit/>
          </a:bodyPr>
          <a:lstStyle/>
          <a:p>
            <a:r>
              <a:rPr lang="es-CO" sz="1400" b="1" dirty="0">
                <a:solidFill>
                  <a:srgbClr val="801327"/>
                </a:solidFill>
              </a:rPr>
              <a:t>33</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bg>
      <p:bgPr>
        <a:solidFill>
          <a:srgbClr val="FFA300"/>
        </a:solidFill>
        <a:effectLst/>
      </p:bgPr>
    </p:bg>
    <p:spTree>
      <p:nvGrpSpPr>
        <p:cNvPr id="1" name=""/>
        <p:cNvGrpSpPr/>
        <p:nvPr/>
      </p:nvGrpSpPr>
      <p:grpSpPr>
        <a:xfrm>
          <a:off x="0" y="0"/>
          <a:ext cx="0" cy="0"/>
          <a:chOff x="0" y="0"/>
          <a:chExt cx="0" cy="0"/>
        </a:xfrm>
      </p:grpSpPr>
      <p:sp>
        <p:nvSpPr>
          <p:cNvPr id="2" name="object 2"/>
          <p:cNvSpPr txBox="1"/>
          <p:nvPr/>
        </p:nvSpPr>
        <p:spPr>
          <a:xfrm>
            <a:off x="4311611" y="951516"/>
            <a:ext cx="3593897" cy="350096"/>
          </a:xfrm>
          <a:prstGeom prst="rect">
            <a:avLst/>
          </a:prstGeom>
        </p:spPr>
        <p:txBody>
          <a:bodyPr vert="horz" wrap="square" lIns="0" tIns="11430" rIns="0" bIns="0" rtlCol="0">
            <a:spAutoFit/>
          </a:bodyPr>
          <a:lstStyle/>
          <a:p>
            <a:pPr marL="12700" algn="just">
              <a:lnSpc>
                <a:spcPct val="100000"/>
              </a:lnSpc>
              <a:spcBef>
                <a:spcPts val="90"/>
              </a:spcBef>
            </a:pPr>
            <a:r>
              <a:rPr lang="es-CO" sz="2200" b="1" spc="-10" dirty="0">
                <a:solidFill>
                  <a:schemeClr val="bg1"/>
                </a:solidFill>
                <a:latin typeface="+mj-lt"/>
                <a:cs typeface="Lato-Black"/>
              </a:rPr>
              <a:t>¡Que </a:t>
            </a:r>
            <a:r>
              <a:rPr lang="es-CO" sz="2200" b="1" spc="-5" dirty="0">
                <a:solidFill>
                  <a:schemeClr val="bg1"/>
                </a:solidFill>
                <a:latin typeface="+mj-lt"/>
                <a:cs typeface="Lato-Black"/>
              </a:rPr>
              <a:t>no le pase a</a:t>
            </a:r>
            <a:r>
              <a:rPr lang="es-CO" sz="2200" b="1" spc="-40" dirty="0">
                <a:solidFill>
                  <a:schemeClr val="bg1"/>
                </a:solidFill>
                <a:latin typeface="+mj-lt"/>
                <a:cs typeface="Lato-Black"/>
              </a:rPr>
              <a:t> </a:t>
            </a:r>
            <a:r>
              <a:rPr lang="es-CO" sz="2200" b="1" spc="-10" dirty="0">
                <a:solidFill>
                  <a:schemeClr val="bg1"/>
                </a:solidFill>
                <a:latin typeface="+mj-lt"/>
                <a:cs typeface="Lato-Black"/>
              </a:rPr>
              <a:t>usted!</a:t>
            </a:r>
            <a:endParaRPr lang="es-CO" sz="2200" dirty="0">
              <a:solidFill>
                <a:schemeClr val="bg1"/>
              </a:solidFill>
              <a:latin typeface="+mj-lt"/>
              <a:cs typeface="Lato-Black"/>
            </a:endParaRPr>
          </a:p>
        </p:txBody>
      </p:sp>
      <p:sp>
        <p:nvSpPr>
          <p:cNvPr id="3" name="object 3"/>
          <p:cNvSpPr txBox="1">
            <a:spLocks noGrp="1"/>
          </p:cNvSpPr>
          <p:nvPr>
            <p:ph type="title"/>
          </p:nvPr>
        </p:nvSpPr>
        <p:spPr>
          <a:xfrm>
            <a:off x="483533" y="950594"/>
            <a:ext cx="3255090" cy="357790"/>
          </a:xfrm>
          <a:prstGeom prst="rect">
            <a:avLst/>
          </a:prstGeom>
        </p:spPr>
        <p:txBody>
          <a:bodyPr vert="horz" wrap="square" lIns="0" tIns="11430" rIns="0" bIns="0" rtlCol="0">
            <a:spAutoFit/>
          </a:bodyPr>
          <a:lstStyle/>
          <a:p>
            <a:pPr marL="12700">
              <a:lnSpc>
                <a:spcPct val="100000"/>
              </a:lnSpc>
              <a:spcBef>
                <a:spcPts val="90"/>
              </a:spcBef>
            </a:pPr>
            <a:r>
              <a:rPr lang="es-CO" sz="2200" spc="-10" dirty="0">
                <a:solidFill>
                  <a:schemeClr val="bg1"/>
                </a:solidFill>
                <a:latin typeface="+mj-lt"/>
              </a:rPr>
              <a:t>¡Que </a:t>
            </a:r>
            <a:r>
              <a:rPr lang="es-CO" sz="2200" spc="-5" dirty="0">
                <a:solidFill>
                  <a:schemeClr val="bg1"/>
                </a:solidFill>
                <a:latin typeface="+mj-lt"/>
              </a:rPr>
              <a:t>no le pase a</a:t>
            </a:r>
            <a:r>
              <a:rPr lang="es-CO" sz="2200" spc="-70" dirty="0">
                <a:solidFill>
                  <a:schemeClr val="bg1"/>
                </a:solidFill>
                <a:latin typeface="+mj-lt"/>
              </a:rPr>
              <a:t> </a:t>
            </a:r>
            <a:r>
              <a:rPr lang="es-CO" sz="2200" spc="-10" dirty="0">
                <a:solidFill>
                  <a:schemeClr val="bg1"/>
                </a:solidFill>
                <a:latin typeface="+mj-lt"/>
              </a:rPr>
              <a:t>usted!</a:t>
            </a:r>
            <a:endParaRPr lang="es-CO" sz="2200" dirty="0">
              <a:solidFill>
                <a:schemeClr val="bg1"/>
              </a:solidFill>
              <a:latin typeface="+mj-lt"/>
            </a:endParaRPr>
          </a:p>
        </p:txBody>
      </p:sp>
      <p:sp>
        <p:nvSpPr>
          <p:cNvPr id="4" name="object 4"/>
          <p:cNvSpPr txBox="1"/>
          <p:nvPr/>
        </p:nvSpPr>
        <p:spPr>
          <a:xfrm>
            <a:off x="483533" y="1593328"/>
            <a:ext cx="3344545" cy="4283032"/>
          </a:xfrm>
          <a:prstGeom prst="rect">
            <a:avLst/>
          </a:prstGeom>
        </p:spPr>
        <p:txBody>
          <a:bodyPr vert="horz" wrap="square" lIns="0" tIns="12700" rIns="0" bIns="0" rtlCol="0">
            <a:spAutoFit/>
          </a:bodyPr>
          <a:lstStyle/>
          <a:p>
            <a:pPr marL="12700" marR="8255" algn="just">
              <a:lnSpc>
                <a:spcPct val="106100"/>
              </a:lnSpc>
              <a:spcBef>
                <a:spcPts val="5"/>
              </a:spcBef>
            </a:pPr>
            <a:r>
              <a:rPr lang="es-CO" sz="1400" b="1" i="1" dirty="0">
                <a:solidFill>
                  <a:srgbClr val="C01F3C"/>
                </a:solidFill>
                <a:latin typeface="+mj-lt"/>
                <a:cs typeface="Lato-BlackItalic"/>
              </a:rPr>
              <a:t>Mi</a:t>
            </a:r>
            <a:r>
              <a:rPr lang="es-CO" sz="1400" b="1" i="1" spc="-40" dirty="0">
                <a:solidFill>
                  <a:srgbClr val="C01F3C"/>
                </a:solidFill>
                <a:latin typeface="+mj-lt"/>
                <a:cs typeface="Lato-BlackItalic"/>
              </a:rPr>
              <a:t> </a:t>
            </a:r>
            <a:r>
              <a:rPr lang="es-CO" sz="1400" b="1" i="1" spc="-5" dirty="0">
                <a:solidFill>
                  <a:srgbClr val="C01F3C"/>
                </a:solidFill>
                <a:latin typeface="+mj-lt"/>
                <a:cs typeface="Lato-BlackItalic"/>
              </a:rPr>
              <a:t>hija</a:t>
            </a:r>
            <a:r>
              <a:rPr lang="es-CO" sz="1400" b="1" i="1" spc="-35" dirty="0">
                <a:solidFill>
                  <a:srgbClr val="C01F3C"/>
                </a:solidFill>
                <a:latin typeface="+mj-lt"/>
                <a:cs typeface="Lato-BlackItalic"/>
              </a:rPr>
              <a:t> </a:t>
            </a:r>
            <a:r>
              <a:rPr lang="es-CO" sz="1400" b="1" i="1" spc="-5" dirty="0">
                <a:solidFill>
                  <a:srgbClr val="C01F3C"/>
                </a:solidFill>
                <a:latin typeface="+mj-lt"/>
                <a:cs typeface="Lato-BlackItalic"/>
              </a:rPr>
              <a:t>necesita</a:t>
            </a:r>
            <a:r>
              <a:rPr lang="es-CO" sz="1400" b="1" i="1" spc="-40" dirty="0">
                <a:solidFill>
                  <a:srgbClr val="C01F3C"/>
                </a:solidFill>
                <a:latin typeface="+mj-lt"/>
                <a:cs typeface="Lato-BlackItalic"/>
              </a:rPr>
              <a:t> </a:t>
            </a:r>
            <a:r>
              <a:rPr lang="es-CO" sz="1400" b="1" i="1" spc="-5" dirty="0">
                <a:solidFill>
                  <a:srgbClr val="C01F3C"/>
                </a:solidFill>
                <a:latin typeface="+mj-lt"/>
                <a:cs typeface="Lato-BlackItalic"/>
              </a:rPr>
              <a:t>papel</a:t>
            </a:r>
            <a:r>
              <a:rPr lang="es-CO" sz="1400" b="1" i="1" spc="-35" dirty="0">
                <a:solidFill>
                  <a:srgbClr val="C01F3C"/>
                </a:solidFill>
                <a:latin typeface="+mj-lt"/>
                <a:cs typeface="Lato-BlackItalic"/>
              </a:rPr>
              <a:t> </a:t>
            </a:r>
            <a:r>
              <a:rPr lang="es-CO" sz="1400" b="1" i="1" dirty="0">
                <a:solidFill>
                  <a:srgbClr val="C01F3C"/>
                </a:solidFill>
                <a:latin typeface="+mj-lt"/>
                <a:cs typeface="Lato-BlackItalic"/>
              </a:rPr>
              <a:t>de</a:t>
            </a:r>
            <a:r>
              <a:rPr lang="es-CO" sz="1400" b="1" i="1" spc="-40" dirty="0">
                <a:solidFill>
                  <a:srgbClr val="C01F3C"/>
                </a:solidFill>
                <a:latin typeface="+mj-lt"/>
                <a:cs typeface="Lato-BlackItalic"/>
              </a:rPr>
              <a:t> </a:t>
            </a:r>
            <a:r>
              <a:rPr lang="es-CO" sz="1400" b="1" i="1" spc="-5" dirty="0">
                <a:solidFill>
                  <a:srgbClr val="C01F3C"/>
                </a:solidFill>
                <a:latin typeface="+mj-lt"/>
                <a:cs typeface="Lato-BlackItalic"/>
              </a:rPr>
              <a:t>computadora</a:t>
            </a:r>
            <a:r>
              <a:rPr lang="es-CO" sz="1400" b="1" i="1" spc="-35" dirty="0">
                <a:solidFill>
                  <a:srgbClr val="C01F3C"/>
                </a:solidFill>
                <a:latin typeface="+mj-lt"/>
                <a:cs typeface="Lato-BlackItalic"/>
              </a:rPr>
              <a:t> </a:t>
            </a:r>
            <a:r>
              <a:rPr lang="es-CO" sz="1400" b="1" i="1" spc="-5" dirty="0">
                <a:solidFill>
                  <a:srgbClr val="C01F3C"/>
                </a:solidFill>
                <a:latin typeface="+mj-lt"/>
                <a:cs typeface="Lato-BlackItalic"/>
              </a:rPr>
              <a:t>para</a:t>
            </a:r>
            <a:r>
              <a:rPr lang="es-CO" sz="1400" b="1" i="1" spc="-40" dirty="0">
                <a:solidFill>
                  <a:srgbClr val="C01F3C"/>
                </a:solidFill>
                <a:latin typeface="+mj-lt"/>
                <a:cs typeface="Lato-BlackItalic"/>
              </a:rPr>
              <a:t> </a:t>
            </a:r>
            <a:r>
              <a:rPr lang="es-CO" sz="1400" b="1" i="1" dirty="0">
                <a:solidFill>
                  <a:srgbClr val="C01F3C"/>
                </a:solidFill>
                <a:latin typeface="+mj-lt"/>
                <a:cs typeface="Lato-BlackItalic"/>
              </a:rPr>
              <a:t>imprimir</a:t>
            </a:r>
            <a:r>
              <a:rPr lang="es-CO" sz="1400" b="1" i="1" spc="-35" dirty="0">
                <a:solidFill>
                  <a:srgbClr val="C01F3C"/>
                </a:solidFill>
                <a:latin typeface="+mj-lt"/>
                <a:cs typeface="Lato-BlackItalic"/>
              </a:rPr>
              <a:t> </a:t>
            </a:r>
            <a:r>
              <a:rPr lang="es-CO" sz="1400" b="1" i="1" dirty="0">
                <a:solidFill>
                  <a:srgbClr val="C01F3C"/>
                </a:solidFill>
                <a:latin typeface="+mj-lt"/>
                <a:cs typeface="Lato-BlackItalic"/>
              </a:rPr>
              <a:t>un  trabajo </a:t>
            </a:r>
            <a:r>
              <a:rPr lang="es-CO" sz="1400" b="1" i="1" spc="-5" dirty="0">
                <a:solidFill>
                  <a:srgbClr val="C01F3C"/>
                </a:solidFill>
                <a:latin typeface="+mj-lt"/>
                <a:cs typeface="Lato-BlackItalic"/>
              </a:rPr>
              <a:t>del colegio, </a:t>
            </a:r>
            <a:r>
              <a:rPr lang="es-CO" sz="1400" b="1" i="1" dirty="0">
                <a:solidFill>
                  <a:srgbClr val="C01F3C"/>
                </a:solidFill>
                <a:latin typeface="+mj-lt"/>
                <a:cs typeface="Lato-BlackItalic"/>
              </a:rPr>
              <a:t>¿puedo llevarle </a:t>
            </a:r>
            <a:r>
              <a:rPr lang="es-CO" sz="1400" b="1" i="1" spc="-5" dirty="0">
                <a:solidFill>
                  <a:srgbClr val="C01F3C"/>
                </a:solidFill>
                <a:latin typeface="+mj-lt"/>
                <a:cs typeface="Lato-BlackItalic"/>
              </a:rPr>
              <a:t>papel de </a:t>
            </a:r>
            <a:r>
              <a:rPr lang="es-CO" sz="1400" b="1" i="1" dirty="0">
                <a:solidFill>
                  <a:srgbClr val="C01F3C"/>
                </a:solidFill>
                <a:latin typeface="+mj-lt"/>
                <a:cs typeface="Lato-BlackItalic"/>
              </a:rPr>
              <a:t>la</a:t>
            </a:r>
            <a:r>
              <a:rPr lang="es-CO" sz="1400" b="1" i="1" spc="-55" dirty="0">
                <a:solidFill>
                  <a:srgbClr val="C01F3C"/>
                </a:solidFill>
                <a:latin typeface="+mj-lt"/>
                <a:cs typeface="Lato-BlackItalic"/>
              </a:rPr>
              <a:t> </a:t>
            </a:r>
            <a:r>
              <a:rPr lang="es-CO" sz="1400" b="1" i="1" spc="-5" dirty="0">
                <a:solidFill>
                  <a:srgbClr val="C01F3C"/>
                </a:solidFill>
                <a:latin typeface="+mj-lt"/>
                <a:cs typeface="Lato-BlackItalic"/>
              </a:rPr>
              <a:t>oficina?</a:t>
            </a:r>
            <a:endParaRPr lang="es-CO" sz="1400" dirty="0">
              <a:solidFill>
                <a:srgbClr val="C01F3C"/>
              </a:solidFill>
              <a:latin typeface="+mj-lt"/>
              <a:cs typeface="Lato-BlackItalic"/>
            </a:endParaRPr>
          </a:p>
          <a:p>
            <a:pPr>
              <a:lnSpc>
                <a:spcPct val="100000"/>
              </a:lnSpc>
              <a:spcBef>
                <a:spcPts val="15"/>
              </a:spcBef>
            </a:pPr>
            <a:endParaRPr lang="es-CO" sz="1200" dirty="0">
              <a:latin typeface="+mj-lt"/>
              <a:cs typeface="Lato-BlackItalic"/>
            </a:endParaRPr>
          </a:p>
          <a:p>
            <a:pPr marL="12700" marR="5080" algn="just">
              <a:lnSpc>
                <a:spcPct val="106100"/>
              </a:lnSpc>
            </a:pPr>
            <a:r>
              <a:rPr lang="es-CO" sz="1200" b="1" dirty="0">
                <a:solidFill>
                  <a:srgbClr val="801327"/>
                </a:solidFill>
                <a:latin typeface="+mj-lt"/>
                <a:cs typeface="Lato-Black"/>
              </a:rPr>
              <a:t>No. </a:t>
            </a:r>
            <a:r>
              <a:rPr lang="es-CO" sz="1200" spc="-60" dirty="0">
                <a:solidFill>
                  <a:srgbClr val="801327"/>
                </a:solidFill>
                <a:latin typeface="+mj-lt"/>
                <a:cs typeface="Arial"/>
              </a:rPr>
              <a:t>El </a:t>
            </a:r>
            <a:r>
              <a:rPr lang="es-CO" sz="1200" spc="-35" dirty="0">
                <a:solidFill>
                  <a:srgbClr val="801327"/>
                </a:solidFill>
                <a:latin typeface="+mj-lt"/>
                <a:cs typeface="Arial"/>
              </a:rPr>
              <a:t>papel </a:t>
            </a:r>
            <a:r>
              <a:rPr lang="es-CO" sz="1200" spc="-40" dirty="0">
                <a:solidFill>
                  <a:srgbClr val="801327"/>
                </a:solidFill>
                <a:latin typeface="+mj-lt"/>
                <a:cs typeface="Arial"/>
              </a:rPr>
              <a:t>que </a:t>
            </a:r>
            <a:r>
              <a:rPr lang="es-CO" sz="1200" spc="-25" dirty="0">
                <a:solidFill>
                  <a:srgbClr val="801327"/>
                </a:solidFill>
                <a:latin typeface="+mj-lt"/>
                <a:cs typeface="Arial"/>
              </a:rPr>
              <a:t>provisiona </a:t>
            </a:r>
            <a:r>
              <a:rPr lang="es-CO" sz="1200" spc="-20" dirty="0">
                <a:solidFill>
                  <a:srgbClr val="801327"/>
                </a:solidFill>
                <a:latin typeface="+mj-lt"/>
                <a:cs typeface="Arial"/>
              </a:rPr>
              <a:t>Esenttia</a:t>
            </a:r>
            <a:r>
              <a:rPr lang="es-CO" sz="1200" spc="265" dirty="0">
                <a:solidFill>
                  <a:srgbClr val="801327"/>
                </a:solidFill>
                <a:latin typeface="+mj-lt"/>
                <a:cs typeface="Arial"/>
              </a:rPr>
              <a:t> </a:t>
            </a:r>
            <a:r>
              <a:rPr lang="es-CO" sz="1200" spc="-50" dirty="0">
                <a:solidFill>
                  <a:srgbClr val="801327"/>
                </a:solidFill>
                <a:latin typeface="+mj-lt"/>
                <a:cs typeface="Arial"/>
              </a:rPr>
              <a:t>es </a:t>
            </a:r>
            <a:r>
              <a:rPr lang="es-CO" sz="1200" spc="-35" dirty="0">
                <a:solidFill>
                  <a:srgbClr val="801327"/>
                </a:solidFill>
                <a:latin typeface="+mj-lt"/>
                <a:cs typeface="Arial"/>
              </a:rPr>
              <a:t>para </a:t>
            </a:r>
            <a:r>
              <a:rPr lang="es-CO" sz="1200" spc="-25" dirty="0">
                <a:solidFill>
                  <a:srgbClr val="801327"/>
                </a:solidFill>
                <a:latin typeface="+mj-lt"/>
                <a:cs typeface="Arial"/>
              </a:rPr>
              <a:t>el  </a:t>
            </a:r>
            <a:r>
              <a:rPr lang="es-CO" sz="1200" spc="-40" dirty="0">
                <a:solidFill>
                  <a:srgbClr val="801327"/>
                </a:solidFill>
                <a:latin typeface="+mj-lt"/>
                <a:cs typeface="Arial"/>
              </a:rPr>
              <a:t>desempeño </a:t>
            </a:r>
            <a:r>
              <a:rPr lang="es-CO" sz="1200" spc="-45" dirty="0">
                <a:solidFill>
                  <a:srgbClr val="801327"/>
                </a:solidFill>
                <a:latin typeface="+mj-lt"/>
                <a:cs typeface="Arial"/>
              </a:rPr>
              <a:t>de </a:t>
            </a:r>
            <a:r>
              <a:rPr lang="es-CO" sz="1200" spc="-35" dirty="0">
                <a:solidFill>
                  <a:srgbClr val="801327"/>
                </a:solidFill>
                <a:latin typeface="+mj-lt"/>
                <a:cs typeface="Arial"/>
              </a:rPr>
              <a:t>su </a:t>
            </a:r>
            <a:r>
              <a:rPr lang="es-CO" sz="1200" spc="-15" dirty="0">
                <a:solidFill>
                  <a:srgbClr val="801327"/>
                </a:solidFill>
                <a:latin typeface="+mj-lt"/>
                <a:cs typeface="Arial"/>
              </a:rPr>
              <a:t>trabajo </a:t>
            </a:r>
            <a:r>
              <a:rPr lang="es-CO" sz="1200" spc="-40" dirty="0">
                <a:solidFill>
                  <a:srgbClr val="801327"/>
                </a:solidFill>
                <a:latin typeface="+mj-lt"/>
                <a:cs typeface="Arial"/>
              </a:rPr>
              <a:t>en </a:t>
            </a:r>
            <a:r>
              <a:rPr lang="es-CO" sz="1200" spc="-30" dirty="0">
                <a:solidFill>
                  <a:srgbClr val="801327"/>
                </a:solidFill>
                <a:latin typeface="+mj-lt"/>
                <a:cs typeface="Arial"/>
              </a:rPr>
              <a:t>la </a:t>
            </a:r>
            <a:r>
              <a:rPr lang="es-CO" sz="1200" spc="-45" dirty="0">
                <a:solidFill>
                  <a:srgbClr val="801327"/>
                </a:solidFill>
                <a:latin typeface="+mj-lt"/>
                <a:cs typeface="Arial"/>
              </a:rPr>
              <a:t>compañía </a:t>
            </a:r>
            <a:r>
              <a:rPr lang="es-CO" sz="1200" spc="-20" dirty="0">
                <a:solidFill>
                  <a:srgbClr val="801327"/>
                </a:solidFill>
                <a:latin typeface="+mj-lt"/>
                <a:cs typeface="Arial"/>
              </a:rPr>
              <a:t>y </a:t>
            </a:r>
            <a:r>
              <a:rPr lang="es-CO" sz="1200" spc="-30" dirty="0">
                <a:solidFill>
                  <a:srgbClr val="801327"/>
                </a:solidFill>
                <a:latin typeface="+mj-lt"/>
                <a:cs typeface="Arial"/>
              </a:rPr>
              <a:t>no </a:t>
            </a:r>
            <a:r>
              <a:rPr lang="es-CO" sz="1200" spc="-35" dirty="0">
                <a:solidFill>
                  <a:srgbClr val="801327"/>
                </a:solidFill>
                <a:latin typeface="+mj-lt"/>
                <a:cs typeface="Arial"/>
              </a:rPr>
              <a:t>para uso  </a:t>
            </a:r>
            <a:r>
              <a:rPr lang="es-CO" sz="1200" spc="-30" dirty="0">
                <a:solidFill>
                  <a:srgbClr val="801327"/>
                </a:solidFill>
                <a:latin typeface="+mj-lt"/>
                <a:cs typeface="Arial"/>
              </a:rPr>
              <a:t>personal </a:t>
            </a:r>
            <a:r>
              <a:rPr lang="es-CO" sz="1200" spc="-40" dirty="0">
                <a:solidFill>
                  <a:srgbClr val="801327"/>
                </a:solidFill>
                <a:latin typeface="+mj-lt"/>
                <a:cs typeface="Arial"/>
              </a:rPr>
              <a:t>en </a:t>
            </a:r>
            <a:r>
              <a:rPr lang="es-CO" sz="1200" spc="-35" dirty="0">
                <a:solidFill>
                  <a:srgbClr val="801327"/>
                </a:solidFill>
                <a:latin typeface="+mj-lt"/>
                <a:cs typeface="Arial"/>
              </a:rPr>
              <a:t>sus </a:t>
            </a:r>
            <a:r>
              <a:rPr lang="es-CO" sz="1200" spc="-40" dirty="0">
                <a:solidFill>
                  <a:srgbClr val="801327"/>
                </a:solidFill>
                <a:latin typeface="+mj-lt"/>
                <a:cs typeface="Arial"/>
              </a:rPr>
              <a:t>hogares. </a:t>
            </a:r>
            <a:r>
              <a:rPr lang="es-CO" sz="1200" spc="-85" dirty="0">
                <a:solidFill>
                  <a:srgbClr val="801327"/>
                </a:solidFill>
                <a:latin typeface="+mj-lt"/>
                <a:cs typeface="Arial"/>
              </a:rPr>
              <a:t>Con </a:t>
            </a:r>
            <a:r>
              <a:rPr lang="es-CO" sz="1200" spc="-20" dirty="0">
                <a:solidFill>
                  <a:srgbClr val="801327"/>
                </a:solidFill>
                <a:latin typeface="+mj-lt"/>
                <a:cs typeface="Arial"/>
              </a:rPr>
              <a:t>este </a:t>
            </a:r>
            <a:r>
              <a:rPr lang="es-CO" sz="1200" spc="-25" dirty="0">
                <a:solidFill>
                  <a:srgbClr val="801327"/>
                </a:solidFill>
                <a:latin typeface="+mj-lt"/>
                <a:cs typeface="Arial"/>
              </a:rPr>
              <a:t>actuar vulnera </a:t>
            </a:r>
            <a:r>
              <a:rPr lang="es-CO" sz="1200" spc="-20" dirty="0">
                <a:solidFill>
                  <a:srgbClr val="801327"/>
                </a:solidFill>
                <a:latin typeface="+mj-lt"/>
                <a:cs typeface="Arial"/>
              </a:rPr>
              <a:t>los  </a:t>
            </a:r>
            <a:r>
              <a:rPr lang="es-CO" sz="1200" spc="-25" dirty="0">
                <a:solidFill>
                  <a:srgbClr val="801327"/>
                </a:solidFill>
                <a:latin typeface="+mj-lt"/>
                <a:cs typeface="Arial"/>
              </a:rPr>
              <a:t>principios </a:t>
            </a:r>
            <a:r>
              <a:rPr lang="es-CO" sz="1200" spc="-45" dirty="0">
                <a:solidFill>
                  <a:srgbClr val="801327"/>
                </a:solidFill>
                <a:latin typeface="+mj-lt"/>
                <a:cs typeface="Arial"/>
              </a:rPr>
              <a:t>de </a:t>
            </a:r>
            <a:r>
              <a:rPr lang="es-CO" sz="1200" spc="-20" dirty="0">
                <a:solidFill>
                  <a:srgbClr val="801327"/>
                </a:solidFill>
                <a:latin typeface="+mj-lt"/>
                <a:cs typeface="Arial"/>
              </a:rPr>
              <a:t>integridad y</a:t>
            </a:r>
            <a:r>
              <a:rPr lang="es-CO" sz="1200" spc="-165" dirty="0">
                <a:solidFill>
                  <a:srgbClr val="801327"/>
                </a:solidFill>
                <a:latin typeface="+mj-lt"/>
                <a:cs typeface="Arial"/>
              </a:rPr>
              <a:t> </a:t>
            </a:r>
            <a:r>
              <a:rPr lang="es-CO" sz="1200" spc="-35" dirty="0">
                <a:solidFill>
                  <a:srgbClr val="801327"/>
                </a:solidFill>
                <a:latin typeface="+mj-lt"/>
                <a:cs typeface="Arial"/>
              </a:rPr>
              <a:t>responsabilidad.</a:t>
            </a:r>
          </a:p>
          <a:p>
            <a:pPr marL="12700" marR="5080" algn="just">
              <a:lnSpc>
                <a:spcPct val="106100"/>
              </a:lnSpc>
            </a:pPr>
            <a:endParaRPr lang="es-CO" sz="1200" spc="-35" dirty="0">
              <a:solidFill>
                <a:srgbClr val="801327"/>
              </a:solidFill>
              <a:latin typeface="+mj-lt"/>
              <a:cs typeface="Arial"/>
            </a:endParaRPr>
          </a:p>
          <a:p>
            <a:pPr marL="12700" marR="9525" algn="just">
              <a:lnSpc>
                <a:spcPts val="1300"/>
              </a:lnSpc>
              <a:spcBef>
                <a:spcPts val="160"/>
              </a:spcBef>
            </a:pPr>
            <a:r>
              <a:rPr lang="es-CO" sz="1400" b="1" i="1" spc="-15" dirty="0">
                <a:solidFill>
                  <a:srgbClr val="C01F3C"/>
                </a:solidFill>
                <a:latin typeface="+mj-lt"/>
                <a:cs typeface="Lato-BlackItalic"/>
              </a:rPr>
              <a:t>Mi</a:t>
            </a:r>
            <a:r>
              <a:rPr lang="es-CO" sz="1400" b="1" i="1" spc="-45" dirty="0">
                <a:solidFill>
                  <a:srgbClr val="C01F3C"/>
                </a:solidFill>
                <a:latin typeface="+mj-lt"/>
                <a:cs typeface="Lato-BlackItalic"/>
              </a:rPr>
              <a:t> </a:t>
            </a:r>
            <a:r>
              <a:rPr lang="es-CO" sz="1400" b="1" i="1" spc="-20" dirty="0">
                <a:solidFill>
                  <a:srgbClr val="C01F3C"/>
                </a:solidFill>
                <a:latin typeface="+mj-lt"/>
                <a:cs typeface="Lato-BlackItalic"/>
              </a:rPr>
              <a:t>primo</a:t>
            </a:r>
            <a:r>
              <a:rPr lang="es-CO" sz="1400" b="1" i="1" spc="-40" dirty="0">
                <a:solidFill>
                  <a:srgbClr val="C01F3C"/>
                </a:solidFill>
                <a:latin typeface="+mj-lt"/>
                <a:cs typeface="Lato-BlackItalic"/>
              </a:rPr>
              <a:t> </a:t>
            </a:r>
            <a:r>
              <a:rPr lang="es-CO" sz="1400" b="1" i="1" spc="-25" dirty="0">
                <a:solidFill>
                  <a:srgbClr val="C01F3C"/>
                </a:solidFill>
                <a:latin typeface="+mj-lt"/>
                <a:cs typeface="Lato-BlackItalic"/>
              </a:rPr>
              <a:t>trabaja</a:t>
            </a:r>
            <a:r>
              <a:rPr lang="es-CO" sz="1400" b="1" i="1" spc="-40" dirty="0">
                <a:solidFill>
                  <a:srgbClr val="C01F3C"/>
                </a:solidFill>
                <a:latin typeface="+mj-lt"/>
                <a:cs typeface="Lato-BlackItalic"/>
              </a:rPr>
              <a:t> </a:t>
            </a:r>
            <a:r>
              <a:rPr lang="es-CO" sz="1400" b="1" i="1" spc="-20" dirty="0">
                <a:solidFill>
                  <a:srgbClr val="C01F3C"/>
                </a:solidFill>
                <a:latin typeface="+mj-lt"/>
                <a:cs typeface="Lato-BlackItalic"/>
              </a:rPr>
              <a:t>con</a:t>
            </a:r>
            <a:r>
              <a:rPr lang="es-CO" sz="1400" b="1" i="1" spc="-45" dirty="0">
                <a:solidFill>
                  <a:srgbClr val="C01F3C"/>
                </a:solidFill>
                <a:latin typeface="+mj-lt"/>
                <a:cs typeface="Lato-BlackItalic"/>
              </a:rPr>
              <a:t> </a:t>
            </a:r>
            <a:r>
              <a:rPr lang="es-CO" sz="1400" b="1" i="1" spc="-15" dirty="0">
                <a:solidFill>
                  <a:srgbClr val="C01F3C"/>
                </a:solidFill>
                <a:latin typeface="+mj-lt"/>
                <a:cs typeface="Lato-BlackItalic"/>
              </a:rPr>
              <a:t>un</a:t>
            </a:r>
            <a:r>
              <a:rPr lang="es-CO" sz="1400" b="1" i="1" spc="-40" dirty="0">
                <a:solidFill>
                  <a:srgbClr val="C01F3C"/>
                </a:solidFill>
                <a:latin typeface="+mj-lt"/>
                <a:cs typeface="Lato-BlackItalic"/>
              </a:rPr>
              <a:t> </a:t>
            </a:r>
            <a:r>
              <a:rPr lang="es-CO" sz="1400" b="1" i="1" spc="-25" dirty="0">
                <a:solidFill>
                  <a:srgbClr val="C01F3C"/>
                </a:solidFill>
                <a:latin typeface="+mj-lt"/>
                <a:cs typeface="Lato-BlackItalic"/>
              </a:rPr>
              <a:t>contratista</a:t>
            </a:r>
            <a:r>
              <a:rPr lang="es-CO" sz="1400" b="1" i="1" spc="-40" dirty="0">
                <a:solidFill>
                  <a:srgbClr val="C01F3C"/>
                </a:solidFill>
                <a:latin typeface="+mj-lt"/>
                <a:cs typeface="Lato-BlackItalic"/>
              </a:rPr>
              <a:t> </a:t>
            </a:r>
            <a:r>
              <a:rPr lang="es-CO" sz="1400" b="1" i="1" dirty="0">
                <a:solidFill>
                  <a:srgbClr val="C01F3C"/>
                </a:solidFill>
                <a:latin typeface="+mj-lt"/>
                <a:cs typeface="Lato-BlackItalic"/>
              </a:rPr>
              <a:t>y</a:t>
            </a:r>
            <a:r>
              <a:rPr lang="es-CO" sz="1400" b="1" i="1" spc="-45" dirty="0">
                <a:solidFill>
                  <a:srgbClr val="C01F3C"/>
                </a:solidFill>
                <a:latin typeface="+mj-lt"/>
                <a:cs typeface="Lato-BlackItalic"/>
              </a:rPr>
              <a:t> </a:t>
            </a:r>
            <a:r>
              <a:rPr lang="es-CO" sz="1400" b="1" i="1" spc="-20" dirty="0">
                <a:solidFill>
                  <a:srgbClr val="C01F3C"/>
                </a:solidFill>
                <a:latin typeface="+mj-lt"/>
                <a:cs typeface="Lato-BlackItalic"/>
              </a:rPr>
              <a:t>soy</a:t>
            </a:r>
            <a:r>
              <a:rPr lang="es-CO" sz="1400" b="1" i="1" spc="-40" dirty="0">
                <a:solidFill>
                  <a:srgbClr val="C01F3C"/>
                </a:solidFill>
                <a:latin typeface="+mj-lt"/>
                <a:cs typeface="Lato-BlackItalic"/>
              </a:rPr>
              <a:t> </a:t>
            </a:r>
            <a:r>
              <a:rPr lang="es-CO" sz="1400" b="1" i="1" spc="-15" dirty="0">
                <a:solidFill>
                  <a:srgbClr val="C01F3C"/>
                </a:solidFill>
                <a:latin typeface="+mj-lt"/>
                <a:cs typeface="Lato-BlackItalic"/>
              </a:rPr>
              <a:t>el</a:t>
            </a:r>
            <a:r>
              <a:rPr lang="es-CO" sz="1400" b="1" i="1" spc="-40" dirty="0">
                <a:solidFill>
                  <a:srgbClr val="C01F3C"/>
                </a:solidFill>
                <a:latin typeface="+mj-lt"/>
                <a:cs typeface="Lato-BlackItalic"/>
              </a:rPr>
              <a:t> </a:t>
            </a:r>
            <a:r>
              <a:rPr lang="es-CO" sz="1400" b="1" i="1" spc="-25" dirty="0">
                <a:solidFill>
                  <a:srgbClr val="C01F3C"/>
                </a:solidFill>
                <a:latin typeface="+mj-lt"/>
                <a:cs typeface="Lato-BlackItalic"/>
              </a:rPr>
              <a:t>administrador  </a:t>
            </a:r>
            <a:r>
              <a:rPr lang="es-CO" sz="1400" b="1" i="1" spc="-15" dirty="0">
                <a:solidFill>
                  <a:srgbClr val="C01F3C"/>
                </a:solidFill>
                <a:latin typeface="+mj-lt"/>
                <a:cs typeface="Lato-BlackItalic"/>
              </a:rPr>
              <a:t>de </a:t>
            </a:r>
            <a:r>
              <a:rPr lang="es-CO" sz="1400" b="1" i="1" spc="-20" dirty="0">
                <a:solidFill>
                  <a:srgbClr val="C01F3C"/>
                </a:solidFill>
                <a:latin typeface="+mj-lt"/>
                <a:cs typeface="Lato-BlackItalic"/>
              </a:rPr>
              <a:t>ese </a:t>
            </a:r>
            <a:r>
              <a:rPr lang="es-CO" sz="1400" b="1" i="1" spc="-25" dirty="0">
                <a:solidFill>
                  <a:srgbClr val="C01F3C"/>
                </a:solidFill>
                <a:latin typeface="+mj-lt"/>
                <a:cs typeface="Lato-BlackItalic"/>
              </a:rPr>
              <a:t>contrato; </a:t>
            </a:r>
            <a:r>
              <a:rPr lang="es-CO" sz="1400" b="1" i="1" spc="-20" dirty="0">
                <a:solidFill>
                  <a:srgbClr val="C01F3C"/>
                </a:solidFill>
                <a:latin typeface="+mj-lt"/>
                <a:cs typeface="Lato-BlackItalic"/>
              </a:rPr>
              <a:t>sin </a:t>
            </a:r>
            <a:r>
              <a:rPr lang="es-CO" sz="1400" b="1" i="1" spc="-25" dirty="0">
                <a:solidFill>
                  <a:srgbClr val="C01F3C"/>
                </a:solidFill>
                <a:latin typeface="+mj-lt"/>
                <a:cs typeface="Lato-BlackItalic"/>
              </a:rPr>
              <a:t>embargo </a:t>
            </a:r>
            <a:r>
              <a:rPr lang="es-CO" sz="1400" b="1" i="1" spc="-15" dirty="0">
                <a:solidFill>
                  <a:srgbClr val="C01F3C"/>
                </a:solidFill>
                <a:latin typeface="+mj-lt"/>
                <a:cs typeface="Lato-BlackItalic"/>
              </a:rPr>
              <a:t>él </a:t>
            </a:r>
            <a:r>
              <a:rPr lang="es-CO" sz="1400" b="1" i="1" dirty="0">
                <a:solidFill>
                  <a:srgbClr val="C01F3C"/>
                </a:solidFill>
                <a:latin typeface="+mj-lt"/>
                <a:cs typeface="Lato-BlackItalic"/>
              </a:rPr>
              <a:t>y </a:t>
            </a:r>
            <a:r>
              <a:rPr lang="es-CO" sz="1400" b="1" i="1" spc="-15" dirty="0">
                <a:solidFill>
                  <a:srgbClr val="C01F3C"/>
                </a:solidFill>
                <a:latin typeface="+mj-lt"/>
                <a:cs typeface="Lato-BlackItalic"/>
              </a:rPr>
              <a:t>yo no </a:t>
            </a:r>
            <a:r>
              <a:rPr lang="es-CO" sz="1400" b="1" i="1" spc="-20" dirty="0">
                <a:solidFill>
                  <a:srgbClr val="C01F3C"/>
                </a:solidFill>
                <a:latin typeface="+mj-lt"/>
                <a:cs typeface="Lato-BlackItalic"/>
              </a:rPr>
              <a:t>somos</a:t>
            </a:r>
            <a:r>
              <a:rPr lang="es-CO" sz="1400" b="1" i="1" spc="20" dirty="0">
                <a:solidFill>
                  <a:srgbClr val="C01F3C"/>
                </a:solidFill>
                <a:latin typeface="+mj-lt"/>
                <a:cs typeface="Lato-BlackItalic"/>
              </a:rPr>
              <a:t> </a:t>
            </a:r>
            <a:r>
              <a:rPr lang="es-CO" sz="1400" b="1" i="1" spc="-25" dirty="0">
                <a:solidFill>
                  <a:srgbClr val="C01F3C"/>
                </a:solidFill>
                <a:latin typeface="+mj-lt"/>
                <a:cs typeface="Lato-BlackItalic"/>
              </a:rPr>
              <a:t>cercanos.</a:t>
            </a:r>
            <a:endParaRPr lang="es-CO" sz="1400" dirty="0">
              <a:solidFill>
                <a:srgbClr val="C01F3C"/>
              </a:solidFill>
              <a:latin typeface="+mj-lt"/>
              <a:cs typeface="Lato-BlackItalic"/>
            </a:endParaRPr>
          </a:p>
          <a:p>
            <a:pPr marL="12700" marR="11430" algn="just">
              <a:lnSpc>
                <a:spcPts val="1300"/>
              </a:lnSpc>
            </a:pPr>
            <a:r>
              <a:rPr lang="es-CO" sz="1400" b="1" i="1" spc="-25" dirty="0">
                <a:solidFill>
                  <a:srgbClr val="C01F3C"/>
                </a:solidFill>
                <a:latin typeface="+mj-lt"/>
                <a:cs typeface="Lato-BlackItalic"/>
              </a:rPr>
              <a:t>¿Estoy obligado </a:t>
            </a:r>
            <a:r>
              <a:rPr lang="es-CO" sz="1400" b="1" i="1" dirty="0">
                <a:solidFill>
                  <a:srgbClr val="C01F3C"/>
                </a:solidFill>
                <a:latin typeface="+mj-lt"/>
                <a:cs typeface="Lato-BlackItalic"/>
              </a:rPr>
              <a:t>a </a:t>
            </a:r>
            <a:r>
              <a:rPr lang="es-CO" sz="1400" b="1" i="1" spc="-25" dirty="0">
                <a:solidFill>
                  <a:srgbClr val="C01F3C"/>
                </a:solidFill>
                <a:latin typeface="+mj-lt"/>
                <a:cs typeface="Lato-BlackItalic"/>
              </a:rPr>
              <a:t>apartarme </a:t>
            </a:r>
            <a:r>
              <a:rPr lang="es-CO" sz="1400" b="1" i="1" spc="-20" dirty="0">
                <a:solidFill>
                  <a:srgbClr val="C01F3C"/>
                </a:solidFill>
                <a:latin typeface="+mj-lt"/>
                <a:cs typeface="Lato-BlackItalic"/>
              </a:rPr>
              <a:t>del </a:t>
            </a:r>
            <a:r>
              <a:rPr lang="es-CO" sz="1400" b="1" i="1" spc="-25" dirty="0">
                <a:solidFill>
                  <a:srgbClr val="C01F3C"/>
                </a:solidFill>
                <a:latin typeface="+mj-lt"/>
                <a:cs typeface="Lato-BlackItalic"/>
              </a:rPr>
              <a:t>asunto </a:t>
            </a:r>
            <a:r>
              <a:rPr lang="es-CO" sz="1400" b="1" i="1" spc="-20" dirty="0">
                <a:solidFill>
                  <a:srgbClr val="C01F3C"/>
                </a:solidFill>
                <a:latin typeface="+mj-lt"/>
                <a:cs typeface="Lato-BlackItalic"/>
              </a:rPr>
              <a:t>por </a:t>
            </a:r>
            <a:r>
              <a:rPr lang="es-CO" sz="1400" b="1" i="1" spc="-25" dirty="0">
                <a:solidFill>
                  <a:srgbClr val="C01F3C"/>
                </a:solidFill>
                <a:latin typeface="+mj-lt"/>
                <a:cs typeface="Lato-BlackItalic"/>
              </a:rPr>
              <a:t>conflicto de  interés?</a:t>
            </a:r>
            <a:endParaRPr lang="es-CO" sz="1400" dirty="0">
              <a:solidFill>
                <a:srgbClr val="C01F3C"/>
              </a:solidFill>
              <a:latin typeface="+mj-lt"/>
              <a:cs typeface="Lato-BlackItalic"/>
            </a:endParaRPr>
          </a:p>
          <a:p>
            <a:pPr>
              <a:lnSpc>
                <a:spcPct val="100000"/>
              </a:lnSpc>
              <a:spcBef>
                <a:spcPts val="40"/>
              </a:spcBef>
            </a:pPr>
            <a:endParaRPr lang="es-CO" sz="1200" dirty="0">
              <a:latin typeface="+mj-lt"/>
              <a:cs typeface="Lato-BlackItalic"/>
            </a:endParaRPr>
          </a:p>
          <a:p>
            <a:pPr marL="12700" marR="5080" algn="just">
              <a:lnSpc>
                <a:spcPts val="1300"/>
              </a:lnSpc>
            </a:pPr>
            <a:r>
              <a:rPr lang="es-CO" sz="1200" b="1" dirty="0">
                <a:solidFill>
                  <a:srgbClr val="801327"/>
                </a:solidFill>
                <a:latin typeface="+mj-lt"/>
                <a:cs typeface="Lato-Black"/>
              </a:rPr>
              <a:t>Sí. </a:t>
            </a:r>
            <a:r>
              <a:rPr lang="es-CO" sz="1200" spc="-30" dirty="0">
                <a:solidFill>
                  <a:srgbClr val="801327"/>
                </a:solidFill>
                <a:latin typeface="+mj-lt"/>
                <a:cs typeface="Arial"/>
              </a:rPr>
              <a:t>Usted no </a:t>
            </a:r>
            <a:r>
              <a:rPr lang="es-CO" sz="1200" spc="-45" dirty="0">
                <a:solidFill>
                  <a:srgbClr val="801327"/>
                </a:solidFill>
                <a:latin typeface="+mj-lt"/>
                <a:cs typeface="Arial"/>
              </a:rPr>
              <a:t>puede </a:t>
            </a:r>
            <a:r>
              <a:rPr lang="es-CO" sz="1200" spc="-30" dirty="0">
                <a:solidFill>
                  <a:srgbClr val="801327"/>
                </a:solidFill>
                <a:latin typeface="+mj-lt"/>
                <a:cs typeface="Arial"/>
              </a:rPr>
              <a:t>ser </a:t>
            </a:r>
            <a:r>
              <a:rPr lang="es-CO" sz="1200" spc="-25" dirty="0">
                <a:solidFill>
                  <a:srgbClr val="801327"/>
                </a:solidFill>
                <a:latin typeface="+mj-lt"/>
                <a:cs typeface="Arial"/>
              </a:rPr>
              <a:t>el </a:t>
            </a:r>
            <a:r>
              <a:rPr lang="es-CO" sz="1200" spc="-15" dirty="0">
                <a:solidFill>
                  <a:srgbClr val="801327"/>
                </a:solidFill>
                <a:latin typeface="+mj-lt"/>
                <a:cs typeface="Arial"/>
              </a:rPr>
              <a:t>administrador </a:t>
            </a:r>
            <a:r>
              <a:rPr lang="es-CO" sz="1200" spc="-45" dirty="0">
                <a:solidFill>
                  <a:srgbClr val="801327"/>
                </a:solidFill>
                <a:latin typeface="+mj-lt"/>
                <a:cs typeface="Arial"/>
              </a:rPr>
              <a:t>de </a:t>
            </a:r>
            <a:r>
              <a:rPr lang="es-CO" sz="1200" spc="-55" dirty="0">
                <a:solidFill>
                  <a:srgbClr val="801327"/>
                </a:solidFill>
                <a:latin typeface="+mj-lt"/>
                <a:cs typeface="Arial"/>
              </a:rPr>
              <a:t>ese </a:t>
            </a:r>
            <a:r>
              <a:rPr lang="es-CO" sz="1200" spc="-15" dirty="0">
                <a:solidFill>
                  <a:srgbClr val="801327"/>
                </a:solidFill>
                <a:latin typeface="+mj-lt"/>
                <a:cs typeface="Arial"/>
              </a:rPr>
              <a:t>contrato.  </a:t>
            </a:r>
            <a:r>
              <a:rPr lang="es-CO" sz="1200" spc="-55" dirty="0">
                <a:solidFill>
                  <a:srgbClr val="801327"/>
                </a:solidFill>
                <a:latin typeface="+mj-lt"/>
                <a:cs typeface="Arial"/>
              </a:rPr>
              <a:t>Los </a:t>
            </a:r>
            <a:r>
              <a:rPr lang="es-CO" sz="1200" spc="-15" dirty="0">
                <a:solidFill>
                  <a:srgbClr val="801327"/>
                </a:solidFill>
                <a:latin typeface="+mj-lt"/>
                <a:cs typeface="Arial"/>
              </a:rPr>
              <a:t>primos </a:t>
            </a:r>
            <a:r>
              <a:rPr lang="es-CO" sz="1200" spc="-30" dirty="0">
                <a:solidFill>
                  <a:srgbClr val="801327"/>
                </a:solidFill>
                <a:latin typeface="+mj-lt"/>
                <a:cs typeface="Arial"/>
              </a:rPr>
              <a:t>corresponden al </a:t>
            </a:r>
            <a:r>
              <a:rPr lang="es-CO" sz="1200" spc="-20" dirty="0">
                <a:solidFill>
                  <a:srgbClr val="801327"/>
                </a:solidFill>
                <a:latin typeface="+mj-lt"/>
                <a:cs typeface="Arial"/>
              </a:rPr>
              <a:t>cuarto </a:t>
            </a:r>
            <a:r>
              <a:rPr lang="es-CO" sz="1200" spc="-35" dirty="0">
                <a:solidFill>
                  <a:srgbClr val="801327"/>
                </a:solidFill>
                <a:latin typeface="+mj-lt"/>
                <a:cs typeface="Arial"/>
              </a:rPr>
              <a:t>grado </a:t>
            </a:r>
            <a:r>
              <a:rPr lang="es-CO" sz="1200" spc="-45" dirty="0">
                <a:solidFill>
                  <a:srgbClr val="801327"/>
                </a:solidFill>
                <a:latin typeface="+mj-lt"/>
                <a:cs typeface="Arial"/>
              </a:rPr>
              <a:t>de  </a:t>
            </a:r>
            <a:r>
              <a:rPr lang="es-CO" sz="1200" spc="-35" dirty="0">
                <a:solidFill>
                  <a:srgbClr val="801327"/>
                </a:solidFill>
                <a:latin typeface="+mj-lt"/>
                <a:cs typeface="Arial"/>
              </a:rPr>
              <a:t>consanguinidad </a:t>
            </a:r>
            <a:r>
              <a:rPr lang="es-CO" sz="1200" spc="-20" dirty="0">
                <a:solidFill>
                  <a:srgbClr val="801327"/>
                </a:solidFill>
                <a:latin typeface="+mj-lt"/>
                <a:cs typeface="Arial"/>
              </a:rPr>
              <a:t>y </a:t>
            </a:r>
            <a:r>
              <a:rPr lang="es-CO" sz="1200" spc="-25" dirty="0">
                <a:solidFill>
                  <a:srgbClr val="801327"/>
                </a:solidFill>
                <a:latin typeface="+mj-lt"/>
                <a:cs typeface="Arial"/>
              </a:rPr>
              <a:t>sin </a:t>
            </a:r>
            <a:r>
              <a:rPr lang="es-CO" sz="1200" spc="-5" dirty="0">
                <a:solidFill>
                  <a:srgbClr val="801327"/>
                </a:solidFill>
                <a:latin typeface="+mj-lt"/>
                <a:cs typeface="Arial"/>
              </a:rPr>
              <a:t>importar </a:t>
            </a:r>
            <a:r>
              <a:rPr lang="es-CO" sz="1200" spc="-35" dirty="0">
                <a:solidFill>
                  <a:srgbClr val="801327"/>
                </a:solidFill>
                <a:latin typeface="+mj-lt"/>
                <a:cs typeface="Arial"/>
              </a:rPr>
              <a:t>su grado </a:t>
            </a:r>
            <a:r>
              <a:rPr lang="es-CO" sz="1200" spc="-45" dirty="0">
                <a:solidFill>
                  <a:srgbClr val="801327"/>
                </a:solidFill>
                <a:latin typeface="+mj-lt"/>
                <a:cs typeface="Arial"/>
              </a:rPr>
              <a:t>de </a:t>
            </a:r>
            <a:r>
              <a:rPr lang="es-CO" sz="1200" spc="-15" dirty="0">
                <a:solidFill>
                  <a:srgbClr val="801327"/>
                </a:solidFill>
                <a:latin typeface="+mj-lt"/>
                <a:cs typeface="Arial"/>
              </a:rPr>
              <a:t>afecto </a:t>
            </a:r>
            <a:r>
              <a:rPr lang="es-CO" sz="1200" spc="-35" dirty="0">
                <a:solidFill>
                  <a:srgbClr val="801327"/>
                </a:solidFill>
                <a:latin typeface="+mj-lt"/>
                <a:cs typeface="Arial"/>
              </a:rPr>
              <a:t>o  </a:t>
            </a:r>
            <a:r>
              <a:rPr lang="es-CO" sz="1200" spc="-50" dirty="0">
                <a:solidFill>
                  <a:srgbClr val="801327"/>
                </a:solidFill>
                <a:latin typeface="+mj-lt"/>
                <a:cs typeface="Arial"/>
              </a:rPr>
              <a:t>cercanía, </a:t>
            </a:r>
            <a:r>
              <a:rPr lang="es-CO" sz="1200" spc="-25" dirty="0">
                <a:solidFill>
                  <a:srgbClr val="801327"/>
                </a:solidFill>
                <a:latin typeface="+mj-lt"/>
                <a:cs typeface="Arial"/>
              </a:rPr>
              <a:t>existe un </a:t>
            </a:r>
            <a:r>
              <a:rPr lang="es-CO" sz="1200" spc="-15" dirty="0">
                <a:solidFill>
                  <a:srgbClr val="801327"/>
                </a:solidFill>
                <a:latin typeface="+mj-lt"/>
                <a:cs typeface="Arial"/>
              </a:rPr>
              <a:t>impedimento </a:t>
            </a:r>
            <a:r>
              <a:rPr lang="es-CO" sz="1200" spc="-30" dirty="0">
                <a:solidFill>
                  <a:srgbClr val="801327"/>
                </a:solidFill>
                <a:latin typeface="+mj-lt"/>
                <a:cs typeface="Arial"/>
              </a:rPr>
              <a:t>legal </a:t>
            </a:r>
            <a:r>
              <a:rPr lang="es-CO" sz="1200" spc="-35" dirty="0">
                <a:solidFill>
                  <a:srgbClr val="801327"/>
                </a:solidFill>
                <a:latin typeface="+mj-lt"/>
                <a:cs typeface="Arial"/>
              </a:rPr>
              <a:t>para </a:t>
            </a:r>
            <a:r>
              <a:rPr lang="es-CO" sz="1200" spc="-30" dirty="0">
                <a:solidFill>
                  <a:srgbClr val="801327"/>
                </a:solidFill>
                <a:latin typeface="+mj-lt"/>
                <a:cs typeface="Arial"/>
              </a:rPr>
              <a:t>actuar. </a:t>
            </a:r>
            <a:r>
              <a:rPr lang="es-CO" sz="1200" spc="-60" dirty="0">
                <a:solidFill>
                  <a:srgbClr val="801327"/>
                </a:solidFill>
                <a:latin typeface="+mj-lt"/>
                <a:cs typeface="Arial"/>
              </a:rPr>
              <a:t>Debe  </a:t>
            </a:r>
            <a:r>
              <a:rPr lang="es-CO" sz="1200" spc="-10" dirty="0">
                <a:solidFill>
                  <a:srgbClr val="801327"/>
                </a:solidFill>
                <a:latin typeface="+mj-lt"/>
                <a:cs typeface="Arial"/>
              </a:rPr>
              <a:t>reportar </a:t>
            </a:r>
            <a:r>
              <a:rPr lang="es-CO" sz="1200" spc="-25" dirty="0">
                <a:solidFill>
                  <a:srgbClr val="801327"/>
                </a:solidFill>
                <a:latin typeface="+mj-lt"/>
                <a:cs typeface="Arial"/>
              </a:rPr>
              <a:t>el </a:t>
            </a:r>
            <a:r>
              <a:rPr lang="es-CO" sz="1200" spc="-20" dirty="0">
                <a:solidFill>
                  <a:srgbClr val="801327"/>
                </a:solidFill>
                <a:latin typeface="+mj-lt"/>
                <a:cs typeface="Arial"/>
              </a:rPr>
              <a:t>asunto </a:t>
            </a:r>
            <a:r>
              <a:rPr lang="es-CO" sz="1200" spc="-65" dirty="0">
                <a:solidFill>
                  <a:srgbClr val="801327"/>
                </a:solidFill>
                <a:latin typeface="+mj-lt"/>
                <a:cs typeface="Arial"/>
              </a:rPr>
              <a:t>a </a:t>
            </a:r>
            <a:r>
              <a:rPr lang="es-CO" sz="1200" spc="-35" dirty="0">
                <a:solidFill>
                  <a:srgbClr val="801327"/>
                </a:solidFill>
                <a:latin typeface="+mj-lt"/>
                <a:cs typeface="Arial"/>
              </a:rPr>
              <a:t>su </a:t>
            </a:r>
            <a:r>
              <a:rPr lang="es-CO" sz="1200" spc="-15" dirty="0">
                <a:solidFill>
                  <a:srgbClr val="801327"/>
                </a:solidFill>
                <a:latin typeface="+mj-lt"/>
                <a:cs typeface="Arial"/>
              </a:rPr>
              <a:t>jefe inmediato </a:t>
            </a:r>
            <a:r>
              <a:rPr lang="es-CO" sz="1200" spc="-20" dirty="0">
                <a:solidFill>
                  <a:srgbClr val="801327"/>
                </a:solidFill>
                <a:latin typeface="+mj-lt"/>
                <a:cs typeface="Arial"/>
              </a:rPr>
              <a:t>y </a:t>
            </a:r>
            <a:r>
              <a:rPr lang="es-CO" sz="1200" spc="-65" dirty="0">
                <a:solidFill>
                  <a:srgbClr val="801327"/>
                </a:solidFill>
                <a:latin typeface="+mj-lt"/>
                <a:cs typeface="Arial"/>
              </a:rPr>
              <a:t>a </a:t>
            </a:r>
            <a:r>
              <a:rPr lang="es-CO" sz="1200" spc="-30" dirty="0">
                <a:solidFill>
                  <a:srgbClr val="801327"/>
                </a:solidFill>
                <a:latin typeface="+mj-lt"/>
                <a:cs typeface="Arial"/>
              </a:rPr>
              <a:t>la </a:t>
            </a:r>
            <a:r>
              <a:rPr lang="es-CO" sz="1200" spc="-55" dirty="0">
                <a:solidFill>
                  <a:srgbClr val="801327"/>
                </a:solidFill>
                <a:latin typeface="+mj-lt"/>
                <a:cs typeface="Arial"/>
              </a:rPr>
              <a:t>Gerencia </a:t>
            </a:r>
            <a:r>
              <a:rPr lang="es-CO" sz="1200" spc="-45" dirty="0">
                <a:solidFill>
                  <a:srgbClr val="801327"/>
                </a:solidFill>
                <a:latin typeface="+mj-lt"/>
                <a:cs typeface="Arial"/>
              </a:rPr>
              <a:t>de  </a:t>
            </a:r>
            <a:r>
              <a:rPr lang="es-CO" sz="1200" spc="-40" dirty="0">
                <a:solidFill>
                  <a:srgbClr val="801327"/>
                </a:solidFill>
                <a:latin typeface="+mj-lt"/>
                <a:cs typeface="Arial"/>
              </a:rPr>
              <a:t>Ética </a:t>
            </a:r>
            <a:r>
              <a:rPr lang="es-CO" sz="1200" spc="-20" dirty="0">
                <a:solidFill>
                  <a:srgbClr val="801327"/>
                </a:solidFill>
                <a:latin typeface="+mj-lt"/>
                <a:cs typeface="Arial"/>
              </a:rPr>
              <a:t>y</a:t>
            </a:r>
            <a:r>
              <a:rPr lang="es-CO" sz="1200" spc="-95" dirty="0">
                <a:solidFill>
                  <a:srgbClr val="801327"/>
                </a:solidFill>
                <a:latin typeface="+mj-lt"/>
                <a:cs typeface="Arial"/>
              </a:rPr>
              <a:t> </a:t>
            </a:r>
            <a:r>
              <a:rPr lang="es-CO" sz="1200" spc="-30" dirty="0">
                <a:solidFill>
                  <a:srgbClr val="801327"/>
                </a:solidFill>
                <a:latin typeface="+mj-lt"/>
                <a:cs typeface="Arial"/>
              </a:rPr>
              <a:t>Cumplimiento.</a:t>
            </a:r>
            <a:endParaRPr lang="es-CO" sz="1200" dirty="0">
              <a:latin typeface="+mj-lt"/>
              <a:cs typeface="Arial"/>
            </a:endParaRPr>
          </a:p>
          <a:p>
            <a:pPr marL="12700" marR="5080" algn="just">
              <a:lnSpc>
                <a:spcPct val="106100"/>
              </a:lnSpc>
            </a:pPr>
            <a:endParaRPr lang="es-CO" sz="1200" dirty="0">
              <a:latin typeface="+mj-lt"/>
              <a:cs typeface="Arial"/>
            </a:endParaRPr>
          </a:p>
        </p:txBody>
      </p:sp>
      <p:sp>
        <p:nvSpPr>
          <p:cNvPr id="5" name="object 2">
            <a:extLst>
              <a:ext uri="{FF2B5EF4-FFF2-40B4-BE49-F238E27FC236}">
                <a16:creationId xmlns:a16="http://schemas.microsoft.com/office/drawing/2014/main" id="{E1E0D977-E16F-4879-BF13-BE0DCAE0CD75}"/>
              </a:ext>
            </a:extLst>
          </p:cNvPr>
          <p:cNvSpPr txBox="1"/>
          <p:nvPr/>
        </p:nvSpPr>
        <p:spPr>
          <a:xfrm>
            <a:off x="4282375" y="1600541"/>
            <a:ext cx="3495813" cy="5652830"/>
          </a:xfrm>
          <a:prstGeom prst="rect">
            <a:avLst/>
          </a:prstGeom>
        </p:spPr>
        <p:txBody>
          <a:bodyPr vert="horz" wrap="square" lIns="0" tIns="20320" rIns="0" bIns="0" rtlCol="0">
            <a:spAutoFit/>
          </a:bodyPr>
          <a:lstStyle/>
          <a:p>
            <a:pPr>
              <a:spcBef>
                <a:spcPts val="40"/>
              </a:spcBef>
            </a:pPr>
            <a:r>
              <a:rPr lang="es-CO" sz="1400" b="1" i="1" spc="-15" dirty="0">
                <a:solidFill>
                  <a:srgbClr val="C01F3C"/>
                </a:solidFill>
                <a:cs typeface="Lato-BlackItalic"/>
              </a:rPr>
              <a:t>Mi</a:t>
            </a:r>
            <a:r>
              <a:rPr lang="es-CO" sz="1400" b="1" i="1" spc="-45" dirty="0">
                <a:solidFill>
                  <a:srgbClr val="C01F3C"/>
                </a:solidFill>
                <a:cs typeface="Lato-BlackItalic"/>
              </a:rPr>
              <a:t> </a:t>
            </a:r>
            <a:r>
              <a:rPr lang="es-CO" sz="1400" b="1" i="1" spc="-25" dirty="0">
                <a:solidFill>
                  <a:srgbClr val="C01F3C"/>
                </a:solidFill>
                <a:cs typeface="Lato-BlackItalic"/>
              </a:rPr>
              <a:t>padrastro</a:t>
            </a:r>
            <a:r>
              <a:rPr lang="es-CO" sz="1400" b="1" i="1" spc="-45" dirty="0">
                <a:solidFill>
                  <a:srgbClr val="C01F3C"/>
                </a:solidFill>
                <a:cs typeface="Lato-BlackItalic"/>
              </a:rPr>
              <a:t> </a:t>
            </a:r>
            <a:r>
              <a:rPr lang="es-CO" sz="1400" b="1" i="1" spc="-25" dirty="0">
                <a:solidFill>
                  <a:srgbClr val="C01F3C"/>
                </a:solidFill>
                <a:cs typeface="Lato-BlackItalic"/>
              </a:rPr>
              <a:t>trabaja</a:t>
            </a:r>
            <a:r>
              <a:rPr lang="es-CO" sz="1400" b="1" i="1" spc="-40" dirty="0">
                <a:solidFill>
                  <a:srgbClr val="C01F3C"/>
                </a:solidFill>
                <a:cs typeface="Lato-BlackItalic"/>
              </a:rPr>
              <a:t> </a:t>
            </a:r>
            <a:r>
              <a:rPr lang="es-CO" sz="1400" b="1" i="1" spc="-15" dirty="0">
                <a:solidFill>
                  <a:srgbClr val="C01F3C"/>
                </a:solidFill>
                <a:cs typeface="Lato-BlackItalic"/>
              </a:rPr>
              <a:t>en</a:t>
            </a:r>
            <a:r>
              <a:rPr lang="es-CO" sz="1400" b="1" i="1" spc="-45" dirty="0">
                <a:solidFill>
                  <a:srgbClr val="C01F3C"/>
                </a:solidFill>
                <a:cs typeface="Lato-BlackItalic"/>
              </a:rPr>
              <a:t> </a:t>
            </a:r>
            <a:r>
              <a:rPr lang="es-CO" sz="1400" b="1" i="1" spc="-20" dirty="0">
                <a:solidFill>
                  <a:srgbClr val="C01F3C"/>
                </a:solidFill>
                <a:cs typeface="Lato-BlackItalic"/>
              </a:rPr>
              <a:t>una</a:t>
            </a:r>
            <a:r>
              <a:rPr lang="es-CO" sz="1400" b="1" i="1" spc="-40" dirty="0">
                <a:solidFill>
                  <a:srgbClr val="C01F3C"/>
                </a:solidFill>
                <a:cs typeface="Lato-BlackItalic"/>
              </a:rPr>
              <a:t> </a:t>
            </a:r>
            <a:r>
              <a:rPr lang="es-CO" sz="1400" b="1" i="1" spc="-25" dirty="0">
                <a:solidFill>
                  <a:srgbClr val="C01F3C"/>
                </a:solidFill>
                <a:cs typeface="Lato-BlackItalic"/>
              </a:rPr>
              <a:t>Vicepresidencia</a:t>
            </a:r>
            <a:r>
              <a:rPr lang="es-CO" sz="1400" b="1" i="1" spc="-45" dirty="0">
                <a:solidFill>
                  <a:srgbClr val="C01F3C"/>
                </a:solidFill>
                <a:cs typeface="Lato-BlackItalic"/>
              </a:rPr>
              <a:t> </a:t>
            </a:r>
            <a:r>
              <a:rPr lang="es-CO" sz="1400" b="1" i="1" spc="-25" dirty="0">
                <a:solidFill>
                  <a:srgbClr val="C01F3C"/>
                </a:solidFill>
                <a:cs typeface="Lato-BlackItalic"/>
              </a:rPr>
              <a:t>diferente</a:t>
            </a:r>
            <a:r>
              <a:rPr lang="es-CO" sz="1400" b="1" i="1" spc="-40" dirty="0">
                <a:solidFill>
                  <a:srgbClr val="C01F3C"/>
                </a:solidFill>
                <a:cs typeface="Lato-BlackItalic"/>
              </a:rPr>
              <a:t> </a:t>
            </a:r>
            <a:r>
              <a:rPr lang="es-CO" sz="1400" b="1" i="1" dirty="0">
                <a:solidFill>
                  <a:srgbClr val="C01F3C"/>
                </a:solidFill>
                <a:cs typeface="Lato-BlackItalic"/>
              </a:rPr>
              <a:t>a</a:t>
            </a:r>
            <a:r>
              <a:rPr lang="es-CO" sz="1400" b="1" i="1" spc="-45" dirty="0">
                <a:solidFill>
                  <a:srgbClr val="C01F3C"/>
                </a:solidFill>
                <a:cs typeface="Lato-BlackItalic"/>
              </a:rPr>
              <a:t> </a:t>
            </a:r>
            <a:r>
              <a:rPr lang="es-CO" sz="1400" b="1" i="1" spc="-25" dirty="0">
                <a:solidFill>
                  <a:srgbClr val="C01F3C"/>
                </a:solidFill>
                <a:cs typeface="Lato-BlackItalic"/>
              </a:rPr>
              <a:t>la  </a:t>
            </a:r>
            <a:r>
              <a:rPr lang="es-CO" sz="1400" b="1" i="1" spc="-20" dirty="0">
                <a:solidFill>
                  <a:srgbClr val="C01F3C"/>
                </a:solidFill>
                <a:cs typeface="Lato-BlackItalic"/>
              </a:rPr>
              <a:t>mía.</a:t>
            </a:r>
            <a:r>
              <a:rPr lang="es-CO" sz="1400" b="1" i="1" spc="-85" dirty="0">
                <a:solidFill>
                  <a:srgbClr val="C01F3C"/>
                </a:solidFill>
                <a:cs typeface="Lato-BlackItalic"/>
              </a:rPr>
              <a:t> </a:t>
            </a:r>
            <a:r>
              <a:rPr lang="es-CO" sz="1400" b="1" i="1" spc="-15" dirty="0">
                <a:solidFill>
                  <a:srgbClr val="C01F3C"/>
                </a:solidFill>
                <a:cs typeface="Lato-BlackItalic"/>
              </a:rPr>
              <a:t>Mi</a:t>
            </a:r>
            <a:r>
              <a:rPr lang="es-CO" sz="1400" b="1" i="1" spc="-80" dirty="0">
                <a:solidFill>
                  <a:srgbClr val="C01F3C"/>
                </a:solidFill>
                <a:cs typeface="Lato-BlackItalic"/>
              </a:rPr>
              <a:t> </a:t>
            </a:r>
            <a:r>
              <a:rPr lang="es-CO" sz="1400" b="1" i="1" spc="-20" dirty="0">
                <a:solidFill>
                  <a:srgbClr val="C01F3C"/>
                </a:solidFill>
                <a:cs typeface="Lato-BlackItalic"/>
              </a:rPr>
              <a:t>jefe</a:t>
            </a:r>
            <a:r>
              <a:rPr lang="es-CO" sz="1400" b="1" i="1" spc="-80" dirty="0">
                <a:solidFill>
                  <a:srgbClr val="C01F3C"/>
                </a:solidFill>
                <a:cs typeface="Lato-BlackItalic"/>
              </a:rPr>
              <a:t> </a:t>
            </a:r>
            <a:r>
              <a:rPr lang="es-CO" sz="1400" b="1" i="1" spc="-15" dirty="0">
                <a:solidFill>
                  <a:srgbClr val="C01F3C"/>
                </a:solidFill>
                <a:cs typeface="Lato-BlackItalic"/>
              </a:rPr>
              <a:t>me</a:t>
            </a:r>
            <a:r>
              <a:rPr lang="es-CO" sz="1400" b="1" i="1" spc="-80" dirty="0">
                <a:solidFill>
                  <a:srgbClr val="C01F3C"/>
                </a:solidFill>
                <a:cs typeface="Lato-BlackItalic"/>
              </a:rPr>
              <a:t> </a:t>
            </a:r>
            <a:r>
              <a:rPr lang="es-CO" sz="1400" b="1" i="1" spc="-15" dirty="0">
                <a:solidFill>
                  <a:srgbClr val="C01F3C"/>
                </a:solidFill>
                <a:cs typeface="Lato-BlackItalic"/>
              </a:rPr>
              <a:t>ha</a:t>
            </a:r>
            <a:r>
              <a:rPr lang="es-CO" sz="1400" b="1" i="1" spc="-80" dirty="0">
                <a:solidFill>
                  <a:srgbClr val="C01F3C"/>
                </a:solidFill>
                <a:cs typeface="Lato-BlackItalic"/>
              </a:rPr>
              <a:t> </a:t>
            </a:r>
            <a:r>
              <a:rPr lang="es-CO" sz="1400" b="1" i="1" spc="-25" dirty="0">
                <a:solidFill>
                  <a:srgbClr val="C01F3C"/>
                </a:solidFill>
                <a:cs typeface="Lato-BlackItalic"/>
              </a:rPr>
              <a:t>designado</a:t>
            </a:r>
            <a:r>
              <a:rPr lang="es-CO" sz="1400" b="1" i="1" spc="-80" dirty="0">
                <a:solidFill>
                  <a:srgbClr val="C01F3C"/>
                </a:solidFill>
                <a:cs typeface="Lato-BlackItalic"/>
              </a:rPr>
              <a:t> </a:t>
            </a:r>
            <a:r>
              <a:rPr lang="es-CO" sz="1400" b="1" i="1" spc="-20" dirty="0">
                <a:solidFill>
                  <a:srgbClr val="C01F3C"/>
                </a:solidFill>
                <a:cs typeface="Lato-BlackItalic"/>
              </a:rPr>
              <a:t>para</a:t>
            </a:r>
            <a:r>
              <a:rPr lang="es-CO" sz="1400" b="1" i="1" spc="-80" dirty="0">
                <a:solidFill>
                  <a:srgbClr val="C01F3C"/>
                </a:solidFill>
                <a:cs typeface="Lato-BlackItalic"/>
              </a:rPr>
              <a:t> </a:t>
            </a:r>
            <a:r>
              <a:rPr lang="es-CO" sz="1400" b="1" i="1" spc="-20" dirty="0">
                <a:solidFill>
                  <a:srgbClr val="C01F3C"/>
                </a:solidFill>
                <a:cs typeface="Lato-BlackItalic"/>
              </a:rPr>
              <a:t>hacer</a:t>
            </a:r>
            <a:r>
              <a:rPr lang="es-CO" sz="1400" b="1" i="1" spc="-80" dirty="0">
                <a:solidFill>
                  <a:srgbClr val="C01F3C"/>
                </a:solidFill>
                <a:cs typeface="Lato-BlackItalic"/>
              </a:rPr>
              <a:t> </a:t>
            </a:r>
            <a:r>
              <a:rPr lang="es-CO" sz="1400" b="1" i="1" spc="-15" dirty="0">
                <a:solidFill>
                  <a:srgbClr val="C01F3C"/>
                </a:solidFill>
                <a:cs typeface="Lato-BlackItalic"/>
              </a:rPr>
              <a:t>un</a:t>
            </a:r>
            <a:r>
              <a:rPr lang="es-CO" sz="1400" b="1" i="1" spc="-80" dirty="0">
                <a:solidFill>
                  <a:srgbClr val="C01F3C"/>
                </a:solidFill>
                <a:cs typeface="Lato-BlackItalic"/>
              </a:rPr>
              <a:t> </a:t>
            </a:r>
            <a:r>
              <a:rPr lang="es-CO" sz="1400" b="1" i="1" spc="-25" dirty="0">
                <a:solidFill>
                  <a:srgbClr val="C01F3C"/>
                </a:solidFill>
                <a:cs typeface="Lato-BlackItalic"/>
              </a:rPr>
              <a:t>trabajo</a:t>
            </a:r>
            <a:r>
              <a:rPr lang="es-CO" sz="1400" b="1" i="1" spc="-80" dirty="0">
                <a:solidFill>
                  <a:srgbClr val="C01F3C"/>
                </a:solidFill>
                <a:cs typeface="Lato-BlackItalic"/>
              </a:rPr>
              <a:t> </a:t>
            </a:r>
            <a:r>
              <a:rPr lang="es-CO" sz="1400" b="1" i="1" spc="-20" dirty="0">
                <a:solidFill>
                  <a:srgbClr val="C01F3C"/>
                </a:solidFill>
                <a:cs typeface="Lato-BlackItalic"/>
              </a:rPr>
              <a:t>con</a:t>
            </a:r>
            <a:r>
              <a:rPr lang="es-CO" sz="1400" b="1" i="1" spc="-80" dirty="0">
                <a:solidFill>
                  <a:srgbClr val="C01F3C"/>
                </a:solidFill>
                <a:cs typeface="Lato-BlackItalic"/>
              </a:rPr>
              <a:t> </a:t>
            </a:r>
            <a:r>
              <a:rPr lang="es-CO" sz="1400" b="1" i="1" spc="-25" dirty="0">
                <a:solidFill>
                  <a:srgbClr val="C01F3C"/>
                </a:solidFill>
                <a:cs typeface="Lato-BlackItalic"/>
              </a:rPr>
              <a:t>esa  </a:t>
            </a:r>
            <a:r>
              <a:rPr lang="es-CO" sz="1400" b="1" i="1" spc="-20" dirty="0">
                <a:solidFill>
                  <a:srgbClr val="C01F3C"/>
                </a:solidFill>
                <a:cs typeface="Lato-BlackItalic"/>
              </a:rPr>
              <a:t>área </a:t>
            </a:r>
            <a:r>
              <a:rPr lang="es-CO" sz="1400" b="1" i="1" dirty="0">
                <a:solidFill>
                  <a:srgbClr val="C01F3C"/>
                </a:solidFill>
                <a:cs typeface="Lato-BlackItalic"/>
              </a:rPr>
              <a:t>y </a:t>
            </a:r>
            <a:r>
              <a:rPr lang="es-CO" sz="1400" b="1" i="1" spc="-15" dirty="0">
                <a:solidFill>
                  <a:srgbClr val="C01F3C"/>
                </a:solidFill>
                <a:cs typeface="Lato-BlackItalic"/>
              </a:rPr>
              <a:t>el </a:t>
            </a:r>
            <a:r>
              <a:rPr lang="es-CO" sz="1400" b="1" i="1" spc="-25" dirty="0">
                <a:solidFill>
                  <a:srgbClr val="C01F3C"/>
                </a:solidFill>
                <a:cs typeface="Lato-BlackItalic"/>
              </a:rPr>
              <a:t>esposo </a:t>
            </a:r>
            <a:r>
              <a:rPr lang="es-CO" sz="1400" b="1" i="1" spc="-15" dirty="0">
                <a:solidFill>
                  <a:srgbClr val="C01F3C"/>
                </a:solidFill>
                <a:cs typeface="Lato-BlackItalic"/>
              </a:rPr>
              <a:t>de mi </a:t>
            </a:r>
            <a:r>
              <a:rPr lang="es-CO" sz="1400" b="1" i="1" spc="-20" dirty="0">
                <a:solidFill>
                  <a:srgbClr val="C01F3C"/>
                </a:solidFill>
                <a:cs typeface="Lato-BlackItalic"/>
              </a:rPr>
              <a:t>mamá será </a:t>
            </a:r>
            <a:r>
              <a:rPr lang="es-CO" sz="1400" b="1" i="1" spc="-15" dirty="0">
                <a:solidFill>
                  <a:srgbClr val="C01F3C"/>
                </a:solidFill>
                <a:cs typeface="Lato-BlackItalic"/>
              </a:rPr>
              <a:t>el </a:t>
            </a:r>
            <a:r>
              <a:rPr lang="es-CO" sz="1400" b="1" i="1" spc="-20" dirty="0">
                <a:solidFill>
                  <a:srgbClr val="C01F3C"/>
                </a:solidFill>
                <a:cs typeface="Lato-BlackItalic"/>
              </a:rPr>
              <a:t>líder del </a:t>
            </a:r>
            <a:r>
              <a:rPr lang="es-CO" sz="1400" b="1" i="1" spc="-25" dirty="0">
                <a:solidFill>
                  <a:srgbClr val="C01F3C"/>
                </a:solidFill>
                <a:cs typeface="Lato-BlackItalic"/>
              </a:rPr>
              <a:t>equipo. ¿Hay  </a:t>
            </a:r>
            <a:r>
              <a:rPr lang="es-CO" sz="1400" b="1" i="1" spc="-20" dirty="0">
                <a:solidFill>
                  <a:srgbClr val="C01F3C"/>
                </a:solidFill>
                <a:cs typeface="Lato-BlackItalic"/>
              </a:rPr>
              <a:t>algún </a:t>
            </a:r>
            <a:r>
              <a:rPr lang="es-CO" sz="1400" b="1" i="1" spc="-25" dirty="0">
                <a:solidFill>
                  <a:srgbClr val="C01F3C"/>
                </a:solidFill>
                <a:cs typeface="Lato-BlackItalic"/>
              </a:rPr>
              <a:t>problema </a:t>
            </a:r>
            <a:r>
              <a:rPr lang="es-CO" sz="1400" b="1" i="1" spc="-15" dirty="0">
                <a:solidFill>
                  <a:srgbClr val="C01F3C"/>
                </a:solidFill>
                <a:cs typeface="Lato-BlackItalic"/>
              </a:rPr>
              <a:t>si </a:t>
            </a:r>
            <a:r>
              <a:rPr lang="es-CO" sz="1400" b="1" i="1" spc="-25" dirty="0">
                <a:solidFill>
                  <a:srgbClr val="C01F3C"/>
                </a:solidFill>
                <a:cs typeface="Lato-BlackItalic"/>
              </a:rPr>
              <a:t>laboramos</a:t>
            </a:r>
            <a:r>
              <a:rPr lang="es-CO" sz="1400" b="1" i="1" spc="-145" dirty="0">
                <a:solidFill>
                  <a:srgbClr val="C01F3C"/>
                </a:solidFill>
                <a:cs typeface="Lato-BlackItalic"/>
              </a:rPr>
              <a:t> </a:t>
            </a:r>
            <a:r>
              <a:rPr lang="es-CO" sz="1400" b="1" i="1" spc="-25" dirty="0">
                <a:solidFill>
                  <a:srgbClr val="C01F3C"/>
                </a:solidFill>
                <a:cs typeface="Lato-BlackItalic"/>
              </a:rPr>
              <a:t>juntos?</a:t>
            </a:r>
            <a:endParaRPr lang="es-CO" sz="1400" dirty="0">
              <a:solidFill>
                <a:srgbClr val="C01F3C"/>
              </a:solidFill>
              <a:cs typeface="Lato-BlackItalic"/>
            </a:endParaRPr>
          </a:p>
          <a:p>
            <a:pPr>
              <a:lnSpc>
                <a:spcPct val="100000"/>
              </a:lnSpc>
              <a:spcBef>
                <a:spcPts val="40"/>
              </a:spcBef>
            </a:pPr>
            <a:endParaRPr lang="es-CO" sz="1100" dirty="0">
              <a:cs typeface="Lato-BlackItalic"/>
            </a:endParaRPr>
          </a:p>
          <a:p>
            <a:pPr marL="12700" marR="5080" algn="just">
              <a:lnSpc>
                <a:spcPts val="1300"/>
              </a:lnSpc>
            </a:pPr>
            <a:r>
              <a:rPr lang="es-CO" sz="1400" b="1" dirty="0">
                <a:solidFill>
                  <a:srgbClr val="801327"/>
                </a:solidFill>
                <a:cs typeface="Lato-Black"/>
              </a:rPr>
              <a:t>Sí. </a:t>
            </a:r>
            <a:r>
              <a:rPr lang="es-CO" sz="1400" spc="-85" dirty="0">
                <a:solidFill>
                  <a:srgbClr val="801327"/>
                </a:solidFill>
                <a:cs typeface="Arial"/>
              </a:rPr>
              <a:t>Su </a:t>
            </a:r>
            <a:r>
              <a:rPr lang="es-CO" sz="1400" spc="-20" dirty="0">
                <a:solidFill>
                  <a:srgbClr val="801327"/>
                </a:solidFill>
                <a:cs typeface="Arial"/>
              </a:rPr>
              <a:t>padrastro </a:t>
            </a:r>
            <a:r>
              <a:rPr lang="es-CO" sz="1400" spc="-30" dirty="0">
                <a:solidFill>
                  <a:srgbClr val="801327"/>
                </a:solidFill>
                <a:cs typeface="Arial"/>
              </a:rPr>
              <a:t>no </a:t>
            </a:r>
            <a:r>
              <a:rPr lang="es-CO" sz="1400" spc="-15" dirty="0">
                <a:solidFill>
                  <a:srgbClr val="801327"/>
                </a:solidFill>
                <a:cs typeface="Arial"/>
              </a:rPr>
              <a:t>tiene </a:t>
            </a:r>
            <a:r>
              <a:rPr lang="es-CO" sz="1400" spc="-25" dirty="0">
                <a:solidFill>
                  <a:srgbClr val="801327"/>
                </a:solidFill>
                <a:cs typeface="Arial"/>
              </a:rPr>
              <a:t>ningún </a:t>
            </a:r>
            <a:r>
              <a:rPr lang="es-CO" sz="1400" spc="-35" dirty="0">
                <a:solidFill>
                  <a:srgbClr val="801327"/>
                </a:solidFill>
                <a:cs typeface="Arial"/>
              </a:rPr>
              <a:t>vínculo </a:t>
            </a:r>
            <a:r>
              <a:rPr lang="es-CO" sz="1400" spc="-45" dirty="0">
                <a:solidFill>
                  <a:srgbClr val="801327"/>
                </a:solidFill>
                <a:cs typeface="Arial"/>
              </a:rPr>
              <a:t>de </a:t>
            </a:r>
            <a:r>
              <a:rPr lang="es-CO" sz="1400" spc="-35" dirty="0">
                <a:solidFill>
                  <a:srgbClr val="801327"/>
                </a:solidFill>
                <a:cs typeface="Arial"/>
              </a:rPr>
              <a:t>parentesco,  </a:t>
            </a:r>
            <a:r>
              <a:rPr lang="es-CO" sz="1400" spc="-30" dirty="0">
                <a:solidFill>
                  <a:srgbClr val="801327"/>
                </a:solidFill>
                <a:cs typeface="Arial"/>
              </a:rPr>
              <a:t>pero </a:t>
            </a:r>
            <a:r>
              <a:rPr lang="es-CO" sz="1400" spc="-50" dirty="0">
                <a:solidFill>
                  <a:srgbClr val="801327"/>
                </a:solidFill>
                <a:cs typeface="Arial"/>
              </a:rPr>
              <a:t>dada </a:t>
            </a:r>
            <a:r>
              <a:rPr lang="es-CO" sz="1400" spc="-35" dirty="0">
                <a:solidFill>
                  <a:srgbClr val="801327"/>
                </a:solidFill>
                <a:cs typeface="Arial"/>
              </a:rPr>
              <a:t>su </a:t>
            </a:r>
            <a:r>
              <a:rPr lang="es-CO" sz="1400" spc="-30" dirty="0">
                <a:solidFill>
                  <a:srgbClr val="801327"/>
                </a:solidFill>
                <a:cs typeface="Arial"/>
              </a:rPr>
              <a:t>relación </a:t>
            </a:r>
            <a:r>
              <a:rPr lang="es-CO" sz="1400" spc="-45" dirty="0">
                <a:solidFill>
                  <a:srgbClr val="801327"/>
                </a:solidFill>
                <a:cs typeface="Arial"/>
              </a:rPr>
              <a:t>con </a:t>
            </a:r>
            <a:r>
              <a:rPr lang="es-CO" sz="1400" spc="-40" dirty="0">
                <a:solidFill>
                  <a:srgbClr val="801327"/>
                </a:solidFill>
                <a:cs typeface="Arial"/>
              </a:rPr>
              <a:t>él, </a:t>
            </a:r>
            <a:r>
              <a:rPr lang="es-CO" sz="1400" spc="-35" dirty="0">
                <a:solidFill>
                  <a:srgbClr val="801327"/>
                </a:solidFill>
                <a:cs typeface="Arial"/>
              </a:rPr>
              <a:t>bueno o </a:t>
            </a:r>
            <a:r>
              <a:rPr lang="es-CO" sz="1400" spc="-30" dirty="0">
                <a:solidFill>
                  <a:srgbClr val="801327"/>
                </a:solidFill>
                <a:cs typeface="Arial"/>
              </a:rPr>
              <a:t>malo, </a:t>
            </a:r>
            <a:r>
              <a:rPr lang="es-CO" sz="1400" spc="-45" dirty="0">
                <a:solidFill>
                  <a:srgbClr val="801327"/>
                </a:solidFill>
                <a:cs typeface="Arial"/>
              </a:rPr>
              <a:t>puede  </a:t>
            </a:r>
            <a:r>
              <a:rPr lang="es-CO" sz="1400" spc="-15" dirty="0">
                <a:solidFill>
                  <a:srgbClr val="801327"/>
                </a:solidFill>
                <a:cs typeface="Arial"/>
              </a:rPr>
              <a:t>restarle </a:t>
            </a:r>
            <a:r>
              <a:rPr lang="es-CO" sz="1400" spc="-40" dirty="0">
                <a:solidFill>
                  <a:srgbClr val="801327"/>
                </a:solidFill>
                <a:cs typeface="Arial"/>
              </a:rPr>
              <a:t>independencia </a:t>
            </a:r>
            <a:r>
              <a:rPr lang="es-CO" sz="1400" spc="-20" dirty="0">
                <a:solidFill>
                  <a:srgbClr val="801327"/>
                </a:solidFill>
                <a:cs typeface="Arial"/>
              </a:rPr>
              <a:t>y </a:t>
            </a:r>
            <a:r>
              <a:rPr lang="es-CO" sz="1400" spc="-25" dirty="0">
                <a:solidFill>
                  <a:srgbClr val="801327"/>
                </a:solidFill>
                <a:cs typeface="Arial"/>
              </a:rPr>
              <a:t>objetividad, </a:t>
            </a:r>
            <a:r>
              <a:rPr lang="es-CO" sz="1400" spc="-40" dirty="0">
                <a:solidFill>
                  <a:srgbClr val="801327"/>
                </a:solidFill>
                <a:cs typeface="Arial"/>
              </a:rPr>
              <a:t>en cuyo </a:t>
            </a:r>
            <a:r>
              <a:rPr lang="es-CO" sz="1400" spc="-55" dirty="0">
                <a:solidFill>
                  <a:srgbClr val="801327"/>
                </a:solidFill>
                <a:cs typeface="Arial"/>
              </a:rPr>
              <a:t>caso  </a:t>
            </a:r>
            <a:r>
              <a:rPr lang="es-CO" sz="1400" spc="-30" dirty="0">
                <a:solidFill>
                  <a:srgbClr val="801327"/>
                </a:solidFill>
                <a:cs typeface="Arial"/>
              </a:rPr>
              <a:t>estaríamos </a:t>
            </a:r>
            <a:r>
              <a:rPr lang="es-CO" sz="1400" spc="-15" dirty="0">
                <a:solidFill>
                  <a:srgbClr val="801327"/>
                </a:solidFill>
                <a:cs typeface="Arial"/>
              </a:rPr>
              <a:t>ante </a:t>
            </a:r>
            <a:r>
              <a:rPr lang="es-CO" sz="1400" spc="-25" dirty="0">
                <a:solidFill>
                  <a:srgbClr val="801327"/>
                </a:solidFill>
                <a:cs typeface="Arial"/>
              </a:rPr>
              <a:t>un </a:t>
            </a:r>
            <a:r>
              <a:rPr lang="es-CO" sz="1400" spc="-10" dirty="0">
                <a:solidFill>
                  <a:srgbClr val="801327"/>
                </a:solidFill>
                <a:cs typeface="Arial"/>
              </a:rPr>
              <a:t>conflicto </a:t>
            </a:r>
            <a:r>
              <a:rPr lang="es-CO" sz="1400" spc="-25" dirty="0">
                <a:solidFill>
                  <a:srgbClr val="801327"/>
                </a:solidFill>
                <a:cs typeface="Arial"/>
              </a:rPr>
              <a:t>ético. </a:t>
            </a:r>
            <a:r>
              <a:rPr lang="es-CO" sz="1400" spc="-75" dirty="0">
                <a:solidFill>
                  <a:srgbClr val="801327"/>
                </a:solidFill>
                <a:cs typeface="Arial"/>
              </a:rPr>
              <a:t>La </a:t>
            </a:r>
            <a:r>
              <a:rPr lang="es-CO" sz="1400" spc="-25" dirty="0">
                <a:solidFill>
                  <a:srgbClr val="801327"/>
                </a:solidFill>
                <a:cs typeface="Arial"/>
              </a:rPr>
              <a:t>participación </a:t>
            </a:r>
            <a:r>
              <a:rPr lang="es-CO" sz="1400" spc="-40" dirty="0">
                <a:solidFill>
                  <a:srgbClr val="801327"/>
                </a:solidFill>
                <a:cs typeface="Arial"/>
              </a:rPr>
              <a:t>en </a:t>
            </a:r>
            <a:r>
              <a:rPr lang="es-CO" sz="1400" spc="-25" dirty="0">
                <a:solidFill>
                  <a:srgbClr val="801327"/>
                </a:solidFill>
                <a:cs typeface="Arial"/>
              </a:rPr>
              <a:t>el  </a:t>
            </a:r>
            <a:r>
              <a:rPr lang="es-CO" sz="1400" spc="-20" dirty="0">
                <a:solidFill>
                  <a:srgbClr val="801327"/>
                </a:solidFill>
                <a:cs typeface="Arial"/>
              </a:rPr>
              <a:t>asunto </a:t>
            </a:r>
            <a:r>
              <a:rPr lang="es-CO" sz="1400" spc="-25" dirty="0">
                <a:solidFill>
                  <a:srgbClr val="801327"/>
                </a:solidFill>
                <a:cs typeface="Arial"/>
              </a:rPr>
              <a:t>sin </a:t>
            </a:r>
            <a:r>
              <a:rPr lang="es-CO" sz="1400" spc="-10" dirty="0">
                <a:solidFill>
                  <a:srgbClr val="801327"/>
                </a:solidFill>
                <a:cs typeface="Arial"/>
              </a:rPr>
              <a:t>reportar </a:t>
            </a:r>
            <a:r>
              <a:rPr lang="es-CO" sz="1400" spc="-25" dirty="0">
                <a:solidFill>
                  <a:srgbClr val="801327"/>
                </a:solidFill>
                <a:cs typeface="Arial"/>
              </a:rPr>
              <a:t>el </a:t>
            </a:r>
            <a:r>
              <a:rPr lang="es-CO" sz="1400" spc="-10" dirty="0">
                <a:solidFill>
                  <a:srgbClr val="801327"/>
                </a:solidFill>
                <a:cs typeface="Arial"/>
              </a:rPr>
              <a:t>conflicto </a:t>
            </a:r>
            <a:r>
              <a:rPr lang="es-CO" sz="1400" spc="-25" dirty="0">
                <a:solidFill>
                  <a:srgbClr val="801327"/>
                </a:solidFill>
                <a:cs typeface="Arial"/>
              </a:rPr>
              <a:t>vulnera el principio </a:t>
            </a:r>
            <a:r>
              <a:rPr lang="es-CO" sz="1400" spc="-45" dirty="0">
                <a:solidFill>
                  <a:srgbClr val="801327"/>
                </a:solidFill>
                <a:cs typeface="Arial"/>
              </a:rPr>
              <a:t>de  </a:t>
            </a:r>
            <a:r>
              <a:rPr lang="es-CO" sz="1400" spc="-20" dirty="0">
                <a:solidFill>
                  <a:srgbClr val="801327"/>
                </a:solidFill>
                <a:cs typeface="Arial"/>
              </a:rPr>
              <a:t>integridad, por ello </a:t>
            </a:r>
            <a:r>
              <a:rPr lang="es-CO" sz="1400" spc="-45" dirty="0">
                <a:solidFill>
                  <a:srgbClr val="801327"/>
                </a:solidFill>
                <a:cs typeface="Arial"/>
              </a:rPr>
              <a:t>debe </a:t>
            </a:r>
            <a:r>
              <a:rPr lang="es-CO" sz="1400" spc="-30" dirty="0">
                <a:solidFill>
                  <a:srgbClr val="801327"/>
                </a:solidFill>
                <a:cs typeface="Arial"/>
              </a:rPr>
              <a:t>dar </a:t>
            </a:r>
            <a:r>
              <a:rPr lang="es-CO" sz="1400" spc="-65" dirty="0">
                <a:solidFill>
                  <a:srgbClr val="801327"/>
                </a:solidFill>
                <a:cs typeface="Arial"/>
              </a:rPr>
              <a:t>a </a:t>
            </a:r>
            <a:r>
              <a:rPr lang="es-CO" sz="1400" spc="-40" dirty="0">
                <a:solidFill>
                  <a:srgbClr val="801327"/>
                </a:solidFill>
                <a:cs typeface="Arial"/>
              </a:rPr>
              <a:t>conocer </a:t>
            </a:r>
            <a:r>
              <a:rPr lang="es-CO" sz="1400" spc="-25" dirty="0">
                <a:solidFill>
                  <a:srgbClr val="801327"/>
                </a:solidFill>
                <a:cs typeface="Arial"/>
              </a:rPr>
              <a:t>el </a:t>
            </a:r>
            <a:r>
              <a:rPr lang="es-CO" sz="1400" spc="-40" dirty="0">
                <a:solidFill>
                  <a:srgbClr val="801327"/>
                </a:solidFill>
                <a:cs typeface="Arial"/>
              </a:rPr>
              <a:t>hecho </a:t>
            </a:r>
            <a:r>
              <a:rPr lang="es-CO" sz="1400" spc="-15" dirty="0">
                <a:solidFill>
                  <a:srgbClr val="801327"/>
                </a:solidFill>
                <a:cs typeface="Arial"/>
              </a:rPr>
              <a:t>ante </a:t>
            </a:r>
            <a:r>
              <a:rPr lang="es-CO" sz="1400" spc="-35" dirty="0">
                <a:solidFill>
                  <a:srgbClr val="801327"/>
                </a:solidFill>
                <a:cs typeface="Arial"/>
              </a:rPr>
              <a:t>su  </a:t>
            </a:r>
            <a:r>
              <a:rPr lang="es-CO" sz="1400" spc="-15" dirty="0">
                <a:solidFill>
                  <a:srgbClr val="801327"/>
                </a:solidFill>
                <a:cs typeface="Arial"/>
              </a:rPr>
              <a:t>jefe inmediato </a:t>
            </a:r>
            <a:r>
              <a:rPr lang="es-CO" sz="1400" spc="-35" dirty="0">
                <a:solidFill>
                  <a:srgbClr val="801327"/>
                </a:solidFill>
                <a:cs typeface="Arial"/>
              </a:rPr>
              <a:t>para </a:t>
            </a:r>
            <a:r>
              <a:rPr lang="es-CO" sz="1400" spc="-40" dirty="0">
                <a:solidFill>
                  <a:srgbClr val="801327"/>
                </a:solidFill>
                <a:cs typeface="Arial"/>
              </a:rPr>
              <a:t>que </a:t>
            </a:r>
            <a:r>
              <a:rPr lang="es-CO" sz="1400" spc="-30" dirty="0">
                <a:solidFill>
                  <a:srgbClr val="801327"/>
                </a:solidFill>
                <a:cs typeface="Arial"/>
              </a:rPr>
              <a:t>alguno </a:t>
            </a:r>
            <a:r>
              <a:rPr lang="es-CO" sz="1400" spc="-45" dirty="0">
                <a:solidFill>
                  <a:srgbClr val="801327"/>
                </a:solidFill>
                <a:cs typeface="Arial"/>
              </a:rPr>
              <a:t>de </a:t>
            </a:r>
            <a:r>
              <a:rPr lang="es-CO" sz="1400" spc="-20" dirty="0">
                <a:solidFill>
                  <a:srgbClr val="801327"/>
                </a:solidFill>
                <a:cs typeface="Arial"/>
              </a:rPr>
              <a:t>los </a:t>
            </a:r>
            <a:r>
              <a:rPr lang="es-CO" sz="1400" spc="-35" dirty="0">
                <a:solidFill>
                  <a:srgbClr val="801327"/>
                </a:solidFill>
                <a:cs typeface="Arial"/>
              </a:rPr>
              <a:t>dos </a:t>
            </a:r>
            <a:r>
              <a:rPr lang="es-CO" sz="1400" spc="-55" dirty="0">
                <a:solidFill>
                  <a:srgbClr val="801327"/>
                </a:solidFill>
                <a:cs typeface="Arial"/>
              </a:rPr>
              <a:t>sea </a:t>
            </a:r>
            <a:r>
              <a:rPr lang="es-CO" sz="1400" spc="-25" dirty="0">
                <a:solidFill>
                  <a:srgbClr val="801327"/>
                </a:solidFill>
                <a:cs typeface="Arial"/>
              </a:rPr>
              <a:t>apartado  </a:t>
            </a:r>
            <a:r>
              <a:rPr lang="es-CO" sz="1400" spc="-30" dirty="0">
                <a:solidFill>
                  <a:srgbClr val="801327"/>
                </a:solidFill>
                <a:cs typeface="Arial"/>
              </a:rPr>
              <a:t>del </a:t>
            </a:r>
            <a:r>
              <a:rPr lang="es-CO" sz="1400" spc="-40" dirty="0">
                <a:solidFill>
                  <a:srgbClr val="801327"/>
                </a:solidFill>
                <a:cs typeface="Arial"/>
              </a:rPr>
              <a:t>proceso. </a:t>
            </a:r>
            <a:r>
              <a:rPr lang="es-CO" sz="1400" spc="-25" dirty="0">
                <a:solidFill>
                  <a:srgbClr val="801327"/>
                </a:solidFill>
                <a:cs typeface="Arial"/>
              </a:rPr>
              <a:t>Igualmente, </a:t>
            </a:r>
            <a:r>
              <a:rPr lang="es-CO" sz="1400" spc="-45" dirty="0">
                <a:solidFill>
                  <a:srgbClr val="801327"/>
                </a:solidFill>
                <a:cs typeface="Arial"/>
              </a:rPr>
              <a:t>debe </a:t>
            </a:r>
            <a:r>
              <a:rPr lang="es-CO" sz="1400" spc="-5" dirty="0">
                <a:solidFill>
                  <a:srgbClr val="801327"/>
                </a:solidFill>
                <a:cs typeface="Arial"/>
              </a:rPr>
              <a:t>informar </a:t>
            </a:r>
            <a:r>
              <a:rPr lang="es-CO" sz="1400" spc="-65" dirty="0">
                <a:solidFill>
                  <a:srgbClr val="801327"/>
                </a:solidFill>
                <a:cs typeface="Arial"/>
              </a:rPr>
              <a:t>a </a:t>
            </a:r>
            <a:r>
              <a:rPr lang="es-CO" sz="1400" spc="-30" dirty="0">
                <a:solidFill>
                  <a:srgbClr val="801327"/>
                </a:solidFill>
                <a:cs typeface="Arial"/>
              </a:rPr>
              <a:t>la </a:t>
            </a:r>
            <a:r>
              <a:rPr lang="es-CO" sz="1400" spc="-55" dirty="0">
                <a:solidFill>
                  <a:srgbClr val="801327"/>
                </a:solidFill>
                <a:cs typeface="Arial"/>
              </a:rPr>
              <a:t>Gerencia </a:t>
            </a:r>
            <a:r>
              <a:rPr lang="es-CO" sz="1400" spc="-45" dirty="0">
                <a:solidFill>
                  <a:srgbClr val="801327"/>
                </a:solidFill>
                <a:cs typeface="Arial"/>
              </a:rPr>
              <a:t>de  </a:t>
            </a:r>
            <a:r>
              <a:rPr lang="es-CO" sz="1400" spc="-40" dirty="0">
                <a:solidFill>
                  <a:srgbClr val="801327"/>
                </a:solidFill>
                <a:cs typeface="Arial"/>
              </a:rPr>
              <a:t>Ética </a:t>
            </a:r>
            <a:r>
              <a:rPr lang="es-CO" sz="1400" spc="-20" dirty="0">
                <a:solidFill>
                  <a:srgbClr val="801327"/>
                </a:solidFill>
                <a:cs typeface="Arial"/>
              </a:rPr>
              <a:t>y</a:t>
            </a:r>
            <a:r>
              <a:rPr lang="es-CO" sz="1400" spc="-95" dirty="0">
                <a:solidFill>
                  <a:srgbClr val="801327"/>
                </a:solidFill>
                <a:cs typeface="Arial"/>
              </a:rPr>
              <a:t> </a:t>
            </a:r>
            <a:r>
              <a:rPr lang="es-CO" sz="1400" spc="-30" dirty="0">
                <a:solidFill>
                  <a:srgbClr val="801327"/>
                </a:solidFill>
                <a:cs typeface="Arial"/>
              </a:rPr>
              <a:t>Cumplimiento.</a:t>
            </a:r>
            <a:endParaRPr lang="es-CO" sz="1400" b="1" i="1" spc="-20" dirty="0">
              <a:solidFill>
                <a:srgbClr val="C01F3C"/>
              </a:solidFill>
              <a:latin typeface="+mj-lt"/>
              <a:cs typeface="Lato-BlackItalic"/>
            </a:endParaRPr>
          </a:p>
          <a:p>
            <a:pPr marL="12700" marR="5715" algn="just">
              <a:lnSpc>
                <a:spcPts val="1300"/>
              </a:lnSpc>
              <a:spcBef>
                <a:spcPts val="1305"/>
              </a:spcBef>
            </a:pPr>
            <a:r>
              <a:rPr lang="es-CO" sz="1400" b="1" i="1" spc="-20" dirty="0">
                <a:solidFill>
                  <a:srgbClr val="C01F3C"/>
                </a:solidFill>
                <a:latin typeface="+mj-lt"/>
                <a:cs typeface="Lato-BlackItalic"/>
              </a:rPr>
              <a:t>Apoyo </a:t>
            </a:r>
            <a:r>
              <a:rPr lang="es-CO" sz="1400" b="1" i="1" spc="-15" dirty="0">
                <a:solidFill>
                  <a:srgbClr val="C01F3C"/>
                </a:solidFill>
                <a:latin typeface="+mj-lt"/>
                <a:cs typeface="Lato-BlackItalic"/>
              </a:rPr>
              <a:t>la </a:t>
            </a:r>
            <a:r>
              <a:rPr lang="es-CO" sz="1400" b="1" i="1" spc="-25" dirty="0">
                <a:solidFill>
                  <a:srgbClr val="C01F3C"/>
                </a:solidFill>
                <a:latin typeface="+mj-lt"/>
                <a:cs typeface="Lato-BlackItalic"/>
              </a:rPr>
              <a:t>supervisión </a:t>
            </a:r>
            <a:r>
              <a:rPr lang="es-CO" sz="1400" b="1" i="1" spc="-15" dirty="0">
                <a:solidFill>
                  <a:srgbClr val="C01F3C"/>
                </a:solidFill>
                <a:latin typeface="+mj-lt"/>
                <a:cs typeface="Lato-BlackItalic"/>
              </a:rPr>
              <a:t>de un </a:t>
            </a:r>
            <a:r>
              <a:rPr lang="es-CO" sz="1400" b="1" i="1" spc="-25" dirty="0">
                <a:solidFill>
                  <a:srgbClr val="C01F3C"/>
                </a:solidFill>
                <a:latin typeface="+mj-lt"/>
                <a:cs typeface="Lato-BlackItalic"/>
              </a:rPr>
              <a:t>contrato </a:t>
            </a:r>
            <a:r>
              <a:rPr lang="es-CO" sz="1400" b="1" i="1" spc="-15" dirty="0">
                <a:solidFill>
                  <a:srgbClr val="C01F3C"/>
                </a:solidFill>
                <a:latin typeface="+mj-lt"/>
                <a:cs typeface="Lato-BlackItalic"/>
              </a:rPr>
              <a:t>de </a:t>
            </a:r>
            <a:r>
              <a:rPr lang="es-CO" sz="1400" b="1" i="1" spc="-25" dirty="0">
                <a:solidFill>
                  <a:srgbClr val="C01F3C"/>
                </a:solidFill>
                <a:latin typeface="+mj-lt"/>
                <a:cs typeface="Lato-BlackItalic"/>
              </a:rPr>
              <a:t>transporte </a:t>
            </a:r>
            <a:r>
              <a:rPr lang="es-CO" sz="1400" b="1" i="1" spc="-15" dirty="0">
                <a:solidFill>
                  <a:srgbClr val="C01F3C"/>
                </a:solidFill>
                <a:latin typeface="+mj-lt"/>
                <a:cs typeface="Lato-BlackItalic"/>
              </a:rPr>
              <a:t>de  </a:t>
            </a:r>
            <a:r>
              <a:rPr lang="es-CO" sz="1400" b="1" i="1" spc="-25" dirty="0">
                <a:solidFill>
                  <a:srgbClr val="C01F3C"/>
                </a:solidFill>
                <a:latin typeface="+mj-lt"/>
                <a:cs typeface="Lato-BlackItalic"/>
              </a:rPr>
              <a:t>materiales </a:t>
            </a:r>
            <a:r>
              <a:rPr lang="es-CO" sz="1400" b="1" i="1" dirty="0">
                <a:solidFill>
                  <a:srgbClr val="C01F3C"/>
                </a:solidFill>
                <a:latin typeface="+mj-lt"/>
                <a:cs typeface="Lato-BlackItalic"/>
              </a:rPr>
              <a:t>y </a:t>
            </a:r>
            <a:r>
              <a:rPr lang="es-CO" sz="1400" b="1" i="1" spc="-20" dirty="0">
                <a:solidFill>
                  <a:srgbClr val="C01F3C"/>
                </a:solidFill>
                <a:latin typeface="+mj-lt"/>
                <a:cs typeface="Lato-BlackItalic"/>
              </a:rPr>
              <a:t>debo </a:t>
            </a:r>
            <a:r>
              <a:rPr lang="es-CO" sz="1400" b="1" i="1" spc="-25" dirty="0">
                <a:solidFill>
                  <a:srgbClr val="C01F3C"/>
                </a:solidFill>
                <a:latin typeface="+mj-lt"/>
                <a:cs typeface="Lato-BlackItalic"/>
              </a:rPr>
              <a:t>validar </a:t>
            </a:r>
            <a:r>
              <a:rPr lang="es-CO" sz="1400" b="1" i="1" spc="-20" dirty="0">
                <a:solidFill>
                  <a:srgbClr val="C01F3C"/>
                </a:solidFill>
                <a:latin typeface="+mj-lt"/>
                <a:cs typeface="Lato-BlackItalic"/>
              </a:rPr>
              <a:t>las </a:t>
            </a:r>
            <a:r>
              <a:rPr lang="es-CO" sz="1400" b="1" i="1" spc="-25" dirty="0">
                <a:solidFill>
                  <a:srgbClr val="C01F3C"/>
                </a:solidFill>
                <a:latin typeface="+mj-lt"/>
                <a:cs typeface="Lato-BlackItalic"/>
              </a:rPr>
              <a:t>cantidades </a:t>
            </a:r>
            <a:r>
              <a:rPr lang="es-CO" sz="1400" b="1" i="1" dirty="0">
                <a:solidFill>
                  <a:srgbClr val="C01F3C"/>
                </a:solidFill>
                <a:latin typeface="+mj-lt"/>
                <a:cs typeface="Lato-BlackItalic"/>
              </a:rPr>
              <a:t>y </a:t>
            </a:r>
            <a:r>
              <a:rPr lang="es-CO" sz="1400" b="1" i="1" spc="-25" dirty="0">
                <a:solidFill>
                  <a:srgbClr val="C01F3C"/>
                </a:solidFill>
                <a:latin typeface="+mj-lt"/>
                <a:cs typeface="Lato-BlackItalic"/>
              </a:rPr>
              <a:t>servicios </a:t>
            </a:r>
            <a:r>
              <a:rPr lang="es-CO" sz="1400" b="1" i="1" spc="-20" dirty="0">
                <a:solidFill>
                  <a:srgbClr val="C01F3C"/>
                </a:solidFill>
                <a:latin typeface="+mj-lt"/>
                <a:cs typeface="Lato-BlackItalic"/>
              </a:rPr>
              <a:t>para </a:t>
            </a:r>
            <a:r>
              <a:rPr lang="es-CO" sz="1400" b="1" i="1" spc="-25" dirty="0">
                <a:solidFill>
                  <a:srgbClr val="C01F3C"/>
                </a:solidFill>
                <a:latin typeface="+mj-lt"/>
                <a:cs typeface="Lato-BlackItalic"/>
              </a:rPr>
              <a:t>la  facturación. </a:t>
            </a:r>
            <a:r>
              <a:rPr lang="es-CO" sz="1400" b="1" i="1" spc="-15" dirty="0">
                <a:solidFill>
                  <a:srgbClr val="C01F3C"/>
                </a:solidFill>
                <a:latin typeface="+mj-lt"/>
                <a:cs typeface="Lato-BlackItalic"/>
              </a:rPr>
              <a:t>Mi </a:t>
            </a:r>
            <a:r>
              <a:rPr lang="es-CO" sz="1400" b="1" i="1" spc="-20" dirty="0">
                <a:solidFill>
                  <a:srgbClr val="C01F3C"/>
                </a:solidFill>
                <a:latin typeface="+mj-lt"/>
                <a:cs typeface="Lato-BlackItalic"/>
              </a:rPr>
              <a:t>yerno </a:t>
            </a:r>
            <a:r>
              <a:rPr lang="es-CO" sz="1400" b="1" i="1" spc="-15" dirty="0">
                <a:solidFill>
                  <a:srgbClr val="C01F3C"/>
                </a:solidFill>
                <a:latin typeface="+mj-lt"/>
                <a:cs typeface="Lato-BlackItalic"/>
              </a:rPr>
              <a:t>es </a:t>
            </a:r>
            <a:r>
              <a:rPr lang="es-CO" sz="1400" b="1" i="1" spc="-20" dirty="0">
                <a:solidFill>
                  <a:srgbClr val="C01F3C"/>
                </a:solidFill>
                <a:latin typeface="+mj-lt"/>
                <a:cs typeface="Lato-BlackItalic"/>
              </a:rPr>
              <a:t>socio del </a:t>
            </a:r>
            <a:r>
              <a:rPr lang="es-CO" sz="1400" b="1" i="1" spc="-25" dirty="0">
                <a:solidFill>
                  <a:srgbClr val="C01F3C"/>
                </a:solidFill>
                <a:latin typeface="+mj-lt"/>
                <a:cs typeface="Lato-BlackItalic"/>
              </a:rPr>
              <a:t>contratista </a:t>
            </a:r>
            <a:r>
              <a:rPr lang="es-CO" sz="1400" b="1" i="1" dirty="0">
                <a:solidFill>
                  <a:srgbClr val="C01F3C"/>
                </a:solidFill>
                <a:latin typeface="+mj-lt"/>
                <a:cs typeface="Lato-BlackItalic"/>
              </a:rPr>
              <a:t>y </a:t>
            </a:r>
            <a:r>
              <a:rPr lang="es-CO" sz="1400" b="1" i="1" spc="-20" dirty="0">
                <a:solidFill>
                  <a:srgbClr val="C01F3C"/>
                </a:solidFill>
                <a:latin typeface="+mj-lt"/>
                <a:cs typeface="Lato-BlackItalic"/>
              </a:rPr>
              <a:t>uno </a:t>
            </a:r>
            <a:r>
              <a:rPr lang="es-CO" sz="1400" b="1" i="1" spc="-15" dirty="0">
                <a:solidFill>
                  <a:srgbClr val="C01F3C"/>
                </a:solidFill>
                <a:latin typeface="+mj-lt"/>
                <a:cs typeface="Lato-BlackItalic"/>
              </a:rPr>
              <a:t>de </a:t>
            </a:r>
            <a:r>
              <a:rPr lang="es-CO" sz="1400" b="1" i="1" spc="-25" dirty="0">
                <a:solidFill>
                  <a:srgbClr val="C01F3C"/>
                </a:solidFill>
                <a:latin typeface="+mj-lt"/>
                <a:cs typeface="Lato-BlackItalic"/>
              </a:rPr>
              <a:t>los  vehículos </a:t>
            </a:r>
            <a:r>
              <a:rPr lang="es-CO" sz="1400" b="1" i="1" spc="-20" dirty="0">
                <a:solidFill>
                  <a:srgbClr val="C01F3C"/>
                </a:solidFill>
                <a:latin typeface="+mj-lt"/>
                <a:cs typeface="Lato-BlackItalic"/>
              </a:rPr>
              <a:t>con los </a:t>
            </a:r>
            <a:r>
              <a:rPr lang="es-CO" sz="1400" b="1" i="1" spc="-25" dirty="0">
                <a:solidFill>
                  <a:srgbClr val="C01F3C"/>
                </a:solidFill>
                <a:latin typeface="+mj-lt"/>
                <a:cs typeface="Lato-BlackItalic"/>
              </a:rPr>
              <a:t>cuales </a:t>
            </a:r>
            <a:r>
              <a:rPr lang="es-CO" sz="1400" b="1" i="1" spc="-20" dirty="0">
                <a:solidFill>
                  <a:srgbClr val="C01F3C"/>
                </a:solidFill>
                <a:latin typeface="+mj-lt"/>
                <a:cs typeface="Lato-BlackItalic"/>
              </a:rPr>
              <a:t>esta </a:t>
            </a:r>
            <a:r>
              <a:rPr lang="es-CO" sz="1400" b="1" i="1" spc="-25" dirty="0">
                <a:solidFill>
                  <a:srgbClr val="C01F3C"/>
                </a:solidFill>
                <a:latin typeface="+mj-lt"/>
                <a:cs typeface="Lato-BlackItalic"/>
              </a:rPr>
              <a:t>presta </a:t>
            </a:r>
            <a:r>
              <a:rPr lang="es-CO" sz="1400" b="1" i="1" spc="-15" dirty="0">
                <a:solidFill>
                  <a:srgbClr val="C01F3C"/>
                </a:solidFill>
                <a:latin typeface="+mj-lt"/>
                <a:cs typeface="Lato-BlackItalic"/>
              </a:rPr>
              <a:t>el </a:t>
            </a:r>
            <a:r>
              <a:rPr lang="es-CO" sz="1400" b="1" i="1" spc="-25" dirty="0">
                <a:solidFill>
                  <a:srgbClr val="C01F3C"/>
                </a:solidFill>
                <a:latin typeface="+mj-lt"/>
                <a:cs typeface="Lato-BlackItalic"/>
              </a:rPr>
              <a:t>servicio </a:t>
            </a:r>
            <a:r>
              <a:rPr lang="es-CO" sz="1400" b="1" i="1" spc="-15" dirty="0">
                <a:solidFill>
                  <a:srgbClr val="C01F3C"/>
                </a:solidFill>
                <a:latin typeface="+mj-lt"/>
                <a:cs typeface="Lato-BlackItalic"/>
              </a:rPr>
              <a:t>es </a:t>
            </a:r>
            <a:r>
              <a:rPr lang="es-CO" sz="1400" b="1" i="1" spc="-25" dirty="0">
                <a:solidFill>
                  <a:srgbClr val="C01F3C"/>
                </a:solidFill>
                <a:latin typeface="+mj-lt"/>
                <a:cs typeface="Lato-BlackItalic"/>
              </a:rPr>
              <a:t>de  propiedad </a:t>
            </a:r>
            <a:r>
              <a:rPr lang="es-CO" sz="1400" b="1" i="1" spc="-15" dirty="0">
                <a:solidFill>
                  <a:srgbClr val="C01F3C"/>
                </a:solidFill>
                <a:latin typeface="+mj-lt"/>
                <a:cs typeface="Lato-BlackItalic"/>
              </a:rPr>
              <a:t>de mi </a:t>
            </a:r>
            <a:r>
              <a:rPr lang="es-CO" sz="1400" b="1" i="1" spc="-20" dirty="0">
                <a:solidFill>
                  <a:srgbClr val="C01F3C"/>
                </a:solidFill>
                <a:latin typeface="+mj-lt"/>
                <a:cs typeface="Lato-BlackItalic"/>
              </a:rPr>
              <a:t>tío. </a:t>
            </a:r>
            <a:r>
              <a:rPr lang="es-CO" sz="1400" b="1" i="1" spc="-25" dirty="0">
                <a:solidFill>
                  <a:srgbClr val="C01F3C"/>
                </a:solidFill>
                <a:latin typeface="+mj-lt"/>
                <a:cs typeface="Lato-BlackItalic"/>
              </a:rPr>
              <a:t>¿Estoy </a:t>
            </a:r>
            <a:r>
              <a:rPr lang="es-CO" sz="1400" b="1" i="1" spc="-15" dirty="0">
                <a:solidFill>
                  <a:srgbClr val="C01F3C"/>
                </a:solidFill>
                <a:latin typeface="+mj-lt"/>
                <a:cs typeface="Lato-BlackItalic"/>
              </a:rPr>
              <a:t>en un </a:t>
            </a:r>
            <a:r>
              <a:rPr lang="es-CO" sz="1400" b="1" i="1" spc="-25" dirty="0">
                <a:solidFill>
                  <a:srgbClr val="C01F3C"/>
                </a:solidFill>
                <a:latin typeface="+mj-lt"/>
                <a:cs typeface="Lato-BlackItalic"/>
              </a:rPr>
              <a:t>conflicto </a:t>
            </a:r>
            <a:r>
              <a:rPr lang="es-CO" sz="1400" b="1" i="1" spc="-15" dirty="0">
                <a:solidFill>
                  <a:srgbClr val="C01F3C"/>
                </a:solidFill>
                <a:latin typeface="+mj-lt"/>
                <a:cs typeface="Lato-BlackItalic"/>
              </a:rPr>
              <a:t>de </a:t>
            </a:r>
            <a:r>
              <a:rPr lang="es-CO" sz="1400" b="1" i="1" spc="-25" dirty="0">
                <a:solidFill>
                  <a:srgbClr val="C01F3C"/>
                </a:solidFill>
                <a:latin typeface="+mj-lt"/>
                <a:cs typeface="Lato-BlackItalic"/>
              </a:rPr>
              <a:t>interés </a:t>
            </a:r>
            <a:r>
              <a:rPr lang="es-CO" sz="1400" b="1" i="1" dirty="0">
                <a:solidFill>
                  <a:srgbClr val="C01F3C"/>
                </a:solidFill>
                <a:latin typeface="+mj-lt"/>
                <a:cs typeface="Lato-BlackItalic"/>
              </a:rPr>
              <a:t>o  </a:t>
            </a:r>
            <a:r>
              <a:rPr lang="es-CO" sz="1400" b="1" i="1" spc="-25" dirty="0">
                <a:solidFill>
                  <a:srgbClr val="C01F3C"/>
                </a:solidFill>
                <a:latin typeface="+mj-lt"/>
                <a:cs typeface="Lato-BlackItalic"/>
              </a:rPr>
              <a:t>ético,</a:t>
            </a:r>
            <a:r>
              <a:rPr lang="es-CO" sz="1400" b="1" i="1" spc="-50" dirty="0">
                <a:solidFill>
                  <a:srgbClr val="C01F3C"/>
                </a:solidFill>
                <a:latin typeface="+mj-lt"/>
                <a:cs typeface="Lato-BlackItalic"/>
              </a:rPr>
              <a:t> </a:t>
            </a:r>
            <a:r>
              <a:rPr lang="es-CO" sz="1400" b="1" i="1" spc="-25" dirty="0">
                <a:solidFill>
                  <a:srgbClr val="C01F3C"/>
                </a:solidFill>
                <a:latin typeface="+mj-lt"/>
                <a:cs typeface="Lato-BlackItalic"/>
              </a:rPr>
              <a:t>aunque</a:t>
            </a:r>
            <a:r>
              <a:rPr lang="es-CO" sz="1400" b="1" i="1" spc="-50" dirty="0">
                <a:solidFill>
                  <a:srgbClr val="C01F3C"/>
                </a:solidFill>
                <a:latin typeface="+mj-lt"/>
                <a:cs typeface="Lato-BlackItalic"/>
              </a:rPr>
              <a:t> </a:t>
            </a:r>
            <a:r>
              <a:rPr lang="es-CO" sz="1400" b="1" i="1" spc="-15" dirty="0">
                <a:solidFill>
                  <a:srgbClr val="C01F3C"/>
                </a:solidFill>
                <a:latin typeface="+mj-lt"/>
                <a:cs typeface="Lato-BlackItalic"/>
              </a:rPr>
              <a:t>no</a:t>
            </a:r>
            <a:r>
              <a:rPr lang="es-CO" sz="1400" b="1" i="1" spc="-45" dirty="0">
                <a:solidFill>
                  <a:srgbClr val="C01F3C"/>
                </a:solidFill>
                <a:latin typeface="+mj-lt"/>
                <a:cs typeface="Lato-BlackItalic"/>
              </a:rPr>
              <a:t> </a:t>
            </a:r>
            <a:r>
              <a:rPr lang="es-CO" sz="1400" b="1" i="1" spc="-20" dirty="0">
                <a:solidFill>
                  <a:srgbClr val="C01F3C"/>
                </a:solidFill>
                <a:latin typeface="+mj-lt"/>
                <a:cs typeface="Lato-BlackItalic"/>
              </a:rPr>
              <a:t>sea</a:t>
            </a:r>
            <a:r>
              <a:rPr lang="es-CO" sz="1400" b="1" i="1" spc="-50" dirty="0">
                <a:solidFill>
                  <a:srgbClr val="C01F3C"/>
                </a:solidFill>
                <a:latin typeface="+mj-lt"/>
                <a:cs typeface="Lato-BlackItalic"/>
              </a:rPr>
              <a:t> </a:t>
            </a:r>
            <a:r>
              <a:rPr lang="es-CO" sz="1400" b="1" i="1" spc="-15" dirty="0">
                <a:solidFill>
                  <a:srgbClr val="C01F3C"/>
                </a:solidFill>
                <a:latin typeface="+mj-lt"/>
                <a:cs typeface="Lato-BlackItalic"/>
              </a:rPr>
              <a:t>el</a:t>
            </a:r>
            <a:r>
              <a:rPr lang="es-CO" sz="1400" b="1" i="1" spc="-50" dirty="0">
                <a:solidFill>
                  <a:srgbClr val="C01F3C"/>
                </a:solidFill>
                <a:latin typeface="+mj-lt"/>
                <a:cs typeface="Lato-BlackItalic"/>
              </a:rPr>
              <a:t> </a:t>
            </a:r>
            <a:r>
              <a:rPr lang="es-CO" sz="1400" b="1" i="1" spc="-25" dirty="0">
                <a:solidFill>
                  <a:srgbClr val="C01F3C"/>
                </a:solidFill>
                <a:latin typeface="+mj-lt"/>
                <a:cs typeface="Lato-BlackItalic"/>
              </a:rPr>
              <a:t>administrador</a:t>
            </a:r>
            <a:r>
              <a:rPr lang="es-CO" sz="1400" b="1" i="1" spc="-50" dirty="0">
                <a:solidFill>
                  <a:srgbClr val="C01F3C"/>
                </a:solidFill>
                <a:latin typeface="+mj-lt"/>
                <a:cs typeface="Lato-BlackItalic"/>
              </a:rPr>
              <a:t> </a:t>
            </a:r>
            <a:r>
              <a:rPr lang="es-CO" sz="1400" b="1" i="1" spc="-20" dirty="0">
                <a:solidFill>
                  <a:srgbClr val="C01F3C"/>
                </a:solidFill>
                <a:latin typeface="+mj-lt"/>
                <a:cs typeface="Lato-BlackItalic"/>
              </a:rPr>
              <a:t>del</a:t>
            </a:r>
            <a:r>
              <a:rPr lang="es-CO" sz="1400" b="1" i="1" spc="-50" dirty="0">
                <a:solidFill>
                  <a:srgbClr val="C01F3C"/>
                </a:solidFill>
                <a:latin typeface="+mj-lt"/>
                <a:cs typeface="Lato-BlackItalic"/>
              </a:rPr>
              <a:t> </a:t>
            </a:r>
            <a:r>
              <a:rPr lang="es-CO" sz="1400" b="1" i="1" spc="-25" dirty="0">
                <a:solidFill>
                  <a:srgbClr val="C01F3C"/>
                </a:solidFill>
                <a:latin typeface="+mj-lt"/>
                <a:cs typeface="Lato-BlackItalic"/>
              </a:rPr>
              <a:t>contrato?</a:t>
            </a:r>
            <a:endParaRPr lang="es-CO" sz="1400" dirty="0">
              <a:solidFill>
                <a:srgbClr val="C01F3C"/>
              </a:solidFill>
              <a:latin typeface="+mj-lt"/>
              <a:cs typeface="Lato-BlackItalic"/>
            </a:endParaRPr>
          </a:p>
          <a:p>
            <a:pPr>
              <a:lnSpc>
                <a:spcPct val="100000"/>
              </a:lnSpc>
              <a:spcBef>
                <a:spcPts val="40"/>
              </a:spcBef>
            </a:pPr>
            <a:endParaRPr lang="es-CO" sz="1100" dirty="0">
              <a:latin typeface="+mj-lt"/>
              <a:cs typeface="Lato-BlackItalic"/>
            </a:endParaRPr>
          </a:p>
          <a:p>
            <a:pPr marL="12700" marR="5080" algn="just">
              <a:lnSpc>
                <a:spcPts val="1300"/>
              </a:lnSpc>
            </a:pPr>
            <a:r>
              <a:rPr lang="es-CO" sz="1200" b="1" dirty="0">
                <a:solidFill>
                  <a:srgbClr val="801327"/>
                </a:solidFill>
                <a:latin typeface="+mj-lt"/>
                <a:cs typeface="Lato-Black"/>
              </a:rPr>
              <a:t>Sí. </a:t>
            </a:r>
            <a:r>
              <a:rPr lang="es-CO" sz="1200" spc="-40" dirty="0">
                <a:solidFill>
                  <a:srgbClr val="801327"/>
                </a:solidFill>
                <a:latin typeface="+mj-lt"/>
                <a:cs typeface="Arial"/>
              </a:rPr>
              <a:t>Está en </a:t>
            </a:r>
            <a:r>
              <a:rPr lang="es-CO" sz="1200" spc="-10" dirty="0">
                <a:solidFill>
                  <a:srgbClr val="801327"/>
                </a:solidFill>
                <a:latin typeface="+mj-lt"/>
                <a:cs typeface="Arial"/>
              </a:rPr>
              <a:t>conflicto </a:t>
            </a:r>
            <a:r>
              <a:rPr lang="es-CO" sz="1200" spc="-30" dirty="0">
                <a:solidFill>
                  <a:srgbClr val="801327"/>
                </a:solidFill>
                <a:latin typeface="+mj-lt"/>
                <a:cs typeface="Arial"/>
              </a:rPr>
              <a:t>porque </a:t>
            </a:r>
            <a:r>
              <a:rPr lang="es-CO" sz="1200" spc="-5" dirty="0">
                <a:solidFill>
                  <a:srgbClr val="801327"/>
                </a:solidFill>
                <a:latin typeface="+mj-lt"/>
                <a:cs typeface="Arial"/>
              </a:rPr>
              <a:t>toma </a:t>
            </a:r>
            <a:r>
              <a:rPr lang="es-CO" sz="1200" spc="-35" dirty="0">
                <a:solidFill>
                  <a:srgbClr val="801327"/>
                </a:solidFill>
                <a:latin typeface="+mj-lt"/>
                <a:cs typeface="Arial"/>
              </a:rPr>
              <a:t>decisiones </a:t>
            </a:r>
            <a:r>
              <a:rPr lang="es-CO" sz="1200" spc="-30" dirty="0">
                <a:solidFill>
                  <a:srgbClr val="801327"/>
                </a:solidFill>
                <a:latin typeface="+mj-lt"/>
                <a:cs typeface="Arial"/>
              </a:rPr>
              <a:t>sobre </a:t>
            </a:r>
            <a:r>
              <a:rPr lang="es-CO" sz="1200" spc="-25" dirty="0">
                <a:solidFill>
                  <a:srgbClr val="801327"/>
                </a:solidFill>
                <a:latin typeface="+mj-lt"/>
                <a:cs typeface="Arial"/>
              </a:rPr>
              <a:t>el  </a:t>
            </a:r>
            <a:r>
              <a:rPr lang="es-CO" sz="1200" spc="-5" dirty="0">
                <a:solidFill>
                  <a:srgbClr val="801327"/>
                </a:solidFill>
                <a:latin typeface="+mj-lt"/>
                <a:cs typeface="Arial"/>
              </a:rPr>
              <a:t>contrato</a:t>
            </a:r>
            <a:r>
              <a:rPr lang="es-CO" sz="1200" spc="-70" dirty="0">
                <a:solidFill>
                  <a:srgbClr val="801327"/>
                </a:solidFill>
                <a:latin typeface="+mj-lt"/>
                <a:cs typeface="Arial"/>
              </a:rPr>
              <a:t> </a:t>
            </a:r>
            <a:r>
              <a:rPr lang="es-CO" sz="1200" spc="-40" dirty="0">
                <a:solidFill>
                  <a:srgbClr val="801327"/>
                </a:solidFill>
                <a:latin typeface="+mj-lt"/>
                <a:cs typeface="Arial"/>
              </a:rPr>
              <a:t>en</a:t>
            </a:r>
            <a:r>
              <a:rPr lang="es-CO" sz="1200" spc="-70" dirty="0">
                <a:solidFill>
                  <a:srgbClr val="801327"/>
                </a:solidFill>
                <a:latin typeface="+mj-lt"/>
                <a:cs typeface="Arial"/>
              </a:rPr>
              <a:t> </a:t>
            </a:r>
            <a:r>
              <a:rPr lang="es-CO" sz="1200" spc="-25" dirty="0">
                <a:solidFill>
                  <a:srgbClr val="801327"/>
                </a:solidFill>
                <a:latin typeface="+mj-lt"/>
                <a:cs typeface="Arial"/>
              </a:rPr>
              <a:t>el</a:t>
            </a:r>
            <a:r>
              <a:rPr lang="es-CO" sz="1200" spc="-65" dirty="0">
                <a:solidFill>
                  <a:srgbClr val="801327"/>
                </a:solidFill>
                <a:latin typeface="+mj-lt"/>
                <a:cs typeface="Arial"/>
              </a:rPr>
              <a:t> </a:t>
            </a:r>
            <a:r>
              <a:rPr lang="es-CO" sz="1200" spc="-40" dirty="0">
                <a:solidFill>
                  <a:srgbClr val="801327"/>
                </a:solidFill>
                <a:latin typeface="+mj-lt"/>
                <a:cs typeface="Arial"/>
              </a:rPr>
              <a:t>que</a:t>
            </a:r>
            <a:r>
              <a:rPr lang="es-CO" sz="1200" spc="-70" dirty="0">
                <a:solidFill>
                  <a:srgbClr val="801327"/>
                </a:solidFill>
                <a:latin typeface="+mj-lt"/>
                <a:cs typeface="Arial"/>
              </a:rPr>
              <a:t> </a:t>
            </a:r>
            <a:r>
              <a:rPr lang="es-CO" sz="1200" spc="-15" dirty="0">
                <a:solidFill>
                  <a:srgbClr val="801327"/>
                </a:solidFill>
                <a:latin typeface="+mj-lt"/>
                <a:cs typeface="Arial"/>
              </a:rPr>
              <a:t>intervienen</a:t>
            </a:r>
            <a:r>
              <a:rPr lang="es-CO" sz="1200" spc="-65" dirty="0">
                <a:solidFill>
                  <a:srgbClr val="801327"/>
                </a:solidFill>
                <a:latin typeface="+mj-lt"/>
                <a:cs typeface="Arial"/>
              </a:rPr>
              <a:t> </a:t>
            </a:r>
            <a:r>
              <a:rPr lang="es-CO" sz="1200" spc="-35" dirty="0">
                <a:solidFill>
                  <a:srgbClr val="801327"/>
                </a:solidFill>
                <a:latin typeface="+mj-lt"/>
                <a:cs typeface="Arial"/>
              </a:rPr>
              <a:t>sus</a:t>
            </a:r>
            <a:r>
              <a:rPr lang="es-CO" sz="1200" spc="-70" dirty="0">
                <a:solidFill>
                  <a:srgbClr val="801327"/>
                </a:solidFill>
                <a:latin typeface="+mj-lt"/>
                <a:cs typeface="Arial"/>
              </a:rPr>
              <a:t> </a:t>
            </a:r>
            <a:r>
              <a:rPr lang="es-CO" sz="1200" spc="-25" dirty="0">
                <a:solidFill>
                  <a:srgbClr val="801327"/>
                </a:solidFill>
                <a:latin typeface="+mj-lt"/>
                <a:cs typeface="Arial"/>
              </a:rPr>
              <a:t>parientes.</a:t>
            </a:r>
          </a:p>
          <a:p>
            <a:pPr marL="12700" marR="5080" algn="just">
              <a:lnSpc>
                <a:spcPts val="1300"/>
              </a:lnSpc>
            </a:pPr>
            <a:endParaRPr lang="es-CO" sz="1100" dirty="0">
              <a:latin typeface="+mj-lt"/>
              <a:cs typeface="Arial"/>
            </a:endParaRPr>
          </a:p>
        </p:txBody>
      </p:sp>
      <p:sp>
        <p:nvSpPr>
          <p:cNvPr id="6" name="CuadroTexto 5">
            <a:extLst>
              <a:ext uri="{FF2B5EF4-FFF2-40B4-BE49-F238E27FC236}">
                <a16:creationId xmlns:a16="http://schemas.microsoft.com/office/drawing/2014/main" id="{B892B9C7-2621-42F7-B70B-22A0CFC23FAE}"/>
              </a:ext>
            </a:extLst>
          </p:cNvPr>
          <p:cNvSpPr txBox="1"/>
          <p:nvPr/>
        </p:nvSpPr>
        <p:spPr>
          <a:xfrm>
            <a:off x="4016420" y="7789761"/>
            <a:ext cx="389850" cy="307777"/>
          </a:xfrm>
          <a:prstGeom prst="rect">
            <a:avLst/>
          </a:prstGeom>
          <a:noFill/>
        </p:spPr>
        <p:txBody>
          <a:bodyPr wrap="none" rtlCol="0">
            <a:spAutoFit/>
          </a:bodyPr>
          <a:lstStyle/>
          <a:p>
            <a:r>
              <a:rPr lang="es-CO" sz="1400" b="1" dirty="0">
                <a:solidFill>
                  <a:srgbClr val="801327"/>
                </a:solidFill>
              </a:rPr>
              <a:t>34</a:t>
            </a:r>
          </a:p>
        </p:txBody>
      </p:sp>
    </p:spTree>
    <p:extLst>
      <p:ext uri="{BB962C8B-B14F-4D97-AF65-F5344CB8AC3E}">
        <p14:creationId xmlns:p14="http://schemas.microsoft.com/office/powerpoint/2010/main" val="1362864610"/>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showMasterSp="0">
  <p:cSld>
    <p:bg>
      <p:bgPr>
        <a:solidFill>
          <a:srgbClr val="FFA300"/>
        </a:solidFill>
        <a:effectLst/>
      </p:bgPr>
    </p:bg>
    <p:spTree>
      <p:nvGrpSpPr>
        <p:cNvPr id="1" name=""/>
        <p:cNvGrpSpPr/>
        <p:nvPr/>
      </p:nvGrpSpPr>
      <p:grpSpPr>
        <a:xfrm>
          <a:off x="0" y="0"/>
          <a:ext cx="0" cy="0"/>
          <a:chOff x="0" y="0"/>
          <a:chExt cx="0" cy="0"/>
        </a:xfrm>
      </p:grpSpPr>
      <p:sp>
        <p:nvSpPr>
          <p:cNvPr id="4" name="object 4"/>
          <p:cNvSpPr txBox="1"/>
          <p:nvPr/>
        </p:nvSpPr>
        <p:spPr>
          <a:xfrm>
            <a:off x="4463181" y="875712"/>
            <a:ext cx="3352800" cy="5348900"/>
          </a:xfrm>
          <a:prstGeom prst="rect">
            <a:avLst/>
          </a:prstGeom>
        </p:spPr>
        <p:txBody>
          <a:bodyPr vert="horz" wrap="square" lIns="0" tIns="11430" rIns="0" bIns="0" rtlCol="0">
            <a:spAutoFit/>
          </a:bodyPr>
          <a:lstStyle/>
          <a:p>
            <a:pPr marL="12700" algn="just">
              <a:lnSpc>
                <a:spcPct val="100000"/>
              </a:lnSpc>
              <a:spcBef>
                <a:spcPts val="90"/>
              </a:spcBef>
            </a:pPr>
            <a:r>
              <a:rPr lang="es-CO" sz="2200" b="1" spc="-10" dirty="0">
                <a:solidFill>
                  <a:schemeClr val="bg1"/>
                </a:solidFill>
                <a:latin typeface="Lato-Black"/>
                <a:cs typeface="Lato-Black"/>
              </a:rPr>
              <a:t>¡Que </a:t>
            </a:r>
            <a:r>
              <a:rPr lang="es-CO" sz="2200" b="1" spc="-5" dirty="0">
                <a:solidFill>
                  <a:schemeClr val="bg1"/>
                </a:solidFill>
                <a:latin typeface="Lato-Black"/>
                <a:cs typeface="Lato-Black"/>
              </a:rPr>
              <a:t>no le pase a</a:t>
            </a:r>
            <a:r>
              <a:rPr lang="es-CO" sz="2200" b="1" spc="-40" dirty="0">
                <a:solidFill>
                  <a:schemeClr val="bg1"/>
                </a:solidFill>
                <a:latin typeface="Lato-Black"/>
                <a:cs typeface="Lato-Black"/>
              </a:rPr>
              <a:t> </a:t>
            </a:r>
            <a:r>
              <a:rPr lang="es-CO" sz="2200" b="1" spc="-10" dirty="0">
                <a:solidFill>
                  <a:schemeClr val="bg1"/>
                </a:solidFill>
                <a:latin typeface="Lato-Black"/>
                <a:cs typeface="Lato-Black"/>
              </a:rPr>
              <a:t>usted!</a:t>
            </a:r>
          </a:p>
          <a:p>
            <a:pPr marL="12700" algn="just">
              <a:lnSpc>
                <a:spcPct val="100000"/>
              </a:lnSpc>
              <a:spcBef>
                <a:spcPts val="90"/>
              </a:spcBef>
            </a:pPr>
            <a:endParaRPr lang="es-CO" sz="2200" dirty="0">
              <a:solidFill>
                <a:schemeClr val="bg1"/>
              </a:solidFill>
              <a:latin typeface="Lato-Black"/>
              <a:cs typeface="Lato-Black"/>
            </a:endParaRPr>
          </a:p>
          <a:p>
            <a:pPr marL="12700" marR="20320" algn="just">
              <a:lnSpc>
                <a:spcPts val="1200"/>
              </a:lnSpc>
              <a:spcBef>
                <a:spcPts val="1200"/>
              </a:spcBef>
            </a:pPr>
            <a:r>
              <a:rPr lang="es-CO" sz="1400" b="1" i="1" spc="-20" dirty="0">
                <a:solidFill>
                  <a:srgbClr val="C01F3C"/>
                </a:solidFill>
                <a:latin typeface="Lato-BlackItalic"/>
                <a:cs typeface="Lato-BlackItalic"/>
              </a:rPr>
              <a:t>Soy </a:t>
            </a:r>
            <a:r>
              <a:rPr lang="es-CO" sz="1400" b="1" i="1" spc="-25" dirty="0">
                <a:solidFill>
                  <a:srgbClr val="C01F3C"/>
                </a:solidFill>
                <a:latin typeface="Lato-BlackItalic"/>
                <a:cs typeface="Lato-BlackItalic"/>
              </a:rPr>
              <a:t>supervisor </a:t>
            </a:r>
            <a:r>
              <a:rPr lang="es-CO" sz="1400" b="1" i="1" spc="-15" dirty="0">
                <a:solidFill>
                  <a:srgbClr val="C01F3C"/>
                </a:solidFill>
                <a:latin typeface="Lato-BlackItalic"/>
                <a:cs typeface="Lato-BlackItalic"/>
              </a:rPr>
              <a:t>de un </a:t>
            </a:r>
            <a:r>
              <a:rPr lang="es-CO" sz="1400" b="1" i="1" spc="-25" dirty="0">
                <a:solidFill>
                  <a:srgbClr val="C01F3C"/>
                </a:solidFill>
                <a:latin typeface="Lato-BlackItalic"/>
                <a:cs typeface="Lato-BlackItalic"/>
              </a:rPr>
              <a:t>contrato, </a:t>
            </a:r>
            <a:r>
              <a:rPr lang="es-CO" sz="1400" b="1" i="1" spc="-15" dirty="0">
                <a:solidFill>
                  <a:srgbClr val="C01F3C"/>
                </a:solidFill>
                <a:latin typeface="Lato-BlackItalic"/>
                <a:cs typeface="Lato-BlackItalic"/>
              </a:rPr>
              <a:t>no el </a:t>
            </a:r>
            <a:r>
              <a:rPr lang="es-CO" sz="1400" b="1" i="1" spc="-25" dirty="0">
                <a:solidFill>
                  <a:srgbClr val="C01F3C"/>
                </a:solidFill>
                <a:latin typeface="Lato-BlackItalic"/>
                <a:cs typeface="Lato-BlackItalic"/>
              </a:rPr>
              <a:t>administrador. Mi  </a:t>
            </a:r>
            <a:r>
              <a:rPr lang="es-CO" sz="1400" b="1" i="1" spc="-20" dirty="0">
                <a:solidFill>
                  <a:srgbClr val="C01F3C"/>
                </a:solidFill>
                <a:latin typeface="Lato-BlackItalic"/>
                <a:cs typeface="Lato-BlackItalic"/>
              </a:rPr>
              <a:t>labor </a:t>
            </a:r>
            <a:r>
              <a:rPr lang="es-CO" sz="1400" b="1" i="1" spc="-15" dirty="0">
                <a:solidFill>
                  <a:srgbClr val="C01F3C"/>
                </a:solidFill>
                <a:latin typeface="Lato-BlackItalic"/>
                <a:cs typeface="Lato-BlackItalic"/>
              </a:rPr>
              <a:t>es </a:t>
            </a:r>
            <a:r>
              <a:rPr lang="es-CO" sz="1400" b="1" i="1" spc="-25" dirty="0">
                <a:solidFill>
                  <a:srgbClr val="C01F3C"/>
                </a:solidFill>
                <a:latin typeface="Lato-BlackItalic"/>
                <a:cs typeface="Lato-BlackItalic"/>
              </a:rPr>
              <a:t>validar </a:t>
            </a:r>
            <a:r>
              <a:rPr lang="es-CO" sz="1400" b="1" i="1" spc="-20" dirty="0">
                <a:solidFill>
                  <a:srgbClr val="C01F3C"/>
                </a:solidFill>
                <a:latin typeface="Lato-BlackItalic"/>
                <a:cs typeface="Lato-BlackItalic"/>
              </a:rPr>
              <a:t>los </a:t>
            </a:r>
            <a:r>
              <a:rPr lang="es-CO" sz="1400" b="1" i="1" spc="-25" dirty="0">
                <a:solidFill>
                  <a:srgbClr val="C01F3C"/>
                </a:solidFill>
                <a:latin typeface="Lato-BlackItalic"/>
                <a:cs typeface="Lato-BlackItalic"/>
              </a:rPr>
              <a:t>horarios </a:t>
            </a:r>
            <a:r>
              <a:rPr lang="es-CO" sz="1400" b="1" i="1" spc="-15" dirty="0">
                <a:solidFill>
                  <a:srgbClr val="C01F3C"/>
                </a:solidFill>
                <a:latin typeface="Lato-BlackItalic"/>
                <a:cs typeface="Lato-BlackItalic"/>
              </a:rPr>
              <a:t>de </a:t>
            </a:r>
            <a:r>
              <a:rPr lang="es-CO" sz="1400" b="1" i="1" spc="-25" dirty="0">
                <a:solidFill>
                  <a:srgbClr val="C01F3C"/>
                </a:solidFill>
                <a:latin typeface="Lato-BlackItalic"/>
                <a:cs typeface="Lato-BlackItalic"/>
              </a:rPr>
              <a:t>trabajo </a:t>
            </a:r>
            <a:r>
              <a:rPr lang="es-CO" sz="1400" b="1" i="1" spc="-20" dirty="0">
                <a:solidFill>
                  <a:srgbClr val="C01F3C"/>
                </a:solidFill>
                <a:latin typeface="Lato-BlackItalic"/>
                <a:cs typeface="Lato-BlackItalic"/>
              </a:rPr>
              <a:t>del </a:t>
            </a:r>
            <a:r>
              <a:rPr lang="es-CO" sz="1400" b="1" i="1" spc="-25" dirty="0">
                <a:solidFill>
                  <a:srgbClr val="C01F3C"/>
                </a:solidFill>
                <a:latin typeface="Lato-BlackItalic"/>
                <a:cs typeface="Lato-BlackItalic"/>
              </a:rPr>
              <a:t>personal del  contratista.</a:t>
            </a:r>
            <a:r>
              <a:rPr lang="es-CO" sz="1400" b="1" i="1" spc="100" dirty="0">
                <a:solidFill>
                  <a:srgbClr val="C01F3C"/>
                </a:solidFill>
                <a:latin typeface="Lato-BlackItalic"/>
                <a:cs typeface="Lato-BlackItalic"/>
              </a:rPr>
              <a:t> </a:t>
            </a:r>
            <a:r>
              <a:rPr lang="es-CO" sz="1400" b="1" i="1" spc="-20" dirty="0">
                <a:solidFill>
                  <a:srgbClr val="C01F3C"/>
                </a:solidFill>
                <a:latin typeface="Lato-BlackItalic"/>
                <a:cs typeface="Lato-BlackItalic"/>
              </a:rPr>
              <a:t>Tengo</a:t>
            </a:r>
            <a:r>
              <a:rPr lang="es-CO" sz="1400" b="1" i="1" spc="100" dirty="0">
                <a:solidFill>
                  <a:srgbClr val="C01F3C"/>
                </a:solidFill>
                <a:latin typeface="Lato-BlackItalic"/>
                <a:cs typeface="Lato-BlackItalic"/>
              </a:rPr>
              <a:t> </a:t>
            </a:r>
            <a:r>
              <a:rPr lang="es-CO" sz="1400" b="1" i="1" spc="-20" dirty="0">
                <a:solidFill>
                  <a:srgbClr val="C01F3C"/>
                </a:solidFill>
                <a:latin typeface="Lato-BlackItalic"/>
                <a:cs typeface="Lato-BlackItalic"/>
              </a:rPr>
              <a:t>una</a:t>
            </a:r>
            <a:r>
              <a:rPr lang="es-CO" sz="1400" b="1" i="1" spc="95" dirty="0">
                <a:solidFill>
                  <a:srgbClr val="C01F3C"/>
                </a:solidFill>
                <a:latin typeface="Lato-BlackItalic"/>
                <a:cs typeface="Lato-BlackItalic"/>
              </a:rPr>
              <a:t> </a:t>
            </a:r>
            <a:r>
              <a:rPr lang="es-CO" sz="1400" b="1" i="1" spc="-25" dirty="0">
                <a:solidFill>
                  <a:srgbClr val="C01F3C"/>
                </a:solidFill>
                <a:latin typeface="Lato-BlackItalic"/>
                <a:cs typeface="Lato-BlackItalic"/>
              </a:rPr>
              <a:t>hermana</a:t>
            </a:r>
            <a:r>
              <a:rPr lang="es-CO" sz="1400" b="1" i="1" spc="105" dirty="0">
                <a:solidFill>
                  <a:srgbClr val="C01F3C"/>
                </a:solidFill>
                <a:latin typeface="Lato-BlackItalic"/>
                <a:cs typeface="Lato-BlackItalic"/>
              </a:rPr>
              <a:t> </a:t>
            </a:r>
            <a:r>
              <a:rPr lang="es-CO" sz="1400" b="1" i="1" spc="-20" dirty="0">
                <a:solidFill>
                  <a:srgbClr val="C01F3C"/>
                </a:solidFill>
                <a:latin typeface="Lato-BlackItalic"/>
                <a:cs typeface="Lato-BlackItalic"/>
              </a:rPr>
              <a:t>que</a:t>
            </a:r>
            <a:r>
              <a:rPr lang="es-CO" sz="1400" b="1" i="1" spc="95" dirty="0">
                <a:solidFill>
                  <a:srgbClr val="C01F3C"/>
                </a:solidFill>
                <a:latin typeface="Lato-BlackItalic"/>
                <a:cs typeface="Lato-BlackItalic"/>
              </a:rPr>
              <a:t> </a:t>
            </a:r>
            <a:r>
              <a:rPr lang="es-CO" sz="1400" b="1" i="1" spc="-20" dirty="0">
                <a:solidFill>
                  <a:srgbClr val="C01F3C"/>
                </a:solidFill>
                <a:latin typeface="Lato-BlackItalic"/>
                <a:cs typeface="Lato-BlackItalic"/>
              </a:rPr>
              <a:t>está</a:t>
            </a:r>
            <a:r>
              <a:rPr lang="es-CO" sz="1400" b="1" i="1" spc="100" dirty="0">
                <a:solidFill>
                  <a:srgbClr val="C01F3C"/>
                </a:solidFill>
                <a:latin typeface="Lato-BlackItalic"/>
                <a:cs typeface="Lato-BlackItalic"/>
              </a:rPr>
              <a:t> </a:t>
            </a:r>
            <a:r>
              <a:rPr lang="es-CO" sz="1400" b="1" i="1" spc="-20" dirty="0">
                <a:solidFill>
                  <a:srgbClr val="C01F3C"/>
                </a:solidFill>
                <a:latin typeface="Lato-BlackItalic"/>
                <a:cs typeface="Lato-BlackItalic"/>
              </a:rPr>
              <a:t>sin</a:t>
            </a:r>
            <a:r>
              <a:rPr lang="es-CO" sz="1400" b="1" i="1" spc="100" dirty="0">
                <a:solidFill>
                  <a:srgbClr val="C01F3C"/>
                </a:solidFill>
                <a:latin typeface="Lato-BlackItalic"/>
                <a:cs typeface="Lato-BlackItalic"/>
              </a:rPr>
              <a:t> </a:t>
            </a:r>
            <a:r>
              <a:rPr lang="es-CO" sz="1400" b="1" i="1" spc="-25" dirty="0">
                <a:solidFill>
                  <a:srgbClr val="C01F3C"/>
                </a:solidFill>
                <a:latin typeface="Lato-BlackItalic"/>
                <a:cs typeface="Lato-BlackItalic"/>
              </a:rPr>
              <a:t>trabajo.</a:t>
            </a:r>
            <a:endParaRPr lang="es-CO" sz="1400" dirty="0">
              <a:solidFill>
                <a:srgbClr val="C01F3C"/>
              </a:solidFill>
              <a:latin typeface="Lato-BlackItalic"/>
              <a:cs typeface="Lato-BlackItalic"/>
            </a:endParaRPr>
          </a:p>
          <a:p>
            <a:pPr marL="12700" marR="17145" algn="just">
              <a:lnSpc>
                <a:spcPts val="1200"/>
              </a:lnSpc>
            </a:pPr>
            <a:r>
              <a:rPr lang="es-CO" sz="1400" b="1" i="1" spc="-25" dirty="0">
                <a:solidFill>
                  <a:srgbClr val="C01F3C"/>
                </a:solidFill>
                <a:latin typeface="Lato-BlackItalic"/>
                <a:cs typeface="Lato-BlackItalic"/>
              </a:rPr>
              <a:t>¿Puedo decirle </a:t>
            </a:r>
            <a:r>
              <a:rPr lang="es-CO" sz="1400" b="1" i="1" spc="-15" dirty="0">
                <a:solidFill>
                  <a:srgbClr val="C01F3C"/>
                </a:solidFill>
                <a:latin typeface="Lato-BlackItalic"/>
                <a:cs typeface="Lato-BlackItalic"/>
              </a:rPr>
              <a:t>al </a:t>
            </a:r>
            <a:r>
              <a:rPr lang="es-CO" sz="1400" b="1" i="1" spc="-25" dirty="0">
                <a:solidFill>
                  <a:srgbClr val="C01F3C"/>
                </a:solidFill>
                <a:latin typeface="Lato-BlackItalic"/>
                <a:cs typeface="Lato-BlackItalic"/>
              </a:rPr>
              <a:t>contratista </a:t>
            </a:r>
            <a:r>
              <a:rPr lang="es-CO" sz="1400" b="1" i="1" spc="-20" dirty="0">
                <a:solidFill>
                  <a:srgbClr val="C01F3C"/>
                </a:solidFill>
                <a:latin typeface="Lato-BlackItalic"/>
                <a:cs typeface="Lato-BlackItalic"/>
              </a:rPr>
              <a:t>que </a:t>
            </a:r>
            <a:r>
              <a:rPr lang="es-CO" sz="1400" b="1" i="1" spc="-25" dirty="0">
                <a:solidFill>
                  <a:srgbClr val="C01F3C"/>
                </a:solidFill>
                <a:latin typeface="Lato-BlackItalic"/>
                <a:cs typeface="Lato-BlackItalic"/>
              </a:rPr>
              <a:t>vincule </a:t>
            </a:r>
            <a:r>
              <a:rPr lang="es-CO" sz="1400" b="1" i="1" dirty="0">
                <a:solidFill>
                  <a:srgbClr val="C01F3C"/>
                </a:solidFill>
                <a:latin typeface="Lato-BlackItalic"/>
                <a:cs typeface="Lato-BlackItalic"/>
              </a:rPr>
              <a:t>a </a:t>
            </a:r>
            <a:r>
              <a:rPr lang="es-CO" sz="1400" b="1" i="1" spc="-15" dirty="0">
                <a:solidFill>
                  <a:srgbClr val="C01F3C"/>
                </a:solidFill>
                <a:latin typeface="Lato-BlackItalic"/>
                <a:cs typeface="Lato-BlackItalic"/>
              </a:rPr>
              <a:t>mi </a:t>
            </a:r>
            <a:r>
              <a:rPr lang="es-CO" sz="1400" b="1" i="1" spc="-25" dirty="0">
                <a:solidFill>
                  <a:srgbClr val="C01F3C"/>
                </a:solidFill>
                <a:latin typeface="Lato-BlackItalic"/>
                <a:cs typeface="Lato-BlackItalic"/>
              </a:rPr>
              <a:t>hermana  </a:t>
            </a:r>
            <a:r>
              <a:rPr lang="es-CO" sz="1400" b="1" i="1" spc="-20" dirty="0">
                <a:solidFill>
                  <a:srgbClr val="C01F3C"/>
                </a:solidFill>
                <a:latin typeface="Lato-BlackItalic"/>
                <a:cs typeface="Lato-BlackItalic"/>
              </a:rPr>
              <a:t>para </a:t>
            </a:r>
            <a:r>
              <a:rPr lang="es-CO" sz="1400" b="1" i="1" spc="-15" dirty="0">
                <a:solidFill>
                  <a:srgbClr val="C01F3C"/>
                </a:solidFill>
                <a:latin typeface="Lato-BlackItalic"/>
                <a:cs typeface="Lato-BlackItalic"/>
              </a:rPr>
              <a:t>la </a:t>
            </a:r>
            <a:r>
              <a:rPr lang="es-CO" sz="1400" b="1" i="1" spc="-25" dirty="0">
                <a:solidFill>
                  <a:srgbClr val="C01F3C"/>
                </a:solidFill>
                <a:latin typeface="Lato-BlackItalic"/>
                <a:cs typeface="Lato-BlackItalic"/>
              </a:rPr>
              <a:t>ejecución </a:t>
            </a:r>
            <a:r>
              <a:rPr lang="es-CO" sz="1400" b="1" i="1" spc="-15" dirty="0">
                <a:solidFill>
                  <a:srgbClr val="C01F3C"/>
                </a:solidFill>
                <a:latin typeface="Lato-BlackItalic"/>
                <a:cs typeface="Lato-BlackItalic"/>
              </a:rPr>
              <a:t>de un </a:t>
            </a:r>
            <a:r>
              <a:rPr lang="es-CO" sz="1400" b="1" i="1" spc="-25" dirty="0">
                <a:solidFill>
                  <a:srgbClr val="C01F3C"/>
                </a:solidFill>
                <a:latin typeface="Lato-BlackItalic"/>
                <a:cs typeface="Lato-BlackItalic"/>
              </a:rPr>
              <a:t>contrato distinto </a:t>
            </a:r>
            <a:r>
              <a:rPr lang="es-CO" sz="1400" b="1" i="1" spc="-15" dirty="0">
                <a:solidFill>
                  <a:srgbClr val="C01F3C"/>
                </a:solidFill>
                <a:latin typeface="Lato-BlackItalic"/>
                <a:cs typeface="Lato-BlackItalic"/>
              </a:rPr>
              <a:t>al </a:t>
            </a:r>
            <a:r>
              <a:rPr lang="es-CO" sz="1400" b="1" i="1" spc="-20" dirty="0">
                <a:solidFill>
                  <a:srgbClr val="C01F3C"/>
                </a:solidFill>
                <a:latin typeface="Lato-BlackItalic"/>
                <a:cs typeface="Lato-BlackItalic"/>
              </a:rPr>
              <a:t>que </a:t>
            </a:r>
            <a:r>
              <a:rPr lang="es-CO" sz="1400" b="1" i="1" spc="-25" dirty="0">
                <a:solidFill>
                  <a:srgbClr val="C01F3C"/>
                </a:solidFill>
                <a:latin typeface="Lato-BlackItalic"/>
                <a:cs typeface="Lato-BlackItalic"/>
              </a:rPr>
              <a:t>tienen </a:t>
            </a:r>
            <a:r>
              <a:rPr lang="es-CO" sz="1400" b="1" i="1" spc="-20" dirty="0">
                <a:solidFill>
                  <a:srgbClr val="C01F3C"/>
                </a:solidFill>
                <a:latin typeface="Lato-BlackItalic"/>
                <a:cs typeface="Lato-BlackItalic"/>
              </a:rPr>
              <a:t>con  </a:t>
            </a:r>
            <a:r>
              <a:rPr lang="es-CO" sz="1400" b="1" i="1" spc="-25" dirty="0">
                <a:solidFill>
                  <a:srgbClr val="C01F3C"/>
                </a:solidFill>
                <a:latin typeface="Lato-BlackItalic"/>
                <a:cs typeface="Lato-BlackItalic"/>
              </a:rPr>
              <a:t>Esenttia?</a:t>
            </a:r>
            <a:endParaRPr lang="es-CO" sz="1400" dirty="0">
              <a:solidFill>
                <a:srgbClr val="C01F3C"/>
              </a:solidFill>
              <a:latin typeface="Lato-BlackItalic"/>
              <a:cs typeface="Lato-BlackItalic"/>
            </a:endParaRPr>
          </a:p>
          <a:p>
            <a:pPr>
              <a:lnSpc>
                <a:spcPct val="100000"/>
              </a:lnSpc>
            </a:pPr>
            <a:endParaRPr lang="es-CO" sz="1100" dirty="0">
              <a:latin typeface="Lato-BlackItalic"/>
              <a:cs typeface="Lato-BlackItalic"/>
            </a:endParaRPr>
          </a:p>
          <a:p>
            <a:pPr marL="12700" marR="14604" algn="just">
              <a:lnSpc>
                <a:spcPts val="1200"/>
              </a:lnSpc>
            </a:pPr>
            <a:r>
              <a:rPr lang="es-CO" sz="1200" b="1" dirty="0">
                <a:solidFill>
                  <a:srgbClr val="801327"/>
                </a:solidFill>
                <a:latin typeface="Lato-Black"/>
                <a:cs typeface="Lato-Black"/>
              </a:rPr>
              <a:t>No, </a:t>
            </a:r>
            <a:r>
              <a:rPr lang="es-CO" sz="1200" spc="-40" dirty="0">
                <a:solidFill>
                  <a:srgbClr val="801327"/>
                </a:solidFill>
                <a:latin typeface="Arial"/>
                <a:cs typeface="Arial"/>
              </a:rPr>
              <a:t>acorde </a:t>
            </a:r>
            <a:r>
              <a:rPr lang="es-CO" sz="1200" spc="-45" dirty="0">
                <a:solidFill>
                  <a:srgbClr val="801327"/>
                </a:solidFill>
                <a:latin typeface="Arial"/>
                <a:cs typeface="Arial"/>
              </a:rPr>
              <a:t>con </a:t>
            </a:r>
            <a:r>
              <a:rPr lang="es-CO" sz="1200" spc="-25" dirty="0">
                <a:solidFill>
                  <a:srgbClr val="801327"/>
                </a:solidFill>
                <a:latin typeface="Arial"/>
                <a:cs typeface="Arial"/>
              </a:rPr>
              <a:t>el </a:t>
            </a:r>
            <a:r>
              <a:rPr lang="es-CO" sz="1200" spc="-60" dirty="0">
                <a:solidFill>
                  <a:srgbClr val="801327"/>
                </a:solidFill>
                <a:latin typeface="Arial"/>
                <a:cs typeface="Arial"/>
              </a:rPr>
              <a:t>Código </a:t>
            </a:r>
            <a:r>
              <a:rPr lang="es-CO" sz="1200" spc="-45" dirty="0">
                <a:solidFill>
                  <a:srgbClr val="801327"/>
                </a:solidFill>
                <a:latin typeface="Arial"/>
                <a:cs typeface="Arial"/>
              </a:rPr>
              <a:t>de </a:t>
            </a:r>
            <a:r>
              <a:rPr lang="es-CO" sz="1200" spc="-40" dirty="0">
                <a:solidFill>
                  <a:srgbClr val="801327"/>
                </a:solidFill>
                <a:latin typeface="Arial"/>
                <a:cs typeface="Arial"/>
              </a:rPr>
              <a:t>Ética </a:t>
            </a:r>
            <a:r>
              <a:rPr lang="es-CO" sz="1200" spc="-20" dirty="0">
                <a:solidFill>
                  <a:srgbClr val="801327"/>
                </a:solidFill>
                <a:latin typeface="Arial"/>
                <a:cs typeface="Arial"/>
              </a:rPr>
              <a:t>y </a:t>
            </a:r>
            <a:r>
              <a:rPr lang="es-CO" sz="1200" spc="-45" dirty="0">
                <a:solidFill>
                  <a:srgbClr val="801327"/>
                </a:solidFill>
                <a:latin typeface="Arial"/>
                <a:cs typeface="Arial"/>
              </a:rPr>
              <a:t>Conducta </a:t>
            </a:r>
            <a:r>
              <a:rPr lang="es-CO" sz="1200" spc="-15" dirty="0">
                <a:solidFill>
                  <a:srgbClr val="801327"/>
                </a:solidFill>
                <a:latin typeface="Arial"/>
                <a:cs typeface="Arial"/>
              </a:rPr>
              <a:t>ni </a:t>
            </a:r>
            <a:r>
              <a:rPr lang="es-CO" sz="1200" spc="-20" dirty="0">
                <a:solidFill>
                  <a:srgbClr val="801327"/>
                </a:solidFill>
                <a:latin typeface="Arial"/>
                <a:cs typeface="Arial"/>
              </a:rPr>
              <a:t>los  </a:t>
            </a:r>
            <a:r>
              <a:rPr lang="es-CO" sz="1200" spc="-25" dirty="0">
                <a:solidFill>
                  <a:srgbClr val="801327"/>
                </a:solidFill>
                <a:latin typeface="Arial"/>
                <a:cs typeface="Arial"/>
              </a:rPr>
              <a:t>trabajadores, </a:t>
            </a:r>
            <a:r>
              <a:rPr lang="es-CO" sz="1200" spc="-15" dirty="0">
                <a:solidFill>
                  <a:srgbClr val="801327"/>
                </a:solidFill>
                <a:latin typeface="Arial"/>
                <a:cs typeface="Arial"/>
              </a:rPr>
              <a:t>ni </a:t>
            </a:r>
            <a:r>
              <a:rPr lang="es-CO" sz="1200" spc="-35" dirty="0">
                <a:solidFill>
                  <a:srgbClr val="801327"/>
                </a:solidFill>
                <a:latin typeface="Arial"/>
                <a:cs typeface="Arial"/>
              </a:rPr>
              <a:t>sus </a:t>
            </a:r>
            <a:r>
              <a:rPr lang="es-CO" sz="1200" spc="-15" dirty="0">
                <a:solidFill>
                  <a:srgbClr val="801327"/>
                </a:solidFill>
                <a:latin typeface="Arial"/>
                <a:cs typeface="Arial"/>
              </a:rPr>
              <a:t>familiares </a:t>
            </a:r>
            <a:r>
              <a:rPr lang="es-CO" sz="1200" spc="-10" dirty="0">
                <a:solidFill>
                  <a:srgbClr val="801327"/>
                </a:solidFill>
                <a:latin typeface="Arial"/>
                <a:cs typeface="Arial"/>
              </a:rPr>
              <a:t>utilizan </a:t>
            </a:r>
            <a:r>
              <a:rPr lang="es-CO" sz="1200" spc="-35" dirty="0">
                <a:solidFill>
                  <a:srgbClr val="801327"/>
                </a:solidFill>
                <a:latin typeface="Arial"/>
                <a:cs typeface="Arial"/>
              </a:rPr>
              <a:t>su </a:t>
            </a:r>
            <a:r>
              <a:rPr lang="es-CO" sz="1200" spc="-30" dirty="0">
                <a:solidFill>
                  <a:srgbClr val="801327"/>
                </a:solidFill>
                <a:latin typeface="Arial"/>
                <a:cs typeface="Arial"/>
              </a:rPr>
              <a:t>posición </a:t>
            </a:r>
            <a:r>
              <a:rPr lang="es-CO" sz="1200" spc="-40" dirty="0">
                <a:solidFill>
                  <a:srgbClr val="801327"/>
                </a:solidFill>
                <a:latin typeface="Arial"/>
                <a:cs typeface="Arial"/>
              </a:rPr>
              <a:t>en  </a:t>
            </a:r>
            <a:r>
              <a:rPr lang="es-CO" sz="1200" spc="-20" dirty="0">
                <a:solidFill>
                  <a:srgbClr val="801327"/>
                </a:solidFill>
                <a:latin typeface="Arial"/>
                <a:cs typeface="Arial"/>
              </a:rPr>
              <a:t>Esenttia </a:t>
            </a:r>
            <a:r>
              <a:rPr lang="es-CO" sz="1200" spc="-35" dirty="0">
                <a:solidFill>
                  <a:srgbClr val="801327"/>
                </a:solidFill>
                <a:latin typeface="Arial"/>
                <a:cs typeface="Arial"/>
              </a:rPr>
              <a:t>para </a:t>
            </a:r>
            <a:r>
              <a:rPr lang="es-CO" sz="1200" spc="-15" dirty="0">
                <a:solidFill>
                  <a:srgbClr val="801327"/>
                </a:solidFill>
                <a:latin typeface="Arial"/>
                <a:cs typeface="Arial"/>
              </a:rPr>
              <a:t>obtener</a:t>
            </a:r>
            <a:r>
              <a:rPr lang="es-CO" sz="1200" spc="-145" dirty="0">
                <a:solidFill>
                  <a:srgbClr val="801327"/>
                </a:solidFill>
                <a:latin typeface="Arial"/>
                <a:cs typeface="Arial"/>
              </a:rPr>
              <a:t> </a:t>
            </a:r>
            <a:r>
              <a:rPr lang="es-CO" sz="1200" spc="-30" dirty="0">
                <a:solidFill>
                  <a:srgbClr val="801327"/>
                </a:solidFill>
                <a:latin typeface="Arial"/>
                <a:cs typeface="Arial"/>
              </a:rPr>
              <a:t>beneficios.</a:t>
            </a:r>
            <a:endParaRPr lang="es-CO" sz="1200" dirty="0">
              <a:latin typeface="Arial"/>
              <a:cs typeface="Arial"/>
            </a:endParaRPr>
          </a:p>
          <a:p>
            <a:pPr marL="12700" marR="5080" algn="just">
              <a:lnSpc>
                <a:spcPts val="1200"/>
              </a:lnSpc>
              <a:spcBef>
                <a:spcPts val="1200"/>
              </a:spcBef>
            </a:pPr>
            <a:r>
              <a:rPr lang="es-CO" sz="1400" b="1" i="1" spc="-25" dirty="0">
                <a:solidFill>
                  <a:srgbClr val="C01F3C"/>
                </a:solidFill>
                <a:latin typeface="Lato-BlackItalic"/>
                <a:cs typeface="Lato-BlackItalic"/>
              </a:rPr>
              <a:t>Estamos </a:t>
            </a:r>
            <a:r>
              <a:rPr lang="es-CO" sz="1400" b="1" i="1" spc="-15" dirty="0">
                <a:solidFill>
                  <a:srgbClr val="C01F3C"/>
                </a:solidFill>
                <a:latin typeface="Lato-BlackItalic"/>
                <a:cs typeface="Lato-BlackItalic"/>
              </a:rPr>
              <a:t>en </a:t>
            </a:r>
            <a:r>
              <a:rPr lang="es-CO" sz="1400" b="1" i="1" spc="-20" dirty="0">
                <a:solidFill>
                  <a:srgbClr val="C01F3C"/>
                </a:solidFill>
                <a:latin typeface="Lato-BlackItalic"/>
                <a:cs typeface="Lato-BlackItalic"/>
              </a:rPr>
              <a:t>época </a:t>
            </a:r>
            <a:r>
              <a:rPr lang="es-CO" sz="1400" b="1" i="1" spc="-15" dirty="0">
                <a:solidFill>
                  <a:srgbClr val="C01F3C"/>
                </a:solidFill>
                <a:latin typeface="Lato-BlackItalic"/>
                <a:cs typeface="Lato-BlackItalic"/>
              </a:rPr>
              <a:t>de </a:t>
            </a:r>
            <a:r>
              <a:rPr lang="es-CO" sz="1400" b="1" i="1" spc="-20" dirty="0">
                <a:solidFill>
                  <a:srgbClr val="C01F3C"/>
                </a:solidFill>
                <a:latin typeface="Lato-BlackItalic"/>
                <a:cs typeface="Lato-BlackItalic"/>
              </a:rPr>
              <a:t>fin </a:t>
            </a:r>
            <a:r>
              <a:rPr lang="es-CO" sz="1400" b="1" i="1" spc="-15" dirty="0">
                <a:solidFill>
                  <a:srgbClr val="C01F3C"/>
                </a:solidFill>
                <a:latin typeface="Lato-BlackItalic"/>
                <a:cs typeface="Lato-BlackItalic"/>
              </a:rPr>
              <a:t>de </a:t>
            </a:r>
            <a:r>
              <a:rPr lang="es-CO" sz="1400" b="1" i="1" spc="-20" dirty="0">
                <a:solidFill>
                  <a:srgbClr val="C01F3C"/>
                </a:solidFill>
                <a:latin typeface="Lato-BlackItalic"/>
                <a:cs typeface="Lato-BlackItalic"/>
              </a:rPr>
              <a:t>año </a:t>
            </a:r>
            <a:r>
              <a:rPr lang="es-CO" sz="1400" b="1" i="1" dirty="0">
                <a:solidFill>
                  <a:srgbClr val="C01F3C"/>
                </a:solidFill>
                <a:latin typeface="Lato-BlackItalic"/>
                <a:cs typeface="Lato-BlackItalic"/>
              </a:rPr>
              <a:t>y </a:t>
            </a:r>
            <a:r>
              <a:rPr lang="es-CO" sz="1400" b="1" i="1" spc="-15" dirty="0">
                <a:solidFill>
                  <a:srgbClr val="C01F3C"/>
                </a:solidFill>
                <a:latin typeface="Lato-BlackItalic"/>
                <a:cs typeface="Lato-BlackItalic"/>
              </a:rPr>
              <a:t>el </a:t>
            </a:r>
            <a:r>
              <a:rPr lang="es-CO" sz="1400" b="1" i="1" spc="-25" dirty="0">
                <a:solidFill>
                  <a:srgbClr val="C01F3C"/>
                </a:solidFill>
                <a:latin typeface="Lato-BlackItalic"/>
                <a:cs typeface="Lato-BlackItalic"/>
              </a:rPr>
              <a:t>contrato que  administro </a:t>
            </a:r>
            <a:r>
              <a:rPr lang="es-CO" sz="1400" b="1" i="1" spc="-20" dirty="0">
                <a:solidFill>
                  <a:srgbClr val="C01F3C"/>
                </a:solidFill>
                <a:latin typeface="Lato-BlackItalic"/>
                <a:cs typeface="Lato-BlackItalic"/>
              </a:rPr>
              <a:t>tiene </a:t>
            </a:r>
            <a:r>
              <a:rPr lang="es-CO" sz="1400" b="1" i="1" spc="-15" dirty="0">
                <a:solidFill>
                  <a:srgbClr val="C01F3C"/>
                </a:solidFill>
                <a:latin typeface="Lato-BlackItalic"/>
                <a:cs typeface="Lato-BlackItalic"/>
              </a:rPr>
              <a:t>un </a:t>
            </a:r>
            <a:r>
              <a:rPr lang="es-CO" sz="1400" b="1" i="1" spc="-25" dirty="0">
                <a:solidFill>
                  <a:srgbClr val="C01F3C"/>
                </a:solidFill>
                <a:latin typeface="Lato-BlackItalic"/>
                <a:cs typeface="Lato-BlackItalic"/>
              </a:rPr>
              <a:t>retraso </a:t>
            </a:r>
            <a:r>
              <a:rPr lang="es-CO" sz="1400" b="1" i="1" spc="-15" dirty="0">
                <a:solidFill>
                  <a:srgbClr val="C01F3C"/>
                </a:solidFill>
                <a:latin typeface="Lato-BlackItalic"/>
                <a:cs typeface="Lato-BlackItalic"/>
              </a:rPr>
              <a:t>en </a:t>
            </a:r>
            <a:r>
              <a:rPr lang="es-CO" sz="1400" b="1" i="1" spc="-25" dirty="0">
                <a:solidFill>
                  <a:srgbClr val="C01F3C"/>
                </a:solidFill>
                <a:latin typeface="Lato-BlackItalic"/>
                <a:cs typeface="Lato-BlackItalic"/>
              </a:rPr>
              <a:t>ejecución, </a:t>
            </a:r>
            <a:r>
              <a:rPr lang="es-CO" sz="1400" b="1" i="1" spc="-20" dirty="0">
                <a:solidFill>
                  <a:srgbClr val="C01F3C"/>
                </a:solidFill>
                <a:latin typeface="Lato-BlackItalic"/>
                <a:cs typeface="Lato-BlackItalic"/>
              </a:rPr>
              <a:t>pero </a:t>
            </a:r>
            <a:r>
              <a:rPr lang="es-CO" sz="1400" b="1" i="1" spc="-15" dirty="0">
                <a:solidFill>
                  <a:srgbClr val="C01F3C"/>
                </a:solidFill>
                <a:latin typeface="Lato-BlackItalic"/>
                <a:cs typeface="Lato-BlackItalic"/>
              </a:rPr>
              <a:t>sé </a:t>
            </a:r>
            <a:r>
              <a:rPr lang="es-CO" sz="1400" b="1" i="1" spc="-20" dirty="0">
                <a:solidFill>
                  <a:srgbClr val="C01F3C"/>
                </a:solidFill>
                <a:latin typeface="Lato-BlackItalic"/>
                <a:cs typeface="Lato-BlackItalic"/>
              </a:rPr>
              <a:t>que </a:t>
            </a:r>
            <a:r>
              <a:rPr lang="es-CO" sz="1400" b="1" i="1" spc="-25" dirty="0">
                <a:solidFill>
                  <a:srgbClr val="C01F3C"/>
                </a:solidFill>
                <a:latin typeface="Lato-BlackItalic"/>
                <a:cs typeface="Lato-BlackItalic"/>
              </a:rPr>
              <a:t>los  primeros </a:t>
            </a:r>
            <a:r>
              <a:rPr lang="es-CO" sz="1400" b="1" i="1" spc="-20" dirty="0">
                <a:solidFill>
                  <a:srgbClr val="C01F3C"/>
                </a:solidFill>
                <a:latin typeface="Lato-BlackItalic"/>
                <a:cs typeface="Lato-BlackItalic"/>
              </a:rPr>
              <a:t>días </a:t>
            </a:r>
            <a:r>
              <a:rPr lang="es-CO" sz="1400" b="1" i="1" spc="-15" dirty="0">
                <a:solidFill>
                  <a:srgbClr val="C01F3C"/>
                </a:solidFill>
                <a:latin typeface="Lato-BlackItalic"/>
                <a:cs typeface="Lato-BlackItalic"/>
              </a:rPr>
              <a:t>de </a:t>
            </a:r>
            <a:r>
              <a:rPr lang="es-CO" sz="1400" b="1" i="1" spc="-20" dirty="0">
                <a:solidFill>
                  <a:srgbClr val="C01F3C"/>
                </a:solidFill>
                <a:latin typeface="Lato-BlackItalic"/>
                <a:cs typeface="Lato-BlackItalic"/>
              </a:rPr>
              <a:t>enero </a:t>
            </a:r>
            <a:r>
              <a:rPr lang="es-CO" sz="1400" b="1" i="1" spc="-15" dirty="0">
                <a:solidFill>
                  <a:srgbClr val="C01F3C"/>
                </a:solidFill>
                <a:latin typeface="Lato-BlackItalic"/>
                <a:cs typeface="Lato-BlackItalic"/>
              </a:rPr>
              <a:t>se </a:t>
            </a:r>
            <a:r>
              <a:rPr lang="es-CO" sz="1400" b="1" i="1" spc="-20" dirty="0">
                <a:solidFill>
                  <a:srgbClr val="C01F3C"/>
                </a:solidFill>
                <a:latin typeface="Lato-BlackItalic"/>
                <a:cs typeface="Lato-BlackItalic"/>
              </a:rPr>
              <a:t>puede poner </a:t>
            </a:r>
            <a:r>
              <a:rPr lang="es-CO" sz="1400" b="1" i="1" spc="-15" dirty="0">
                <a:solidFill>
                  <a:srgbClr val="C01F3C"/>
                </a:solidFill>
                <a:latin typeface="Lato-BlackItalic"/>
                <a:cs typeface="Lato-BlackItalic"/>
              </a:rPr>
              <a:t>al </a:t>
            </a:r>
            <a:r>
              <a:rPr lang="es-CO" sz="1400" b="1" i="1" spc="-20" dirty="0">
                <a:solidFill>
                  <a:srgbClr val="C01F3C"/>
                </a:solidFill>
                <a:latin typeface="Lato-BlackItalic"/>
                <a:cs typeface="Lato-BlackItalic"/>
              </a:rPr>
              <a:t>día. ¿Es </a:t>
            </a:r>
            <a:r>
              <a:rPr lang="es-CO" sz="1400" b="1" i="1" spc="-25" dirty="0">
                <a:solidFill>
                  <a:srgbClr val="C01F3C"/>
                </a:solidFill>
                <a:latin typeface="Lato-BlackItalic"/>
                <a:cs typeface="Lato-BlackItalic"/>
              </a:rPr>
              <a:t>posible  certificar </a:t>
            </a:r>
            <a:r>
              <a:rPr lang="es-CO" sz="1400" b="1" i="1" spc="-15" dirty="0">
                <a:solidFill>
                  <a:srgbClr val="C01F3C"/>
                </a:solidFill>
                <a:latin typeface="Lato-BlackItalic"/>
                <a:cs typeface="Lato-BlackItalic"/>
              </a:rPr>
              <a:t>el </a:t>
            </a:r>
            <a:r>
              <a:rPr lang="es-CO" sz="1400" b="1" i="1" spc="-25" dirty="0">
                <a:solidFill>
                  <a:srgbClr val="C01F3C"/>
                </a:solidFill>
                <a:latin typeface="Lato-BlackItalic"/>
                <a:cs typeface="Lato-BlackItalic"/>
              </a:rPr>
              <a:t>recibo </a:t>
            </a:r>
            <a:r>
              <a:rPr lang="es-CO" sz="1400" b="1" i="1" dirty="0">
                <a:solidFill>
                  <a:srgbClr val="C01F3C"/>
                </a:solidFill>
                <a:latin typeface="Lato-BlackItalic"/>
                <a:cs typeface="Lato-BlackItalic"/>
              </a:rPr>
              <a:t>a </a:t>
            </a:r>
            <a:r>
              <a:rPr lang="es-CO" sz="1400" b="1" i="1" spc="-25" dirty="0">
                <a:solidFill>
                  <a:srgbClr val="C01F3C"/>
                </a:solidFill>
                <a:latin typeface="Lato-BlackItalic"/>
                <a:cs typeface="Lato-BlackItalic"/>
              </a:rPr>
              <a:t>satisfacción </a:t>
            </a:r>
            <a:r>
              <a:rPr lang="es-CO" sz="1400" b="1" i="1" spc="-15" dirty="0">
                <a:solidFill>
                  <a:srgbClr val="C01F3C"/>
                </a:solidFill>
                <a:latin typeface="Lato-BlackItalic"/>
                <a:cs typeface="Lato-BlackItalic"/>
              </a:rPr>
              <a:t>de </a:t>
            </a:r>
            <a:r>
              <a:rPr lang="es-CO" sz="1400" b="1" i="1" spc="-20" dirty="0">
                <a:solidFill>
                  <a:srgbClr val="C01F3C"/>
                </a:solidFill>
                <a:latin typeface="Lato-BlackItalic"/>
                <a:cs typeface="Lato-BlackItalic"/>
              </a:rPr>
              <a:t>una </a:t>
            </a:r>
            <a:r>
              <a:rPr lang="es-CO" sz="1400" b="1" i="1" spc="-25" dirty="0">
                <a:solidFill>
                  <a:srgbClr val="C01F3C"/>
                </a:solidFill>
                <a:latin typeface="Lato-BlackItalic"/>
                <a:cs typeface="Lato-BlackItalic"/>
              </a:rPr>
              <a:t>actividad </a:t>
            </a:r>
            <a:r>
              <a:rPr lang="es-CO" sz="1400" b="1" i="1" dirty="0">
                <a:solidFill>
                  <a:srgbClr val="C01F3C"/>
                </a:solidFill>
                <a:latin typeface="Lato-BlackItalic"/>
                <a:cs typeface="Lato-BlackItalic"/>
              </a:rPr>
              <a:t>y  </a:t>
            </a:r>
            <a:r>
              <a:rPr lang="es-CO" sz="1400" b="1" i="1" spc="-25" dirty="0">
                <a:solidFill>
                  <a:srgbClr val="C01F3C"/>
                </a:solidFill>
                <a:latin typeface="Lato-BlackItalic"/>
                <a:cs typeface="Lato-BlackItalic"/>
              </a:rPr>
              <a:t>autorizar</a:t>
            </a:r>
            <a:r>
              <a:rPr lang="es-CO" sz="1400" b="1" i="1" spc="-60" dirty="0">
                <a:solidFill>
                  <a:srgbClr val="C01F3C"/>
                </a:solidFill>
                <a:latin typeface="Lato-BlackItalic"/>
                <a:cs typeface="Lato-BlackItalic"/>
              </a:rPr>
              <a:t> </a:t>
            </a:r>
            <a:r>
              <a:rPr lang="es-CO" sz="1400" b="1" i="1" spc="-15" dirty="0">
                <a:solidFill>
                  <a:srgbClr val="C01F3C"/>
                </a:solidFill>
                <a:latin typeface="Lato-BlackItalic"/>
                <a:cs typeface="Lato-BlackItalic"/>
              </a:rPr>
              <a:t>el</a:t>
            </a:r>
            <a:r>
              <a:rPr lang="es-CO" sz="1400" b="1" i="1" spc="-60" dirty="0">
                <a:solidFill>
                  <a:srgbClr val="C01F3C"/>
                </a:solidFill>
                <a:latin typeface="Lato-BlackItalic"/>
                <a:cs typeface="Lato-BlackItalic"/>
              </a:rPr>
              <a:t> </a:t>
            </a:r>
            <a:r>
              <a:rPr lang="es-CO" sz="1400" b="1" i="1" spc="-20" dirty="0">
                <a:solidFill>
                  <a:srgbClr val="C01F3C"/>
                </a:solidFill>
                <a:latin typeface="Lato-BlackItalic"/>
                <a:cs typeface="Lato-BlackItalic"/>
              </a:rPr>
              <a:t>pago</a:t>
            </a:r>
            <a:r>
              <a:rPr lang="es-CO" sz="1400" b="1" i="1" spc="-55" dirty="0">
                <a:solidFill>
                  <a:srgbClr val="C01F3C"/>
                </a:solidFill>
                <a:latin typeface="Lato-BlackItalic"/>
                <a:cs typeface="Lato-BlackItalic"/>
              </a:rPr>
              <a:t> </a:t>
            </a:r>
            <a:r>
              <a:rPr lang="es-CO" sz="1400" b="1" i="1" spc="-20" dirty="0">
                <a:solidFill>
                  <a:srgbClr val="C01F3C"/>
                </a:solidFill>
                <a:latin typeface="Lato-BlackItalic"/>
                <a:cs typeface="Lato-BlackItalic"/>
              </a:rPr>
              <a:t>con</a:t>
            </a:r>
            <a:r>
              <a:rPr lang="es-CO" sz="1400" b="1" i="1" spc="-60" dirty="0">
                <a:solidFill>
                  <a:srgbClr val="C01F3C"/>
                </a:solidFill>
                <a:latin typeface="Lato-BlackItalic"/>
                <a:cs typeface="Lato-BlackItalic"/>
              </a:rPr>
              <a:t> </a:t>
            </a:r>
            <a:r>
              <a:rPr lang="es-CO" sz="1400" b="1" i="1" spc="-15" dirty="0">
                <a:solidFill>
                  <a:srgbClr val="C01F3C"/>
                </a:solidFill>
                <a:latin typeface="Lato-BlackItalic"/>
                <a:cs typeface="Lato-BlackItalic"/>
              </a:rPr>
              <a:t>el</a:t>
            </a:r>
            <a:r>
              <a:rPr lang="es-CO" sz="1400" b="1" i="1" spc="-60" dirty="0">
                <a:solidFill>
                  <a:srgbClr val="C01F3C"/>
                </a:solidFill>
                <a:latin typeface="Lato-BlackItalic"/>
                <a:cs typeface="Lato-BlackItalic"/>
              </a:rPr>
              <a:t> </a:t>
            </a:r>
            <a:r>
              <a:rPr lang="es-CO" sz="1400" b="1" i="1" spc="-25" dirty="0">
                <a:solidFill>
                  <a:srgbClr val="C01F3C"/>
                </a:solidFill>
                <a:latin typeface="Lato-BlackItalic"/>
                <a:cs typeface="Lato-BlackItalic"/>
              </a:rPr>
              <a:t>compromiso</a:t>
            </a:r>
            <a:r>
              <a:rPr lang="es-CO" sz="1400" b="1" i="1" spc="-55" dirty="0">
                <a:solidFill>
                  <a:srgbClr val="C01F3C"/>
                </a:solidFill>
                <a:latin typeface="Lato-BlackItalic"/>
                <a:cs typeface="Lato-BlackItalic"/>
              </a:rPr>
              <a:t> </a:t>
            </a:r>
            <a:r>
              <a:rPr lang="es-CO" sz="1400" b="1" i="1" spc="-20" dirty="0">
                <a:solidFill>
                  <a:srgbClr val="C01F3C"/>
                </a:solidFill>
                <a:latin typeface="Lato-BlackItalic"/>
                <a:cs typeface="Lato-BlackItalic"/>
              </a:rPr>
              <a:t>que</a:t>
            </a:r>
            <a:r>
              <a:rPr lang="es-CO" sz="1400" b="1" i="1" spc="-60" dirty="0">
                <a:solidFill>
                  <a:srgbClr val="C01F3C"/>
                </a:solidFill>
                <a:latin typeface="Lato-BlackItalic"/>
                <a:cs typeface="Lato-BlackItalic"/>
              </a:rPr>
              <a:t> </a:t>
            </a:r>
            <a:r>
              <a:rPr lang="es-CO" sz="1400" b="1" i="1" spc="-15" dirty="0">
                <a:solidFill>
                  <a:srgbClr val="C01F3C"/>
                </a:solidFill>
                <a:latin typeface="Lato-BlackItalic"/>
                <a:cs typeface="Lato-BlackItalic"/>
              </a:rPr>
              <a:t>la</a:t>
            </a:r>
            <a:r>
              <a:rPr lang="es-CO" sz="1400" b="1" i="1" spc="-60" dirty="0">
                <a:solidFill>
                  <a:srgbClr val="C01F3C"/>
                </a:solidFill>
                <a:latin typeface="Lato-BlackItalic"/>
                <a:cs typeface="Lato-BlackItalic"/>
              </a:rPr>
              <a:t> </a:t>
            </a:r>
            <a:r>
              <a:rPr lang="es-CO" sz="1400" b="1" i="1" spc="-25" dirty="0">
                <a:solidFill>
                  <a:srgbClr val="C01F3C"/>
                </a:solidFill>
                <a:latin typeface="Lato-BlackItalic"/>
                <a:cs typeface="Lato-BlackItalic"/>
              </a:rPr>
              <a:t>realice</a:t>
            </a:r>
            <a:r>
              <a:rPr lang="es-CO" sz="1400" b="1" i="1" spc="-55" dirty="0">
                <a:solidFill>
                  <a:srgbClr val="C01F3C"/>
                </a:solidFill>
                <a:latin typeface="Lato-BlackItalic"/>
                <a:cs typeface="Lato-BlackItalic"/>
              </a:rPr>
              <a:t> </a:t>
            </a:r>
            <a:r>
              <a:rPr lang="es-CO" sz="1400" b="1" i="1" spc="-15" dirty="0">
                <a:solidFill>
                  <a:srgbClr val="C01F3C"/>
                </a:solidFill>
                <a:latin typeface="Lato-BlackItalic"/>
                <a:cs typeface="Lato-BlackItalic"/>
              </a:rPr>
              <a:t>en</a:t>
            </a:r>
            <a:r>
              <a:rPr lang="es-CO" sz="1400" b="1" i="1" spc="-60" dirty="0">
                <a:solidFill>
                  <a:srgbClr val="C01F3C"/>
                </a:solidFill>
                <a:latin typeface="Lato-BlackItalic"/>
                <a:cs typeface="Lato-BlackItalic"/>
              </a:rPr>
              <a:t> </a:t>
            </a:r>
            <a:r>
              <a:rPr lang="es-CO" sz="1400" b="1" i="1" spc="-25" dirty="0">
                <a:solidFill>
                  <a:srgbClr val="C01F3C"/>
                </a:solidFill>
                <a:latin typeface="Lato-BlackItalic"/>
                <a:cs typeface="Lato-BlackItalic"/>
              </a:rPr>
              <a:t>enero  </a:t>
            </a:r>
            <a:r>
              <a:rPr lang="es-CO" sz="1400" b="1" i="1" spc="-20" dirty="0">
                <a:solidFill>
                  <a:srgbClr val="C01F3C"/>
                </a:solidFill>
                <a:latin typeface="Lato-BlackItalic"/>
                <a:cs typeface="Lato-BlackItalic"/>
              </a:rPr>
              <a:t>para</a:t>
            </a:r>
            <a:r>
              <a:rPr lang="es-CO" sz="1400" b="1" i="1" spc="-55" dirty="0">
                <a:solidFill>
                  <a:srgbClr val="C01F3C"/>
                </a:solidFill>
                <a:latin typeface="Lato-BlackItalic"/>
                <a:cs typeface="Lato-BlackItalic"/>
              </a:rPr>
              <a:t> </a:t>
            </a:r>
            <a:r>
              <a:rPr lang="es-CO" sz="1400" b="1" i="1" spc="-20" dirty="0">
                <a:solidFill>
                  <a:srgbClr val="C01F3C"/>
                </a:solidFill>
                <a:latin typeface="Lato-BlackItalic"/>
                <a:cs typeface="Lato-BlackItalic"/>
              </a:rPr>
              <a:t>poder</a:t>
            </a:r>
            <a:r>
              <a:rPr lang="es-CO" sz="1400" b="1" i="1" spc="-50" dirty="0">
                <a:solidFill>
                  <a:srgbClr val="C01F3C"/>
                </a:solidFill>
                <a:latin typeface="Lato-BlackItalic"/>
                <a:cs typeface="Lato-BlackItalic"/>
              </a:rPr>
              <a:t> </a:t>
            </a:r>
            <a:r>
              <a:rPr lang="es-CO" sz="1400" b="1" i="1" spc="-25" dirty="0">
                <a:solidFill>
                  <a:srgbClr val="C01F3C"/>
                </a:solidFill>
                <a:latin typeface="Lato-BlackItalic"/>
                <a:cs typeface="Lato-BlackItalic"/>
              </a:rPr>
              <a:t>ejecutar</a:t>
            </a:r>
            <a:r>
              <a:rPr lang="es-CO" sz="1400" b="1" i="1" spc="-45" dirty="0">
                <a:solidFill>
                  <a:srgbClr val="C01F3C"/>
                </a:solidFill>
                <a:latin typeface="Lato-BlackItalic"/>
                <a:cs typeface="Lato-BlackItalic"/>
              </a:rPr>
              <a:t> </a:t>
            </a:r>
            <a:r>
              <a:rPr lang="es-CO" sz="1400" b="1" i="1" spc="-20" dirty="0">
                <a:solidFill>
                  <a:srgbClr val="C01F3C"/>
                </a:solidFill>
                <a:latin typeface="Lato-BlackItalic"/>
                <a:cs typeface="Lato-BlackItalic"/>
              </a:rPr>
              <a:t>los</a:t>
            </a:r>
            <a:r>
              <a:rPr lang="es-CO" sz="1400" b="1" i="1" spc="-45" dirty="0">
                <a:solidFill>
                  <a:srgbClr val="C01F3C"/>
                </a:solidFill>
                <a:latin typeface="Lato-BlackItalic"/>
                <a:cs typeface="Lato-BlackItalic"/>
              </a:rPr>
              <a:t> </a:t>
            </a:r>
            <a:r>
              <a:rPr lang="es-CO" sz="1400" b="1" i="1" spc="-25" dirty="0">
                <a:solidFill>
                  <a:srgbClr val="C01F3C"/>
                </a:solidFill>
                <a:latin typeface="Lato-BlackItalic"/>
                <a:cs typeface="Lato-BlackItalic"/>
              </a:rPr>
              <a:t>recursos</a:t>
            </a:r>
            <a:r>
              <a:rPr lang="es-CO" sz="1400" b="1" i="1" spc="-45" dirty="0">
                <a:solidFill>
                  <a:srgbClr val="C01F3C"/>
                </a:solidFill>
                <a:latin typeface="Lato-BlackItalic"/>
                <a:cs typeface="Lato-BlackItalic"/>
              </a:rPr>
              <a:t> </a:t>
            </a:r>
            <a:r>
              <a:rPr lang="es-CO" sz="1400" b="1" i="1" spc="-25" dirty="0">
                <a:solidFill>
                  <a:srgbClr val="C01F3C"/>
                </a:solidFill>
                <a:latin typeface="Lato-BlackItalic"/>
                <a:cs typeface="Lato-BlackItalic"/>
              </a:rPr>
              <a:t>asignados</a:t>
            </a:r>
            <a:r>
              <a:rPr lang="es-CO" sz="1400" b="1" i="1" spc="-50" dirty="0">
                <a:solidFill>
                  <a:srgbClr val="C01F3C"/>
                </a:solidFill>
                <a:latin typeface="Lato-BlackItalic"/>
                <a:cs typeface="Lato-BlackItalic"/>
              </a:rPr>
              <a:t> </a:t>
            </a:r>
            <a:r>
              <a:rPr lang="es-CO" sz="1400" b="1" i="1" dirty="0">
                <a:solidFill>
                  <a:srgbClr val="C01F3C"/>
                </a:solidFill>
                <a:latin typeface="Lato-BlackItalic"/>
                <a:cs typeface="Lato-BlackItalic"/>
              </a:rPr>
              <a:t>a</a:t>
            </a:r>
            <a:r>
              <a:rPr lang="es-CO" sz="1400" b="1" i="1" spc="-50" dirty="0">
                <a:solidFill>
                  <a:srgbClr val="C01F3C"/>
                </a:solidFill>
                <a:latin typeface="Lato-BlackItalic"/>
                <a:cs typeface="Lato-BlackItalic"/>
              </a:rPr>
              <a:t> </a:t>
            </a:r>
            <a:r>
              <a:rPr lang="es-CO" sz="1400" b="1" i="1" spc="-20" dirty="0">
                <a:solidFill>
                  <a:srgbClr val="C01F3C"/>
                </a:solidFill>
                <a:latin typeface="Lato-BlackItalic"/>
                <a:cs typeface="Lato-BlackItalic"/>
              </a:rPr>
              <a:t>esta</a:t>
            </a:r>
            <a:r>
              <a:rPr lang="es-CO" sz="1400" b="1" i="1" spc="-50" dirty="0">
                <a:solidFill>
                  <a:srgbClr val="C01F3C"/>
                </a:solidFill>
                <a:latin typeface="Lato-BlackItalic"/>
                <a:cs typeface="Lato-BlackItalic"/>
              </a:rPr>
              <a:t> </a:t>
            </a:r>
            <a:r>
              <a:rPr lang="es-CO" sz="1400" b="1" i="1" spc="-25" dirty="0">
                <a:solidFill>
                  <a:srgbClr val="C01F3C"/>
                </a:solidFill>
                <a:latin typeface="Lato-BlackItalic"/>
                <a:cs typeface="Lato-BlackItalic"/>
              </a:rPr>
              <a:t>vigencia?</a:t>
            </a:r>
            <a:endParaRPr lang="es-CO" sz="1400" dirty="0">
              <a:solidFill>
                <a:srgbClr val="C01F3C"/>
              </a:solidFill>
              <a:latin typeface="Lato-BlackItalic"/>
              <a:cs typeface="Lato-BlackItalic"/>
            </a:endParaRPr>
          </a:p>
          <a:p>
            <a:pPr>
              <a:lnSpc>
                <a:spcPct val="100000"/>
              </a:lnSpc>
            </a:pPr>
            <a:endParaRPr lang="es-CO" sz="1100" dirty="0">
              <a:latin typeface="Lato-BlackItalic"/>
              <a:cs typeface="Lato-BlackItalic"/>
            </a:endParaRPr>
          </a:p>
          <a:p>
            <a:pPr marL="12700" marR="14604" algn="just">
              <a:lnSpc>
                <a:spcPts val="1200"/>
              </a:lnSpc>
            </a:pPr>
            <a:r>
              <a:rPr lang="es-CO" sz="1200" b="1" dirty="0">
                <a:solidFill>
                  <a:srgbClr val="801327"/>
                </a:solidFill>
                <a:latin typeface="Lato-Black"/>
                <a:cs typeface="Lato-Black"/>
              </a:rPr>
              <a:t>No. </a:t>
            </a:r>
            <a:r>
              <a:rPr lang="es-CO" sz="1200" spc="-60" dirty="0">
                <a:solidFill>
                  <a:srgbClr val="801327"/>
                </a:solidFill>
                <a:latin typeface="Arial"/>
                <a:cs typeface="Arial"/>
              </a:rPr>
              <a:t>Tenga </a:t>
            </a:r>
            <a:r>
              <a:rPr lang="es-CO" sz="1200" spc="-40" dirty="0">
                <a:solidFill>
                  <a:srgbClr val="801327"/>
                </a:solidFill>
                <a:latin typeface="Arial"/>
                <a:cs typeface="Arial"/>
              </a:rPr>
              <a:t>en </a:t>
            </a:r>
            <a:r>
              <a:rPr lang="es-CO" sz="1200" spc="-30" dirty="0">
                <a:solidFill>
                  <a:srgbClr val="801327"/>
                </a:solidFill>
                <a:latin typeface="Arial"/>
                <a:cs typeface="Arial"/>
              </a:rPr>
              <a:t>cuenta </a:t>
            </a:r>
            <a:r>
              <a:rPr lang="es-CO" sz="1200" spc="-40" dirty="0">
                <a:solidFill>
                  <a:srgbClr val="801327"/>
                </a:solidFill>
                <a:latin typeface="Arial"/>
                <a:cs typeface="Arial"/>
              </a:rPr>
              <a:t>que </a:t>
            </a:r>
            <a:r>
              <a:rPr lang="es-CO" sz="1200" spc="-25" dirty="0">
                <a:solidFill>
                  <a:srgbClr val="801327"/>
                </a:solidFill>
                <a:latin typeface="Arial"/>
                <a:cs typeface="Arial"/>
              </a:rPr>
              <a:t>el principio </a:t>
            </a:r>
            <a:r>
              <a:rPr lang="es-CO" sz="1200" spc="-45" dirty="0">
                <a:solidFill>
                  <a:srgbClr val="801327"/>
                </a:solidFill>
                <a:latin typeface="Arial"/>
                <a:cs typeface="Arial"/>
              </a:rPr>
              <a:t>de </a:t>
            </a:r>
            <a:r>
              <a:rPr lang="es-CO" sz="1200" spc="-20" dirty="0">
                <a:solidFill>
                  <a:srgbClr val="801327"/>
                </a:solidFill>
                <a:latin typeface="Arial"/>
                <a:cs typeface="Arial"/>
              </a:rPr>
              <a:t>integridad  </a:t>
            </a:r>
            <a:r>
              <a:rPr lang="es-CO" sz="1200" spc="-25" dirty="0">
                <a:solidFill>
                  <a:srgbClr val="801327"/>
                </a:solidFill>
                <a:latin typeface="Arial"/>
                <a:cs typeface="Arial"/>
              </a:rPr>
              <a:t>impone el </a:t>
            </a:r>
            <a:r>
              <a:rPr lang="es-CO" sz="1200" spc="-35" dirty="0">
                <a:solidFill>
                  <a:srgbClr val="801327"/>
                </a:solidFill>
                <a:latin typeface="Arial"/>
                <a:cs typeface="Arial"/>
              </a:rPr>
              <a:t>deber </a:t>
            </a:r>
            <a:r>
              <a:rPr lang="es-CO" sz="1200" spc="-45" dirty="0">
                <a:solidFill>
                  <a:srgbClr val="801327"/>
                </a:solidFill>
                <a:latin typeface="Arial"/>
                <a:cs typeface="Arial"/>
              </a:rPr>
              <a:t>de </a:t>
            </a:r>
            <a:r>
              <a:rPr lang="es-CO" sz="1200" spc="-35" dirty="0">
                <a:solidFill>
                  <a:srgbClr val="801327"/>
                </a:solidFill>
                <a:latin typeface="Arial"/>
                <a:cs typeface="Arial"/>
              </a:rPr>
              <a:t>asegurar </a:t>
            </a:r>
            <a:r>
              <a:rPr lang="es-CO" sz="1200" spc="-20" dirty="0">
                <a:solidFill>
                  <a:srgbClr val="801327"/>
                </a:solidFill>
                <a:latin typeface="Arial"/>
                <a:cs typeface="Arial"/>
              </a:rPr>
              <a:t>los controles internos,  garantizar </a:t>
            </a:r>
            <a:r>
              <a:rPr lang="es-CO" sz="1200" spc="-40" dirty="0">
                <a:solidFill>
                  <a:srgbClr val="801327"/>
                </a:solidFill>
                <a:latin typeface="Arial"/>
                <a:cs typeface="Arial"/>
              </a:rPr>
              <a:t>que </a:t>
            </a:r>
            <a:r>
              <a:rPr lang="es-CO" sz="1200" spc="-20" dirty="0">
                <a:solidFill>
                  <a:srgbClr val="801327"/>
                </a:solidFill>
                <a:latin typeface="Arial"/>
                <a:cs typeface="Arial"/>
              </a:rPr>
              <a:t>los </a:t>
            </a:r>
            <a:r>
              <a:rPr lang="es-CO" sz="1200" spc="-10" dirty="0">
                <a:solidFill>
                  <a:srgbClr val="801327"/>
                </a:solidFill>
                <a:latin typeface="Arial"/>
                <a:cs typeface="Arial"/>
              </a:rPr>
              <a:t>contratistas </a:t>
            </a:r>
            <a:r>
              <a:rPr lang="es-CO" sz="1200" spc="-30" dirty="0">
                <a:solidFill>
                  <a:srgbClr val="801327"/>
                </a:solidFill>
                <a:latin typeface="Arial"/>
                <a:cs typeface="Arial"/>
              </a:rPr>
              <a:t>cumplan </a:t>
            </a:r>
            <a:r>
              <a:rPr lang="es-CO" sz="1200" spc="-35" dirty="0">
                <a:solidFill>
                  <a:srgbClr val="801327"/>
                </a:solidFill>
                <a:latin typeface="Arial"/>
                <a:cs typeface="Arial"/>
              </a:rPr>
              <a:t>sus  </a:t>
            </a:r>
            <a:r>
              <a:rPr lang="es-CO" sz="1200" spc="-25" dirty="0">
                <a:solidFill>
                  <a:srgbClr val="801327"/>
                </a:solidFill>
                <a:latin typeface="Arial"/>
                <a:cs typeface="Arial"/>
              </a:rPr>
              <a:t>compromisos </a:t>
            </a:r>
            <a:r>
              <a:rPr lang="es-CO" sz="1200" spc="-20" dirty="0">
                <a:solidFill>
                  <a:srgbClr val="801327"/>
                </a:solidFill>
                <a:latin typeface="Arial"/>
                <a:cs typeface="Arial"/>
              </a:rPr>
              <a:t>y </a:t>
            </a:r>
            <a:r>
              <a:rPr lang="es-CO" sz="1200" spc="-15" dirty="0">
                <a:solidFill>
                  <a:srgbClr val="801327"/>
                </a:solidFill>
                <a:latin typeface="Arial"/>
                <a:cs typeface="Arial"/>
              </a:rPr>
              <a:t>verificar </a:t>
            </a:r>
            <a:r>
              <a:rPr lang="es-CO" sz="1200" spc="-40" dirty="0">
                <a:solidFill>
                  <a:srgbClr val="801327"/>
                </a:solidFill>
                <a:latin typeface="Arial"/>
                <a:cs typeface="Arial"/>
              </a:rPr>
              <a:t>que </a:t>
            </a:r>
            <a:r>
              <a:rPr lang="es-CO" sz="1200" spc="-15" dirty="0">
                <a:solidFill>
                  <a:srgbClr val="801327"/>
                </a:solidFill>
                <a:latin typeface="Arial"/>
                <a:cs typeface="Arial"/>
              </a:rPr>
              <a:t>toda </a:t>
            </a:r>
            <a:r>
              <a:rPr lang="es-CO" sz="1200" spc="-30" dirty="0">
                <a:solidFill>
                  <a:srgbClr val="801327"/>
                </a:solidFill>
                <a:latin typeface="Arial"/>
                <a:cs typeface="Arial"/>
              </a:rPr>
              <a:t>la </a:t>
            </a:r>
            <a:r>
              <a:rPr lang="es-CO" sz="1200" spc="-20" dirty="0">
                <a:solidFill>
                  <a:srgbClr val="801327"/>
                </a:solidFill>
                <a:latin typeface="Arial"/>
                <a:cs typeface="Arial"/>
              </a:rPr>
              <a:t>información </a:t>
            </a:r>
            <a:r>
              <a:rPr lang="es-CO" sz="1200" spc="-40" dirty="0">
                <a:solidFill>
                  <a:srgbClr val="801327"/>
                </a:solidFill>
                <a:latin typeface="Arial"/>
                <a:cs typeface="Arial"/>
              </a:rPr>
              <a:t>que  </a:t>
            </a:r>
            <a:r>
              <a:rPr lang="es-CO" sz="1200" spc="5" dirty="0">
                <a:solidFill>
                  <a:srgbClr val="801327"/>
                </a:solidFill>
                <a:latin typeface="Arial"/>
                <a:cs typeface="Arial"/>
              </a:rPr>
              <a:t>tramita </a:t>
            </a:r>
            <a:r>
              <a:rPr lang="es-CO" sz="1200" spc="-35" dirty="0">
                <a:solidFill>
                  <a:srgbClr val="801327"/>
                </a:solidFill>
                <a:latin typeface="Arial"/>
                <a:cs typeface="Arial"/>
              </a:rPr>
              <a:t>para </a:t>
            </a:r>
            <a:r>
              <a:rPr lang="es-CO" sz="1200" spc="-25" dirty="0">
                <a:solidFill>
                  <a:srgbClr val="801327"/>
                </a:solidFill>
                <a:latin typeface="Arial"/>
                <a:cs typeface="Arial"/>
              </a:rPr>
              <a:t>un </a:t>
            </a:r>
            <a:r>
              <a:rPr lang="es-CO" sz="1200" spc="-45" dirty="0">
                <a:solidFill>
                  <a:srgbClr val="801327"/>
                </a:solidFill>
                <a:latin typeface="Arial"/>
                <a:cs typeface="Arial"/>
              </a:rPr>
              <a:t>pago </a:t>
            </a:r>
            <a:r>
              <a:rPr lang="es-CO" sz="1200" spc="-55" dirty="0">
                <a:solidFill>
                  <a:srgbClr val="801327"/>
                </a:solidFill>
                <a:latin typeface="Arial"/>
                <a:cs typeface="Arial"/>
              </a:rPr>
              <a:t>sea</a:t>
            </a:r>
            <a:r>
              <a:rPr lang="es-CO" sz="1200" spc="-229" dirty="0">
                <a:solidFill>
                  <a:srgbClr val="801327"/>
                </a:solidFill>
                <a:latin typeface="Arial"/>
                <a:cs typeface="Arial"/>
              </a:rPr>
              <a:t>  </a:t>
            </a:r>
            <a:r>
              <a:rPr lang="es-CO" sz="1200" spc="-25" dirty="0">
                <a:solidFill>
                  <a:srgbClr val="801327"/>
                </a:solidFill>
                <a:latin typeface="Arial"/>
                <a:cs typeface="Arial"/>
              </a:rPr>
              <a:t>cierta.</a:t>
            </a:r>
            <a:endParaRPr lang="es-CO" sz="1200" dirty="0">
              <a:latin typeface="Arial"/>
              <a:cs typeface="Arial"/>
            </a:endParaRPr>
          </a:p>
        </p:txBody>
      </p:sp>
      <p:sp>
        <p:nvSpPr>
          <p:cNvPr id="7" name="object 2">
            <a:extLst>
              <a:ext uri="{FF2B5EF4-FFF2-40B4-BE49-F238E27FC236}">
                <a16:creationId xmlns:a16="http://schemas.microsoft.com/office/drawing/2014/main" id="{CD511F5E-95EF-4778-B7AA-18599043359B}"/>
              </a:ext>
            </a:extLst>
          </p:cNvPr>
          <p:cNvSpPr txBox="1"/>
          <p:nvPr/>
        </p:nvSpPr>
        <p:spPr>
          <a:xfrm>
            <a:off x="451155" y="767167"/>
            <a:ext cx="3495813" cy="4680769"/>
          </a:xfrm>
          <a:prstGeom prst="rect">
            <a:avLst/>
          </a:prstGeom>
        </p:spPr>
        <p:txBody>
          <a:bodyPr vert="horz" wrap="square" lIns="0" tIns="20320" rIns="0" bIns="0" rtlCol="0">
            <a:spAutoFit/>
          </a:bodyPr>
          <a:lstStyle/>
          <a:p>
            <a:pPr marL="12700" marR="15875" algn="just">
              <a:lnSpc>
                <a:spcPts val="1200"/>
              </a:lnSpc>
              <a:spcBef>
                <a:spcPts val="1240"/>
              </a:spcBef>
            </a:pPr>
            <a:endParaRPr lang="es-CO" sz="2200" b="1" spc="-10" dirty="0">
              <a:solidFill>
                <a:schemeClr val="bg1"/>
              </a:solidFill>
              <a:latin typeface="Lato-Black"/>
            </a:endParaRPr>
          </a:p>
          <a:p>
            <a:pPr marL="12700" marR="15875" algn="just">
              <a:lnSpc>
                <a:spcPts val="1200"/>
              </a:lnSpc>
              <a:spcBef>
                <a:spcPts val="1240"/>
              </a:spcBef>
            </a:pPr>
            <a:r>
              <a:rPr lang="es-CO" sz="2200" b="1" spc="-10" dirty="0">
                <a:solidFill>
                  <a:schemeClr val="bg1"/>
                </a:solidFill>
                <a:latin typeface="Lato-Black"/>
              </a:rPr>
              <a:t>¡Que no le pase a usted!</a:t>
            </a:r>
          </a:p>
          <a:p>
            <a:pPr marL="12700" marR="15875" algn="just">
              <a:lnSpc>
                <a:spcPts val="1200"/>
              </a:lnSpc>
              <a:spcBef>
                <a:spcPts val="1240"/>
              </a:spcBef>
            </a:pPr>
            <a:endParaRPr lang="es-CO" sz="2200" b="1" spc="-10" dirty="0">
              <a:solidFill>
                <a:schemeClr val="bg1"/>
              </a:solidFill>
              <a:latin typeface="Lato-Black"/>
            </a:endParaRPr>
          </a:p>
          <a:p>
            <a:pPr marL="12700" marR="15875" algn="just">
              <a:lnSpc>
                <a:spcPts val="1200"/>
              </a:lnSpc>
              <a:spcBef>
                <a:spcPts val="1240"/>
              </a:spcBef>
            </a:pPr>
            <a:r>
              <a:rPr lang="es-CO" sz="1400" b="1" i="1" spc="-25" dirty="0">
                <a:solidFill>
                  <a:srgbClr val="C01F3C"/>
                </a:solidFill>
                <a:latin typeface="+mj-lt"/>
                <a:cs typeface="Lato-BlackItalic"/>
              </a:rPr>
              <a:t>Trabajé </a:t>
            </a:r>
            <a:r>
              <a:rPr lang="es-CO" sz="1400" b="1" i="1" spc="-15" dirty="0">
                <a:solidFill>
                  <a:srgbClr val="C01F3C"/>
                </a:solidFill>
                <a:latin typeface="+mj-lt"/>
                <a:cs typeface="Lato-BlackItalic"/>
              </a:rPr>
              <a:t>en </a:t>
            </a:r>
            <a:r>
              <a:rPr lang="es-CO" sz="1400" b="1" i="1" spc="-20" dirty="0">
                <a:solidFill>
                  <a:srgbClr val="C01F3C"/>
                </a:solidFill>
                <a:latin typeface="+mj-lt"/>
                <a:cs typeface="Lato-BlackItalic"/>
              </a:rPr>
              <a:t>una firma del </a:t>
            </a:r>
            <a:r>
              <a:rPr lang="es-CO" sz="1400" b="1" i="1" spc="-25" dirty="0">
                <a:solidFill>
                  <a:srgbClr val="C01F3C"/>
                </a:solidFill>
                <a:latin typeface="+mj-lt"/>
                <a:cs typeface="Lato-BlackItalic"/>
              </a:rPr>
              <a:t>sector </a:t>
            </a:r>
            <a:r>
              <a:rPr lang="es-CO" sz="1400" b="1" i="1" spc="-15" dirty="0">
                <a:solidFill>
                  <a:srgbClr val="C01F3C"/>
                </a:solidFill>
                <a:latin typeface="+mj-lt"/>
                <a:cs typeface="Lato-BlackItalic"/>
              </a:rPr>
              <a:t>de </a:t>
            </a:r>
            <a:r>
              <a:rPr lang="es-CO" sz="1400" b="1" i="1" spc="-25" dirty="0">
                <a:solidFill>
                  <a:srgbClr val="C01F3C"/>
                </a:solidFill>
                <a:latin typeface="+mj-lt"/>
                <a:cs typeface="Lato-BlackItalic"/>
              </a:rPr>
              <a:t>plásticos </a:t>
            </a:r>
            <a:r>
              <a:rPr lang="es-CO" sz="1400" b="1" i="1" dirty="0">
                <a:solidFill>
                  <a:srgbClr val="C01F3C"/>
                </a:solidFill>
                <a:latin typeface="+mj-lt"/>
                <a:cs typeface="Lato-BlackItalic"/>
              </a:rPr>
              <a:t>y </a:t>
            </a:r>
            <a:r>
              <a:rPr lang="es-CO" sz="1400" b="1" i="1" spc="-15" dirty="0">
                <a:solidFill>
                  <a:srgbClr val="C01F3C"/>
                </a:solidFill>
                <a:latin typeface="+mj-lt"/>
                <a:cs typeface="Lato-BlackItalic"/>
              </a:rPr>
              <a:t>he </a:t>
            </a:r>
            <a:r>
              <a:rPr lang="es-CO" sz="1400" b="1" i="1" spc="-20" dirty="0">
                <a:solidFill>
                  <a:srgbClr val="C01F3C"/>
                </a:solidFill>
                <a:latin typeface="+mj-lt"/>
                <a:cs typeface="Lato-BlackItalic"/>
              </a:rPr>
              <a:t>sido  </a:t>
            </a:r>
            <a:r>
              <a:rPr lang="es-CO" sz="1400" b="1" i="1" spc="-25" dirty="0">
                <a:solidFill>
                  <a:srgbClr val="C01F3C"/>
                </a:solidFill>
                <a:latin typeface="+mj-lt"/>
                <a:cs typeface="Lato-BlackItalic"/>
              </a:rPr>
              <a:t>seleccionado </a:t>
            </a:r>
            <a:r>
              <a:rPr lang="es-CO" sz="1400" b="1" i="1" spc="-20" dirty="0">
                <a:solidFill>
                  <a:srgbClr val="C01F3C"/>
                </a:solidFill>
                <a:latin typeface="+mj-lt"/>
                <a:cs typeface="Lato-BlackItalic"/>
              </a:rPr>
              <a:t>para </a:t>
            </a:r>
            <a:r>
              <a:rPr lang="es-CO" sz="1400" b="1" i="1" spc="-25" dirty="0">
                <a:solidFill>
                  <a:srgbClr val="C01F3C"/>
                </a:solidFill>
                <a:latin typeface="+mj-lt"/>
                <a:cs typeface="Lato-BlackItalic"/>
              </a:rPr>
              <a:t>laboral </a:t>
            </a:r>
            <a:r>
              <a:rPr lang="es-CO" sz="1400" b="1" i="1" spc="-15" dirty="0">
                <a:solidFill>
                  <a:srgbClr val="C01F3C"/>
                </a:solidFill>
                <a:latin typeface="+mj-lt"/>
                <a:cs typeface="Lato-BlackItalic"/>
              </a:rPr>
              <a:t>en </a:t>
            </a:r>
            <a:r>
              <a:rPr lang="es-CO" sz="1400" b="1" i="1" spc="-25" dirty="0">
                <a:solidFill>
                  <a:srgbClr val="C01F3C"/>
                </a:solidFill>
                <a:latin typeface="+mj-lt"/>
                <a:cs typeface="Lato-BlackItalic"/>
              </a:rPr>
              <a:t>Esenttia. </a:t>
            </a:r>
            <a:r>
              <a:rPr lang="es-CO" sz="1400" b="1" i="1" spc="-15" dirty="0">
                <a:solidFill>
                  <a:srgbClr val="C01F3C"/>
                </a:solidFill>
                <a:latin typeface="+mj-lt"/>
                <a:cs typeface="Lato-BlackItalic"/>
              </a:rPr>
              <a:t>En </a:t>
            </a:r>
            <a:r>
              <a:rPr lang="es-CO" sz="1400" b="1" i="1" spc="-20" dirty="0">
                <a:solidFill>
                  <a:srgbClr val="C01F3C"/>
                </a:solidFill>
                <a:latin typeface="+mj-lt"/>
                <a:cs typeface="Lato-BlackItalic"/>
              </a:rPr>
              <a:t>este </a:t>
            </a:r>
            <a:r>
              <a:rPr lang="es-CO" sz="1400" b="1" i="1" spc="-25" dirty="0">
                <a:solidFill>
                  <a:srgbClr val="C01F3C"/>
                </a:solidFill>
                <a:latin typeface="+mj-lt"/>
                <a:cs typeface="Lato-BlackItalic"/>
              </a:rPr>
              <a:t>nuevo  empleo </a:t>
            </a:r>
            <a:r>
              <a:rPr lang="es-CO" sz="1400" b="1" i="1" spc="-15" dirty="0">
                <a:solidFill>
                  <a:srgbClr val="C01F3C"/>
                </a:solidFill>
                <a:latin typeface="+mj-lt"/>
                <a:cs typeface="Lato-BlackItalic"/>
              </a:rPr>
              <a:t>me </a:t>
            </a:r>
            <a:r>
              <a:rPr lang="es-CO" sz="1400" b="1" i="1" spc="-20" dirty="0">
                <a:solidFill>
                  <a:srgbClr val="C01F3C"/>
                </a:solidFill>
                <a:latin typeface="+mj-lt"/>
                <a:cs typeface="Lato-BlackItalic"/>
              </a:rPr>
              <a:t>han </a:t>
            </a:r>
            <a:r>
              <a:rPr lang="es-CO" sz="1400" b="1" i="1" spc="-25" dirty="0">
                <a:solidFill>
                  <a:srgbClr val="C01F3C"/>
                </a:solidFill>
                <a:latin typeface="+mj-lt"/>
                <a:cs typeface="Lato-BlackItalic"/>
              </a:rPr>
              <a:t>designado </a:t>
            </a:r>
            <a:r>
              <a:rPr lang="es-CO" sz="1400" b="1" i="1" spc="-20" dirty="0">
                <a:solidFill>
                  <a:srgbClr val="C01F3C"/>
                </a:solidFill>
                <a:latin typeface="+mj-lt"/>
                <a:cs typeface="Lato-BlackItalic"/>
              </a:rPr>
              <a:t>para </a:t>
            </a:r>
            <a:r>
              <a:rPr lang="es-CO" sz="1400" b="1" i="1" spc="-25" dirty="0">
                <a:solidFill>
                  <a:srgbClr val="C01F3C"/>
                </a:solidFill>
                <a:latin typeface="+mj-lt"/>
                <a:cs typeface="Lato-BlackItalic"/>
              </a:rPr>
              <a:t>integrar </a:t>
            </a:r>
            <a:r>
              <a:rPr lang="es-CO" sz="1400" b="1" i="1" spc="-15" dirty="0">
                <a:solidFill>
                  <a:srgbClr val="C01F3C"/>
                </a:solidFill>
                <a:latin typeface="+mj-lt"/>
                <a:cs typeface="Lato-BlackItalic"/>
              </a:rPr>
              <a:t>el </a:t>
            </a:r>
            <a:r>
              <a:rPr lang="es-CO" sz="1400" b="1" i="1" spc="-25" dirty="0">
                <a:solidFill>
                  <a:srgbClr val="C01F3C"/>
                </a:solidFill>
                <a:latin typeface="+mj-lt"/>
                <a:cs typeface="Lato-BlackItalic"/>
              </a:rPr>
              <a:t>comité  evaluador </a:t>
            </a:r>
            <a:r>
              <a:rPr lang="es-CO" sz="1400" b="1" i="1" spc="-15" dirty="0">
                <a:solidFill>
                  <a:srgbClr val="C01F3C"/>
                </a:solidFill>
                <a:latin typeface="+mj-lt"/>
                <a:cs typeface="Lato-BlackItalic"/>
              </a:rPr>
              <a:t>de un </a:t>
            </a:r>
            <a:r>
              <a:rPr lang="es-CO" sz="1400" b="1" i="1" spc="-25" dirty="0">
                <a:solidFill>
                  <a:srgbClr val="C01F3C"/>
                </a:solidFill>
                <a:latin typeface="+mj-lt"/>
                <a:cs typeface="Lato-BlackItalic"/>
              </a:rPr>
              <a:t>proceso </a:t>
            </a:r>
            <a:r>
              <a:rPr lang="es-CO" sz="1400" b="1" i="1" spc="-15" dirty="0">
                <a:solidFill>
                  <a:srgbClr val="C01F3C"/>
                </a:solidFill>
                <a:latin typeface="+mj-lt"/>
                <a:cs typeface="Lato-BlackItalic"/>
              </a:rPr>
              <a:t>de </a:t>
            </a:r>
            <a:r>
              <a:rPr lang="es-CO" sz="1400" b="1" i="1" spc="-25" dirty="0">
                <a:solidFill>
                  <a:srgbClr val="C01F3C"/>
                </a:solidFill>
                <a:latin typeface="+mj-lt"/>
                <a:cs typeface="Lato-BlackItalic"/>
              </a:rPr>
              <a:t>selección </a:t>
            </a:r>
            <a:r>
              <a:rPr lang="es-CO" sz="1400" b="1" i="1" spc="-15" dirty="0">
                <a:solidFill>
                  <a:srgbClr val="C01F3C"/>
                </a:solidFill>
                <a:latin typeface="+mj-lt"/>
                <a:cs typeface="Lato-BlackItalic"/>
              </a:rPr>
              <a:t>de </a:t>
            </a:r>
            <a:r>
              <a:rPr lang="es-CO" sz="1400" b="1" i="1" spc="-25" dirty="0">
                <a:solidFill>
                  <a:srgbClr val="C01F3C"/>
                </a:solidFill>
                <a:latin typeface="+mj-lt"/>
                <a:cs typeface="Lato-BlackItalic"/>
              </a:rPr>
              <a:t>contratistas, </a:t>
            </a:r>
            <a:r>
              <a:rPr lang="es-CO" sz="1400" b="1" i="1" spc="-15" dirty="0">
                <a:solidFill>
                  <a:srgbClr val="C01F3C"/>
                </a:solidFill>
                <a:latin typeface="+mj-lt"/>
                <a:cs typeface="Lato-BlackItalic"/>
              </a:rPr>
              <a:t>en </a:t>
            </a:r>
            <a:r>
              <a:rPr lang="es-CO" sz="1400" b="1" i="1" spc="-25" dirty="0">
                <a:solidFill>
                  <a:srgbClr val="C01F3C"/>
                </a:solidFill>
                <a:latin typeface="+mj-lt"/>
                <a:cs typeface="Lato-BlackItalic"/>
              </a:rPr>
              <a:t>el  </a:t>
            </a:r>
            <a:r>
              <a:rPr lang="es-CO" sz="1400" b="1" i="1" spc="-20" dirty="0">
                <a:solidFill>
                  <a:srgbClr val="C01F3C"/>
                </a:solidFill>
                <a:latin typeface="+mj-lt"/>
                <a:cs typeface="Lato-BlackItalic"/>
              </a:rPr>
              <a:t>que </a:t>
            </a:r>
            <a:r>
              <a:rPr lang="es-CO" sz="1400" b="1" i="1" spc="-25" dirty="0">
                <a:solidFill>
                  <a:srgbClr val="C01F3C"/>
                </a:solidFill>
                <a:latin typeface="+mj-lt"/>
                <a:cs typeface="Lato-BlackItalic"/>
              </a:rPr>
              <a:t>participa </a:t>
            </a:r>
            <a:r>
              <a:rPr lang="es-CO" sz="1400" b="1" i="1" spc="-15" dirty="0">
                <a:solidFill>
                  <a:srgbClr val="C01F3C"/>
                </a:solidFill>
                <a:latin typeface="+mj-lt"/>
                <a:cs typeface="Lato-BlackItalic"/>
              </a:rPr>
              <a:t>la </a:t>
            </a:r>
            <a:r>
              <a:rPr lang="es-CO" sz="1400" b="1" i="1" spc="-25" dirty="0">
                <a:solidFill>
                  <a:srgbClr val="C01F3C"/>
                </a:solidFill>
                <a:latin typeface="+mj-lt"/>
                <a:cs typeface="Lato-BlackItalic"/>
              </a:rPr>
              <a:t>empresa </a:t>
            </a:r>
            <a:r>
              <a:rPr lang="es-CO" sz="1400" b="1" i="1" spc="-20" dirty="0">
                <a:solidFill>
                  <a:srgbClr val="C01F3C"/>
                </a:solidFill>
                <a:latin typeface="+mj-lt"/>
                <a:cs typeface="Lato-BlackItalic"/>
              </a:rPr>
              <a:t>para </a:t>
            </a:r>
            <a:r>
              <a:rPr lang="es-CO" sz="1400" b="1" i="1" spc="-15" dirty="0">
                <a:solidFill>
                  <a:srgbClr val="C01F3C"/>
                </a:solidFill>
                <a:latin typeface="+mj-lt"/>
                <a:cs typeface="Lato-BlackItalic"/>
              </a:rPr>
              <a:t>la </a:t>
            </a:r>
            <a:r>
              <a:rPr lang="es-CO" sz="1400" b="1" i="1" spc="-20" dirty="0">
                <a:solidFill>
                  <a:srgbClr val="C01F3C"/>
                </a:solidFill>
                <a:latin typeface="+mj-lt"/>
                <a:cs typeface="Lato-BlackItalic"/>
              </a:rPr>
              <a:t>cual </a:t>
            </a:r>
            <a:r>
              <a:rPr lang="es-CO" sz="1400" b="1" i="1" spc="-25" dirty="0">
                <a:solidFill>
                  <a:srgbClr val="C01F3C"/>
                </a:solidFill>
                <a:latin typeface="+mj-lt"/>
                <a:cs typeface="Lato-BlackItalic"/>
              </a:rPr>
              <a:t>trabajé  anteriormente. </a:t>
            </a:r>
            <a:r>
              <a:rPr lang="es-CO" sz="1400" b="1" i="1" spc="-20" dirty="0">
                <a:solidFill>
                  <a:srgbClr val="C01F3C"/>
                </a:solidFill>
                <a:latin typeface="+mj-lt"/>
                <a:cs typeface="Lato-BlackItalic"/>
              </a:rPr>
              <a:t>Las </a:t>
            </a:r>
            <a:r>
              <a:rPr lang="es-CO" sz="1400" b="1" i="1" spc="-25" dirty="0">
                <a:solidFill>
                  <a:srgbClr val="C01F3C"/>
                </a:solidFill>
                <a:latin typeface="+mj-lt"/>
                <a:cs typeface="Lato-BlackItalic"/>
              </a:rPr>
              <a:t>personas </a:t>
            </a:r>
            <a:r>
              <a:rPr lang="es-CO" sz="1400" b="1" i="1" spc="-20" dirty="0">
                <a:solidFill>
                  <a:srgbClr val="C01F3C"/>
                </a:solidFill>
                <a:latin typeface="+mj-lt"/>
                <a:cs typeface="Lato-BlackItalic"/>
              </a:rPr>
              <a:t>que </a:t>
            </a:r>
            <a:r>
              <a:rPr lang="es-CO" sz="1400" b="1" i="1" spc="-25" dirty="0">
                <a:solidFill>
                  <a:srgbClr val="C01F3C"/>
                </a:solidFill>
                <a:latin typeface="+mj-lt"/>
                <a:cs typeface="Lato-BlackItalic"/>
              </a:rPr>
              <a:t>firmarían </a:t>
            </a:r>
            <a:r>
              <a:rPr lang="es-CO" sz="1400" b="1" i="1" dirty="0">
                <a:solidFill>
                  <a:srgbClr val="C01F3C"/>
                </a:solidFill>
                <a:latin typeface="+mj-lt"/>
                <a:cs typeface="Lato-BlackItalic"/>
              </a:rPr>
              <a:t>y  </a:t>
            </a:r>
            <a:r>
              <a:rPr lang="es-CO" sz="1400" b="1" i="1" spc="-25" dirty="0">
                <a:solidFill>
                  <a:srgbClr val="C01F3C"/>
                </a:solidFill>
                <a:latin typeface="+mj-lt"/>
                <a:cs typeface="Lato-BlackItalic"/>
              </a:rPr>
              <a:t>estructurarían </a:t>
            </a:r>
            <a:r>
              <a:rPr lang="es-CO" sz="1400" b="1" i="1" spc="-15" dirty="0">
                <a:solidFill>
                  <a:srgbClr val="C01F3C"/>
                </a:solidFill>
                <a:latin typeface="+mj-lt"/>
                <a:cs typeface="Lato-BlackItalic"/>
              </a:rPr>
              <a:t>la </a:t>
            </a:r>
            <a:r>
              <a:rPr lang="es-CO" sz="1400" b="1" i="1" spc="-25" dirty="0">
                <a:solidFill>
                  <a:srgbClr val="C01F3C"/>
                </a:solidFill>
                <a:latin typeface="+mj-lt"/>
                <a:cs typeface="Lato-BlackItalic"/>
              </a:rPr>
              <a:t>oferta </a:t>
            </a:r>
            <a:r>
              <a:rPr lang="es-CO" sz="1400" b="1" i="1" spc="-20" dirty="0">
                <a:solidFill>
                  <a:srgbClr val="C01F3C"/>
                </a:solidFill>
                <a:latin typeface="+mj-lt"/>
                <a:cs typeface="Lato-BlackItalic"/>
              </a:rPr>
              <a:t>son mis </a:t>
            </a:r>
            <a:r>
              <a:rPr lang="es-CO" sz="1400" b="1" i="1" spc="-25" dirty="0">
                <a:solidFill>
                  <a:srgbClr val="C01F3C"/>
                </a:solidFill>
                <a:latin typeface="+mj-lt"/>
                <a:cs typeface="Lato-BlackItalic"/>
              </a:rPr>
              <a:t>anteriores </a:t>
            </a:r>
            <a:r>
              <a:rPr lang="es-CO" sz="1400" b="1" i="1" spc="-20" dirty="0">
                <a:solidFill>
                  <a:srgbClr val="C01F3C"/>
                </a:solidFill>
                <a:latin typeface="+mj-lt"/>
                <a:cs typeface="Lato-BlackItalic"/>
              </a:rPr>
              <a:t>jefes </a:t>
            </a:r>
            <a:r>
              <a:rPr lang="es-CO" sz="1400" b="1" i="1" dirty="0">
                <a:solidFill>
                  <a:srgbClr val="C01F3C"/>
                </a:solidFill>
                <a:latin typeface="+mj-lt"/>
                <a:cs typeface="Lato-BlackItalic"/>
              </a:rPr>
              <a:t>y  </a:t>
            </a:r>
            <a:r>
              <a:rPr lang="es-CO" sz="1400" b="1" i="1" spc="-25" dirty="0">
                <a:solidFill>
                  <a:srgbClr val="C01F3C"/>
                </a:solidFill>
                <a:latin typeface="+mj-lt"/>
                <a:cs typeface="Lato-BlackItalic"/>
              </a:rPr>
              <a:t>compañeros </a:t>
            </a:r>
            <a:r>
              <a:rPr lang="es-CO" sz="1400" b="1" i="1" spc="-15" dirty="0">
                <a:solidFill>
                  <a:srgbClr val="C01F3C"/>
                </a:solidFill>
                <a:latin typeface="+mj-lt"/>
                <a:cs typeface="Lato-BlackItalic"/>
              </a:rPr>
              <a:t>de </a:t>
            </a:r>
            <a:r>
              <a:rPr lang="es-CO" sz="1400" b="1" i="1" spc="-25" dirty="0">
                <a:solidFill>
                  <a:srgbClr val="C01F3C"/>
                </a:solidFill>
                <a:latin typeface="+mj-lt"/>
                <a:cs typeface="Lato-BlackItalic"/>
              </a:rPr>
              <a:t>trabajo, quienes, </a:t>
            </a:r>
            <a:r>
              <a:rPr lang="es-CO" sz="1400" b="1" i="1" spc="-20" dirty="0">
                <a:solidFill>
                  <a:srgbClr val="C01F3C"/>
                </a:solidFill>
                <a:latin typeface="+mj-lt"/>
                <a:cs typeface="Lato-BlackItalic"/>
              </a:rPr>
              <a:t>antes </a:t>
            </a:r>
            <a:r>
              <a:rPr lang="es-CO" sz="1400" b="1" i="1" spc="-15" dirty="0">
                <a:solidFill>
                  <a:srgbClr val="C01F3C"/>
                </a:solidFill>
                <a:latin typeface="+mj-lt"/>
                <a:cs typeface="Lato-BlackItalic"/>
              </a:rPr>
              <a:t>de mi </a:t>
            </a:r>
            <a:r>
              <a:rPr lang="es-CO" sz="1400" b="1" i="1" spc="-25" dirty="0">
                <a:solidFill>
                  <a:srgbClr val="C01F3C"/>
                </a:solidFill>
                <a:latin typeface="+mj-lt"/>
                <a:cs typeface="Lato-BlackItalic"/>
              </a:rPr>
              <a:t>designación  </a:t>
            </a:r>
            <a:r>
              <a:rPr lang="es-CO" sz="1400" b="1" i="1" spc="-20" dirty="0">
                <a:solidFill>
                  <a:srgbClr val="C01F3C"/>
                </a:solidFill>
                <a:latin typeface="+mj-lt"/>
                <a:cs typeface="Lato-BlackItalic"/>
              </a:rPr>
              <a:t>como </a:t>
            </a:r>
            <a:r>
              <a:rPr lang="es-CO" sz="1400" b="1" i="1" spc="-25" dirty="0">
                <a:solidFill>
                  <a:srgbClr val="C01F3C"/>
                </a:solidFill>
                <a:latin typeface="+mj-lt"/>
                <a:cs typeface="Lato-BlackItalic"/>
              </a:rPr>
              <a:t>evaluador, </a:t>
            </a:r>
            <a:r>
              <a:rPr lang="es-CO" sz="1400" b="1" i="1" spc="-15" dirty="0">
                <a:solidFill>
                  <a:srgbClr val="C01F3C"/>
                </a:solidFill>
                <a:latin typeface="+mj-lt"/>
                <a:cs typeface="Lato-BlackItalic"/>
              </a:rPr>
              <a:t>me </a:t>
            </a:r>
            <a:r>
              <a:rPr lang="es-CO" sz="1400" b="1" i="1" spc="-25" dirty="0">
                <a:solidFill>
                  <a:srgbClr val="C01F3C"/>
                </a:solidFill>
                <a:latin typeface="+mj-lt"/>
                <a:cs typeface="Lato-BlackItalic"/>
              </a:rPr>
              <a:t>habían comentado </a:t>
            </a:r>
            <a:r>
              <a:rPr lang="es-CO" sz="1400" b="1" i="1" spc="-15" dirty="0">
                <a:solidFill>
                  <a:srgbClr val="C01F3C"/>
                </a:solidFill>
                <a:latin typeface="+mj-lt"/>
                <a:cs typeface="Lato-BlackItalic"/>
              </a:rPr>
              <a:t>su </a:t>
            </a:r>
            <a:r>
              <a:rPr lang="es-CO" sz="1400" b="1" i="1" spc="-25" dirty="0">
                <a:solidFill>
                  <a:srgbClr val="C01F3C"/>
                </a:solidFill>
                <a:latin typeface="+mj-lt"/>
                <a:cs typeface="Lato-BlackItalic"/>
              </a:rPr>
              <a:t>interés en  hablar </a:t>
            </a:r>
            <a:r>
              <a:rPr lang="es-CO" sz="1400" b="1" i="1" spc="-20" dirty="0">
                <a:solidFill>
                  <a:srgbClr val="C01F3C"/>
                </a:solidFill>
                <a:latin typeface="+mj-lt"/>
                <a:cs typeface="Lato-BlackItalic"/>
              </a:rPr>
              <a:t>del </a:t>
            </a:r>
            <a:r>
              <a:rPr lang="es-CO" sz="1400" b="1" i="1" spc="-25" dirty="0">
                <a:solidFill>
                  <a:srgbClr val="C01F3C"/>
                </a:solidFill>
                <a:latin typeface="+mj-lt"/>
                <a:cs typeface="Lato-BlackItalic"/>
              </a:rPr>
              <a:t>proceso, </a:t>
            </a:r>
            <a:r>
              <a:rPr lang="es-CO" sz="1400" b="1" i="1" spc="-15" dirty="0">
                <a:solidFill>
                  <a:srgbClr val="C01F3C"/>
                </a:solidFill>
                <a:latin typeface="+mj-lt"/>
                <a:cs typeface="Lato-BlackItalic"/>
              </a:rPr>
              <a:t>de la </a:t>
            </a:r>
            <a:r>
              <a:rPr lang="es-CO" sz="1400" b="1" i="1" spc="-20" dirty="0">
                <a:solidFill>
                  <a:srgbClr val="C01F3C"/>
                </a:solidFill>
                <a:latin typeface="+mj-lt"/>
                <a:cs typeface="Lato-BlackItalic"/>
              </a:rPr>
              <a:t>forma </a:t>
            </a:r>
            <a:r>
              <a:rPr lang="es-CO" sz="1400" b="1" i="1" spc="-15" dirty="0">
                <a:solidFill>
                  <a:srgbClr val="C01F3C"/>
                </a:solidFill>
                <a:latin typeface="+mj-lt"/>
                <a:cs typeface="Lato-BlackItalic"/>
              </a:rPr>
              <a:t>de </a:t>
            </a:r>
            <a:r>
              <a:rPr lang="es-CO" sz="1400" b="1" i="1" spc="-25" dirty="0">
                <a:solidFill>
                  <a:srgbClr val="C01F3C"/>
                </a:solidFill>
                <a:latin typeface="+mj-lt"/>
                <a:cs typeface="Lato-BlackItalic"/>
              </a:rPr>
              <a:t>evaluar </a:t>
            </a:r>
            <a:r>
              <a:rPr lang="es-CO" sz="1400" b="1" i="1" dirty="0">
                <a:solidFill>
                  <a:srgbClr val="C01F3C"/>
                </a:solidFill>
                <a:latin typeface="+mj-lt"/>
                <a:cs typeface="Lato-BlackItalic"/>
              </a:rPr>
              <a:t>y </a:t>
            </a:r>
            <a:r>
              <a:rPr lang="es-CO" sz="1400" b="1" i="1" spc="-15" dirty="0">
                <a:solidFill>
                  <a:srgbClr val="C01F3C"/>
                </a:solidFill>
                <a:latin typeface="+mj-lt"/>
                <a:cs typeface="Lato-BlackItalic"/>
              </a:rPr>
              <a:t>de </a:t>
            </a:r>
            <a:r>
              <a:rPr lang="es-CO" sz="1400" b="1" i="1" spc="-25" dirty="0">
                <a:solidFill>
                  <a:srgbClr val="C01F3C"/>
                </a:solidFill>
                <a:latin typeface="+mj-lt"/>
                <a:cs typeface="Lato-BlackItalic"/>
              </a:rPr>
              <a:t>cómo  podrían</a:t>
            </a:r>
            <a:r>
              <a:rPr lang="es-CO" sz="1400" b="1" i="1" spc="-55" dirty="0">
                <a:solidFill>
                  <a:srgbClr val="C01F3C"/>
                </a:solidFill>
                <a:latin typeface="+mj-lt"/>
                <a:cs typeface="Lato-BlackItalic"/>
              </a:rPr>
              <a:t> </a:t>
            </a:r>
            <a:r>
              <a:rPr lang="es-CO" sz="1400" b="1" i="1" spc="-25" dirty="0">
                <a:solidFill>
                  <a:srgbClr val="C01F3C"/>
                </a:solidFill>
                <a:latin typeface="+mj-lt"/>
                <a:cs typeface="Lato-BlackItalic"/>
              </a:rPr>
              <a:t>mejorar</a:t>
            </a:r>
            <a:r>
              <a:rPr lang="es-CO" sz="1400" b="1" i="1" spc="-45" dirty="0">
                <a:solidFill>
                  <a:srgbClr val="C01F3C"/>
                </a:solidFill>
                <a:latin typeface="+mj-lt"/>
                <a:cs typeface="Lato-BlackItalic"/>
              </a:rPr>
              <a:t> </a:t>
            </a:r>
            <a:r>
              <a:rPr lang="es-CO" sz="1400" b="1" i="1" spc="-15" dirty="0">
                <a:solidFill>
                  <a:srgbClr val="C01F3C"/>
                </a:solidFill>
                <a:latin typeface="+mj-lt"/>
                <a:cs typeface="Lato-BlackItalic"/>
              </a:rPr>
              <a:t>su</a:t>
            </a:r>
            <a:r>
              <a:rPr lang="es-CO" sz="1400" b="1" i="1" spc="-50" dirty="0">
                <a:solidFill>
                  <a:srgbClr val="C01F3C"/>
                </a:solidFill>
                <a:latin typeface="+mj-lt"/>
                <a:cs typeface="Lato-BlackItalic"/>
              </a:rPr>
              <a:t> </a:t>
            </a:r>
            <a:r>
              <a:rPr lang="es-CO" sz="1400" b="1" i="1" spc="-25" dirty="0">
                <a:solidFill>
                  <a:srgbClr val="C01F3C"/>
                </a:solidFill>
                <a:latin typeface="+mj-lt"/>
                <a:cs typeface="Lato-BlackItalic"/>
              </a:rPr>
              <a:t>oferta</a:t>
            </a:r>
            <a:r>
              <a:rPr lang="es-CO" sz="1400" b="1" i="1" spc="-50" dirty="0">
                <a:solidFill>
                  <a:srgbClr val="C01F3C"/>
                </a:solidFill>
                <a:latin typeface="+mj-lt"/>
                <a:cs typeface="Lato-BlackItalic"/>
              </a:rPr>
              <a:t> </a:t>
            </a:r>
            <a:r>
              <a:rPr lang="es-CO" sz="1400" b="1" i="1" spc="-20" dirty="0">
                <a:solidFill>
                  <a:srgbClr val="C01F3C"/>
                </a:solidFill>
                <a:latin typeface="+mj-lt"/>
                <a:cs typeface="Lato-BlackItalic"/>
              </a:rPr>
              <a:t>para</a:t>
            </a:r>
            <a:r>
              <a:rPr lang="es-CO" sz="1400" b="1" i="1" spc="-50" dirty="0">
                <a:solidFill>
                  <a:srgbClr val="C01F3C"/>
                </a:solidFill>
                <a:latin typeface="+mj-lt"/>
                <a:cs typeface="Lato-BlackItalic"/>
              </a:rPr>
              <a:t> </a:t>
            </a:r>
            <a:r>
              <a:rPr lang="es-CO" sz="1400" b="1" i="1" spc="-25" dirty="0">
                <a:solidFill>
                  <a:srgbClr val="C01F3C"/>
                </a:solidFill>
                <a:latin typeface="+mj-lt"/>
                <a:cs typeface="Lato-BlackItalic"/>
              </a:rPr>
              <a:t>resultar</a:t>
            </a:r>
            <a:r>
              <a:rPr lang="es-CO" sz="1400" b="1" i="1" spc="-50" dirty="0">
                <a:solidFill>
                  <a:srgbClr val="C01F3C"/>
                </a:solidFill>
                <a:latin typeface="+mj-lt"/>
                <a:cs typeface="Lato-BlackItalic"/>
              </a:rPr>
              <a:t> </a:t>
            </a:r>
            <a:r>
              <a:rPr lang="es-CO" sz="1400" b="1" i="1" spc="-25" dirty="0">
                <a:solidFill>
                  <a:srgbClr val="C01F3C"/>
                </a:solidFill>
                <a:latin typeface="+mj-lt"/>
                <a:cs typeface="Lato-BlackItalic"/>
              </a:rPr>
              <a:t>favorecidos.</a:t>
            </a:r>
            <a:r>
              <a:rPr lang="es-CO" sz="1400" b="1" i="1" spc="-50" dirty="0">
                <a:solidFill>
                  <a:srgbClr val="C01F3C"/>
                </a:solidFill>
                <a:latin typeface="+mj-lt"/>
                <a:cs typeface="Lato-BlackItalic"/>
              </a:rPr>
              <a:t> </a:t>
            </a:r>
            <a:r>
              <a:rPr lang="es-CO" sz="1400" b="1" i="1" spc="-25" dirty="0">
                <a:solidFill>
                  <a:srgbClr val="C01F3C"/>
                </a:solidFill>
                <a:latin typeface="+mj-lt"/>
                <a:cs typeface="Lato-BlackItalic"/>
              </a:rPr>
              <a:t>¿Debo  reportar </a:t>
            </a:r>
            <a:r>
              <a:rPr lang="es-CO" sz="1400" b="1" i="1" spc="-20" dirty="0">
                <a:solidFill>
                  <a:srgbClr val="C01F3C"/>
                </a:solidFill>
                <a:latin typeface="+mj-lt"/>
                <a:cs typeface="Lato-BlackItalic"/>
              </a:rPr>
              <a:t>esta</a:t>
            </a:r>
            <a:r>
              <a:rPr lang="es-CO" sz="1400" b="1" i="1" spc="-80" dirty="0">
                <a:solidFill>
                  <a:srgbClr val="C01F3C"/>
                </a:solidFill>
                <a:latin typeface="+mj-lt"/>
                <a:cs typeface="Lato-BlackItalic"/>
              </a:rPr>
              <a:t> </a:t>
            </a:r>
            <a:r>
              <a:rPr lang="es-CO" sz="1400" b="1" i="1" spc="-25" dirty="0">
                <a:solidFill>
                  <a:srgbClr val="C01F3C"/>
                </a:solidFill>
                <a:latin typeface="+mj-lt"/>
                <a:cs typeface="Lato-BlackItalic"/>
              </a:rPr>
              <a:t>circunstancia?</a:t>
            </a:r>
            <a:endParaRPr lang="es-CO" sz="1400" dirty="0">
              <a:solidFill>
                <a:srgbClr val="C01F3C"/>
              </a:solidFill>
              <a:latin typeface="+mj-lt"/>
              <a:cs typeface="Lato-BlackItalic"/>
            </a:endParaRPr>
          </a:p>
          <a:p>
            <a:pPr>
              <a:lnSpc>
                <a:spcPct val="100000"/>
              </a:lnSpc>
            </a:pPr>
            <a:endParaRPr lang="es-CO" sz="1200" dirty="0">
              <a:latin typeface="+mj-lt"/>
              <a:cs typeface="Lato-BlackItalic"/>
            </a:endParaRPr>
          </a:p>
          <a:p>
            <a:pPr marL="12700" marR="14604" algn="just">
              <a:lnSpc>
                <a:spcPts val="1200"/>
              </a:lnSpc>
              <a:spcBef>
                <a:spcPts val="5"/>
              </a:spcBef>
            </a:pPr>
            <a:r>
              <a:rPr lang="es-CO" sz="1200" b="1" dirty="0">
                <a:solidFill>
                  <a:srgbClr val="801327"/>
                </a:solidFill>
                <a:latin typeface="+mj-lt"/>
                <a:cs typeface="Lato-Black"/>
              </a:rPr>
              <a:t>Sí. </a:t>
            </a:r>
            <a:r>
              <a:rPr lang="es-CO" sz="1200" spc="-30" dirty="0">
                <a:solidFill>
                  <a:srgbClr val="801327"/>
                </a:solidFill>
                <a:latin typeface="+mj-lt"/>
                <a:cs typeface="Arial"/>
              </a:rPr>
              <a:t>Usted </a:t>
            </a:r>
            <a:r>
              <a:rPr lang="es-CO" sz="1200" spc="-45" dirty="0">
                <a:solidFill>
                  <a:srgbClr val="801327"/>
                </a:solidFill>
                <a:latin typeface="+mj-lt"/>
                <a:cs typeface="Arial"/>
              </a:rPr>
              <a:t>debe </a:t>
            </a:r>
            <a:r>
              <a:rPr lang="es-CO" sz="1200" spc="-20" dirty="0">
                <a:solidFill>
                  <a:srgbClr val="801327"/>
                </a:solidFill>
                <a:latin typeface="+mj-lt"/>
                <a:cs typeface="Arial"/>
              </a:rPr>
              <a:t>presentar </a:t>
            </a:r>
            <a:r>
              <a:rPr lang="es-CO" sz="1200" spc="-40" dirty="0">
                <a:solidFill>
                  <a:srgbClr val="801327"/>
                </a:solidFill>
                <a:latin typeface="+mj-lt"/>
                <a:cs typeface="Arial"/>
              </a:rPr>
              <a:t>en </a:t>
            </a:r>
            <a:r>
              <a:rPr lang="es-CO" sz="1200" spc="-25" dirty="0">
                <a:solidFill>
                  <a:srgbClr val="801327"/>
                </a:solidFill>
                <a:latin typeface="+mj-lt"/>
                <a:cs typeface="Arial"/>
              </a:rPr>
              <a:t>dilema </a:t>
            </a:r>
            <a:r>
              <a:rPr lang="es-CO" sz="1200" spc="-40" dirty="0">
                <a:solidFill>
                  <a:srgbClr val="801327"/>
                </a:solidFill>
                <a:latin typeface="+mj-lt"/>
                <a:cs typeface="Arial"/>
              </a:rPr>
              <a:t>en </a:t>
            </a:r>
            <a:r>
              <a:rPr lang="es-CO" sz="1200" spc="-30" dirty="0">
                <a:solidFill>
                  <a:srgbClr val="801327"/>
                </a:solidFill>
                <a:latin typeface="+mj-lt"/>
                <a:cs typeface="Arial"/>
              </a:rPr>
              <a:t>la </a:t>
            </a:r>
            <a:r>
              <a:rPr lang="es-CO" sz="1200" spc="-40" dirty="0">
                <a:solidFill>
                  <a:srgbClr val="801327"/>
                </a:solidFill>
                <a:latin typeface="+mj-lt"/>
                <a:cs typeface="Arial"/>
              </a:rPr>
              <a:t>línea </a:t>
            </a:r>
            <a:r>
              <a:rPr lang="es-CO" sz="1200" spc="-25" dirty="0">
                <a:solidFill>
                  <a:srgbClr val="801327"/>
                </a:solidFill>
                <a:latin typeface="+mj-lt"/>
                <a:cs typeface="Arial"/>
              </a:rPr>
              <a:t>ética </a:t>
            </a:r>
            <a:r>
              <a:rPr lang="es-CO" sz="1200" spc="-60" dirty="0">
                <a:solidFill>
                  <a:srgbClr val="801327"/>
                </a:solidFill>
                <a:latin typeface="+mj-lt"/>
                <a:cs typeface="Arial"/>
              </a:rPr>
              <a:t>e  </a:t>
            </a:r>
            <a:r>
              <a:rPr lang="es-CO" sz="1200" spc="-10" dirty="0">
                <a:solidFill>
                  <a:srgbClr val="801327"/>
                </a:solidFill>
                <a:latin typeface="+mj-lt"/>
                <a:cs typeface="Arial"/>
              </a:rPr>
              <a:t>informar, </a:t>
            </a:r>
            <a:r>
              <a:rPr lang="es-CO" sz="1200" spc="-20" dirty="0">
                <a:solidFill>
                  <a:srgbClr val="801327"/>
                </a:solidFill>
                <a:latin typeface="+mj-lt"/>
                <a:cs typeface="Arial"/>
              </a:rPr>
              <a:t>por </a:t>
            </a:r>
            <a:r>
              <a:rPr lang="es-CO" sz="1200" spc="-25" dirty="0">
                <a:solidFill>
                  <a:srgbClr val="801327"/>
                </a:solidFill>
                <a:latin typeface="+mj-lt"/>
                <a:cs typeface="Arial"/>
              </a:rPr>
              <a:t>escrito, </a:t>
            </a:r>
            <a:r>
              <a:rPr lang="es-CO" sz="1200" spc="-65" dirty="0">
                <a:solidFill>
                  <a:srgbClr val="801327"/>
                </a:solidFill>
                <a:latin typeface="+mj-lt"/>
                <a:cs typeface="Arial"/>
              </a:rPr>
              <a:t>a </a:t>
            </a:r>
            <a:r>
              <a:rPr lang="es-CO" sz="1200" spc="-35" dirty="0">
                <a:solidFill>
                  <a:srgbClr val="801327"/>
                </a:solidFill>
                <a:latin typeface="+mj-lt"/>
                <a:cs typeface="Arial"/>
              </a:rPr>
              <a:t>su </a:t>
            </a:r>
            <a:r>
              <a:rPr lang="es-CO" sz="1200" spc="-15" dirty="0">
                <a:solidFill>
                  <a:srgbClr val="801327"/>
                </a:solidFill>
                <a:latin typeface="+mj-lt"/>
                <a:cs typeface="Arial"/>
              </a:rPr>
              <a:t>jefe </a:t>
            </a:r>
            <a:r>
              <a:rPr lang="es-CO" sz="1200" spc="-20" dirty="0">
                <a:solidFill>
                  <a:srgbClr val="801327"/>
                </a:solidFill>
                <a:latin typeface="+mj-lt"/>
                <a:cs typeface="Arial"/>
              </a:rPr>
              <a:t>inmediato, </a:t>
            </a:r>
            <a:r>
              <a:rPr lang="es-CO" sz="1200" spc="-40" dirty="0">
                <a:solidFill>
                  <a:srgbClr val="801327"/>
                </a:solidFill>
                <a:latin typeface="+mj-lt"/>
                <a:cs typeface="Arial"/>
              </a:rPr>
              <a:t>que </a:t>
            </a:r>
            <a:r>
              <a:rPr lang="es-CO" sz="1200" spc="-20" dirty="0">
                <a:solidFill>
                  <a:srgbClr val="801327"/>
                </a:solidFill>
                <a:latin typeface="+mj-lt"/>
                <a:cs typeface="Arial"/>
              </a:rPr>
              <a:t>está </a:t>
            </a:r>
            <a:r>
              <a:rPr lang="es-CO" sz="1200" spc="-40" dirty="0">
                <a:solidFill>
                  <a:srgbClr val="801327"/>
                </a:solidFill>
                <a:latin typeface="+mj-lt"/>
                <a:cs typeface="Arial"/>
              </a:rPr>
              <a:t>en</a:t>
            </a:r>
            <a:r>
              <a:rPr lang="es-CO" sz="1200" spc="-210" dirty="0">
                <a:solidFill>
                  <a:srgbClr val="801327"/>
                </a:solidFill>
                <a:latin typeface="+mj-lt"/>
                <a:cs typeface="Arial"/>
              </a:rPr>
              <a:t> </a:t>
            </a:r>
            <a:r>
              <a:rPr lang="es-CO" sz="1200" spc="-25" dirty="0">
                <a:solidFill>
                  <a:srgbClr val="801327"/>
                </a:solidFill>
                <a:latin typeface="+mj-lt"/>
                <a:cs typeface="Arial"/>
              </a:rPr>
              <a:t>un  </a:t>
            </a:r>
            <a:r>
              <a:rPr lang="es-CO" sz="1200" spc="-10" dirty="0">
                <a:solidFill>
                  <a:srgbClr val="801327"/>
                </a:solidFill>
                <a:latin typeface="+mj-lt"/>
                <a:cs typeface="Arial"/>
              </a:rPr>
              <a:t>conflicto </a:t>
            </a:r>
            <a:r>
              <a:rPr lang="es-CO" sz="1200" spc="-20" dirty="0">
                <a:solidFill>
                  <a:srgbClr val="801327"/>
                </a:solidFill>
                <a:latin typeface="+mj-lt"/>
                <a:cs typeface="Arial"/>
              </a:rPr>
              <a:t>ético </a:t>
            </a:r>
            <a:r>
              <a:rPr lang="es-CO" sz="1200" spc="-30" dirty="0">
                <a:solidFill>
                  <a:srgbClr val="801327"/>
                </a:solidFill>
                <a:latin typeface="+mj-lt"/>
                <a:cs typeface="Arial"/>
              </a:rPr>
              <a:t>porque </a:t>
            </a:r>
            <a:r>
              <a:rPr lang="es-CO" sz="1200" spc="-40" dirty="0">
                <a:solidFill>
                  <a:srgbClr val="801327"/>
                </a:solidFill>
                <a:latin typeface="+mj-lt"/>
                <a:cs typeface="Arial"/>
              </a:rPr>
              <a:t>en </a:t>
            </a:r>
            <a:r>
              <a:rPr lang="es-CO" sz="1200" spc="-25" dirty="0">
                <a:solidFill>
                  <a:srgbClr val="801327"/>
                </a:solidFill>
                <a:latin typeface="+mj-lt"/>
                <a:cs typeface="Arial"/>
              </a:rPr>
              <a:t>el </a:t>
            </a:r>
            <a:r>
              <a:rPr lang="es-CO" sz="1200" spc="-35" dirty="0">
                <a:solidFill>
                  <a:srgbClr val="801327"/>
                </a:solidFill>
                <a:latin typeface="+mj-lt"/>
                <a:cs typeface="Arial"/>
              </a:rPr>
              <a:t>proceso </a:t>
            </a:r>
            <a:r>
              <a:rPr lang="es-CO" sz="1200" spc="-40" dirty="0">
                <a:solidFill>
                  <a:srgbClr val="801327"/>
                </a:solidFill>
                <a:latin typeface="+mj-lt"/>
                <a:cs typeface="Arial"/>
              </a:rPr>
              <a:t>asignado </a:t>
            </a:r>
            <a:r>
              <a:rPr lang="es-CO" sz="1200" spc="-35" dirty="0">
                <a:solidFill>
                  <a:srgbClr val="801327"/>
                </a:solidFill>
                <a:latin typeface="+mj-lt"/>
                <a:cs typeface="Arial"/>
              </a:rPr>
              <a:t>van </a:t>
            </a:r>
            <a:r>
              <a:rPr lang="es-CO" sz="1200" spc="-65" dirty="0">
                <a:solidFill>
                  <a:srgbClr val="801327"/>
                </a:solidFill>
                <a:latin typeface="+mj-lt"/>
                <a:cs typeface="Arial"/>
              </a:rPr>
              <a:t>a  </a:t>
            </a:r>
            <a:r>
              <a:rPr lang="es-CO" sz="1200" spc="-20" dirty="0">
                <a:solidFill>
                  <a:srgbClr val="801327"/>
                </a:solidFill>
                <a:latin typeface="+mj-lt"/>
                <a:cs typeface="Arial"/>
              </a:rPr>
              <a:t>participar </a:t>
            </a:r>
            <a:r>
              <a:rPr lang="es-CO" sz="1200" spc="-35" dirty="0">
                <a:solidFill>
                  <a:srgbClr val="801327"/>
                </a:solidFill>
                <a:latin typeface="+mj-lt"/>
                <a:cs typeface="Arial"/>
              </a:rPr>
              <a:t>sus </a:t>
            </a:r>
            <a:r>
              <a:rPr lang="es-CO" sz="1200" spc="-20" dirty="0">
                <a:solidFill>
                  <a:srgbClr val="801327"/>
                </a:solidFill>
                <a:latin typeface="+mj-lt"/>
                <a:cs typeface="Arial"/>
              </a:rPr>
              <a:t>antiguos jefes y </a:t>
            </a:r>
            <a:r>
              <a:rPr lang="es-CO" sz="1200" spc="-40" dirty="0">
                <a:solidFill>
                  <a:srgbClr val="801327"/>
                </a:solidFill>
                <a:latin typeface="+mj-lt"/>
                <a:cs typeface="Arial"/>
              </a:rPr>
              <a:t>compañeros. Ahora, </a:t>
            </a:r>
            <a:r>
              <a:rPr lang="es-CO" sz="1200" spc="-50" dirty="0">
                <a:solidFill>
                  <a:srgbClr val="801327"/>
                </a:solidFill>
                <a:latin typeface="+mj-lt"/>
                <a:cs typeface="Arial"/>
              </a:rPr>
              <a:t>es  </a:t>
            </a:r>
            <a:r>
              <a:rPr lang="es-CO" sz="1200" spc="-40" dirty="0">
                <a:solidFill>
                  <a:srgbClr val="801327"/>
                </a:solidFill>
                <a:latin typeface="+mj-lt"/>
                <a:cs typeface="Arial"/>
              </a:rPr>
              <a:t>necesario </a:t>
            </a:r>
            <a:r>
              <a:rPr lang="es-CO" sz="1200" spc="-35" dirty="0">
                <a:solidFill>
                  <a:srgbClr val="801327"/>
                </a:solidFill>
                <a:latin typeface="+mj-lt"/>
                <a:cs typeface="Arial"/>
              </a:rPr>
              <a:t>denunciar </a:t>
            </a:r>
            <a:r>
              <a:rPr lang="es-CO" sz="1200" spc="-25" dirty="0">
                <a:solidFill>
                  <a:srgbClr val="801327"/>
                </a:solidFill>
                <a:latin typeface="+mj-lt"/>
                <a:cs typeface="Arial"/>
              </a:rPr>
              <a:t>el </a:t>
            </a:r>
            <a:r>
              <a:rPr lang="es-CO" sz="1200" spc="-40" dirty="0">
                <a:solidFill>
                  <a:srgbClr val="801327"/>
                </a:solidFill>
                <a:latin typeface="+mj-lt"/>
                <a:cs typeface="Arial"/>
              </a:rPr>
              <a:t>hecho </a:t>
            </a:r>
            <a:r>
              <a:rPr lang="es-CO" sz="1200" spc="-30" dirty="0">
                <a:solidFill>
                  <a:srgbClr val="801327"/>
                </a:solidFill>
                <a:latin typeface="+mj-lt"/>
                <a:cs typeface="Arial"/>
              </a:rPr>
              <a:t>porque </a:t>
            </a:r>
            <a:r>
              <a:rPr lang="es-CO" sz="1200" spc="-25" dirty="0">
                <a:solidFill>
                  <a:srgbClr val="801327"/>
                </a:solidFill>
                <a:latin typeface="+mj-lt"/>
                <a:cs typeface="Arial"/>
              </a:rPr>
              <a:t>el </a:t>
            </a:r>
            <a:r>
              <a:rPr lang="es-CO" sz="1200" spc="-5" dirty="0">
                <a:solidFill>
                  <a:srgbClr val="801327"/>
                </a:solidFill>
                <a:latin typeface="+mj-lt"/>
                <a:cs typeface="Arial"/>
              </a:rPr>
              <a:t>contratista  intenta </a:t>
            </a:r>
            <a:r>
              <a:rPr lang="es-CO" sz="1200" spc="-10" dirty="0">
                <a:solidFill>
                  <a:srgbClr val="801327"/>
                </a:solidFill>
                <a:latin typeface="+mj-lt"/>
                <a:cs typeface="Arial"/>
              </a:rPr>
              <a:t>tener </a:t>
            </a:r>
            <a:r>
              <a:rPr lang="es-CO" sz="1200" spc="-40" dirty="0">
                <a:solidFill>
                  <a:srgbClr val="801327"/>
                </a:solidFill>
                <a:latin typeface="+mj-lt"/>
                <a:cs typeface="Arial"/>
              </a:rPr>
              <a:t>una </a:t>
            </a:r>
            <a:r>
              <a:rPr lang="es-CO" sz="1200" spc="-25" dirty="0">
                <a:solidFill>
                  <a:srgbClr val="801327"/>
                </a:solidFill>
                <a:latin typeface="+mj-lt"/>
                <a:cs typeface="Arial"/>
              </a:rPr>
              <a:t>ventaja</a:t>
            </a:r>
            <a:r>
              <a:rPr lang="es-CO" sz="1200" spc="-204" dirty="0">
                <a:solidFill>
                  <a:srgbClr val="801327"/>
                </a:solidFill>
                <a:latin typeface="+mj-lt"/>
                <a:cs typeface="Arial"/>
              </a:rPr>
              <a:t> </a:t>
            </a:r>
            <a:r>
              <a:rPr lang="es-CO" sz="1200" spc="-25" dirty="0">
                <a:solidFill>
                  <a:srgbClr val="801327"/>
                </a:solidFill>
                <a:latin typeface="+mj-lt"/>
                <a:cs typeface="Arial"/>
              </a:rPr>
              <a:t>impropia.</a:t>
            </a:r>
            <a:endParaRPr lang="es-CO" sz="1200" dirty="0">
              <a:latin typeface="+mj-lt"/>
              <a:cs typeface="Arial"/>
            </a:endParaRPr>
          </a:p>
          <a:p>
            <a:pPr marL="12700" marR="5080" algn="just">
              <a:lnSpc>
                <a:spcPts val="1300"/>
              </a:lnSpc>
            </a:pPr>
            <a:endParaRPr lang="es-CO" sz="1100" dirty="0">
              <a:latin typeface="+mj-lt"/>
              <a:cs typeface="Arial"/>
            </a:endParaRPr>
          </a:p>
        </p:txBody>
      </p:sp>
      <p:sp>
        <p:nvSpPr>
          <p:cNvPr id="8" name="CuadroTexto 7">
            <a:extLst>
              <a:ext uri="{FF2B5EF4-FFF2-40B4-BE49-F238E27FC236}">
                <a16:creationId xmlns:a16="http://schemas.microsoft.com/office/drawing/2014/main" id="{C75B38AC-63D9-4F0A-BB90-1E249B4D9E30}"/>
              </a:ext>
            </a:extLst>
          </p:cNvPr>
          <p:cNvSpPr txBox="1"/>
          <p:nvPr/>
        </p:nvSpPr>
        <p:spPr>
          <a:xfrm>
            <a:off x="4016420" y="7789761"/>
            <a:ext cx="389850" cy="307777"/>
          </a:xfrm>
          <a:prstGeom prst="rect">
            <a:avLst/>
          </a:prstGeom>
          <a:noFill/>
        </p:spPr>
        <p:txBody>
          <a:bodyPr wrap="none" rtlCol="0">
            <a:spAutoFit/>
          </a:bodyPr>
          <a:lstStyle/>
          <a:p>
            <a:r>
              <a:rPr lang="es-CO" sz="1400" b="1" dirty="0">
                <a:solidFill>
                  <a:srgbClr val="801327"/>
                </a:solidFill>
              </a:rPr>
              <a:t>35</a:t>
            </a: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BC931A94-DD92-F045-9ADD-1BC50FE9477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5212" y="19050"/>
            <a:ext cx="8255000" cy="8255000"/>
          </a:xfrm>
          <a:prstGeom prst="rect">
            <a:avLst/>
          </a:prstGeom>
          <a:solidFill>
            <a:srgbClr val="FFA300"/>
          </a:solidFill>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17" name="Imagen 16" descr="Imagen que contiene Tabla&#10;&#10;Descripción generada automáticamente">
            <a:extLst>
              <a:ext uri="{FF2B5EF4-FFF2-40B4-BE49-F238E27FC236}">
                <a16:creationId xmlns:a16="http://schemas.microsoft.com/office/drawing/2014/main" id="{65DB8315-D442-41B2-AFB9-720D98405E2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86137" y="709495"/>
            <a:ext cx="7292052" cy="6987669"/>
          </a:xfrm>
          <a:prstGeom prst="rect">
            <a:avLst/>
          </a:prstGeom>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98E6AEAE-22EB-8849-90D7-ED295A3FA7B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9050" y="19050"/>
            <a:ext cx="8255000" cy="8255000"/>
          </a:xfrm>
          <a:prstGeom prst="rect">
            <a:avLst/>
          </a:prstGeom>
          <a:solidFill>
            <a:srgbClr val="E88118"/>
          </a:solidFill>
        </p:spPr>
      </p:pic>
      <p:sp>
        <p:nvSpPr>
          <p:cNvPr id="2" name="object 2"/>
          <p:cNvSpPr txBox="1">
            <a:spLocks noGrp="1"/>
          </p:cNvSpPr>
          <p:nvPr>
            <p:ph type="title"/>
          </p:nvPr>
        </p:nvSpPr>
        <p:spPr>
          <a:xfrm>
            <a:off x="1086504" y="796543"/>
            <a:ext cx="3716992" cy="1192634"/>
          </a:xfrm>
          <a:prstGeom prst="rect">
            <a:avLst/>
          </a:prstGeom>
        </p:spPr>
        <p:txBody>
          <a:bodyPr vert="horz" wrap="square" lIns="0" tIns="12700" rIns="0" bIns="0" rtlCol="0">
            <a:spAutoFit/>
          </a:bodyPr>
          <a:lstStyle/>
          <a:p>
            <a:pPr marL="12700">
              <a:lnSpc>
                <a:spcPts val="3110"/>
              </a:lnSpc>
              <a:spcBef>
                <a:spcPts val="100"/>
              </a:spcBef>
            </a:pPr>
            <a:r>
              <a:rPr lang="es-CO" sz="2800" spc="-10" dirty="0">
                <a:solidFill>
                  <a:srgbClr val="801327"/>
                </a:solidFill>
                <a:latin typeface="+mj-lt"/>
              </a:rPr>
              <a:t>Declaración</a:t>
            </a:r>
            <a:endParaRPr lang="es-CO" sz="2800" dirty="0">
              <a:latin typeface="+mj-lt"/>
            </a:endParaRPr>
          </a:p>
          <a:p>
            <a:pPr marL="12700" marR="5080">
              <a:lnSpc>
                <a:spcPts val="2860"/>
              </a:lnSpc>
              <a:spcBef>
                <a:spcPts val="259"/>
              </a:spcBef>
            </a:pPr>
            <a:r>
              <a:rPr lang="es-CO" sz="2800" spc="-5" dirty="0">
                <a:solidFill>
                  <a:srgbClr val="801327"/>
                </a:solidFill>
                <a:latin typeface="+mj-lt"/>
              </a:rPr>
              <a:t>de </a:t>
            </a:r>
            <a:r>
              <a:rPr lang="es-CO" sz="2800" dirty="0">
                <a:solidFill>
                  <a:srgbClr val="801327"/>
                </a:solidFill>
                <a:latin typeface="+mj-lt"/>
              </a:rPr>
              <a:t>la </a:t>
            </a:r>
            <a:r>
              <a:rPr lang="es-CO" sz="2800" spc="-15" dirty="0">
                <a:solidFill>
                  <a:srgbClr val="801327"/>
                </a:solidFill>
                <a:latin typeface="+mj-lt"/>
              </a:rPr>
              <a:t>Junta</a:t>
            </a:r>
            <a:r>
              <a:rPr lang="es-CO" sz="2800" spc="-155" dirty="0">
                <a:solidFill>
                  <a:srgbClr val="801327"/>
                </a:solidFill>
                <a:latin typeface="+mj-lt"/>
              </a:rPr>
              <a:t> </a:t>
            </a:r>
            <a:r>
              <a:rPr lang="es-CO" sz="2800" spc="-5" dirty="0">
                <a:solidFill>
                  <a:srgbClr val="801327"/>
                </a:solidFill>
                <a:latin typeface="+mj-lt"/>
              </a:rPr>
              <a:t>Directiva  de</a:t>
            </a:r>
            <a:r>
              <a:rPr lang="es-CO" sz="2800" spc="-15" dirty="0">
                <a:solidFill>
                  <a:srgbClr val="801327"/>
                </a:solidFill>
                <a:latin typeface="+mj-lt"/>
              </a:rPr>
              <a:t> Ecopetrol</a:t>
            </a:r>
            <a:endParaRPr lang="es-CO" sz="2800" dirty="0">
              <a:latin typeface="+mj-lt"/>
            </a:endParaRPr>
          </a:p>
        </p:txBody>
      </p:sp>
      <p:sp>
        <p:nvSpPr>
          <p:cNvPr id="3" name="object 3"/>
          <p:cNvSpPr txBox="1"/>
          <p:nvPr/>
        </p:nvSpPr>
        <p:spPr>
          <a:xfrm>
            <a:off x="1122744" y="2444014"/>
            <a:ext cx="6076710" cy="3408625"/>
          </a:xfrm>
          <a:prstGeom prst="rect">
            <a:avLst/>
          </a:prstGeom>
        </p:spPr>
        <p:txBody>
          <a:bodyPr vert="horz" wrap="square" lIns="0" tIns="22860" rIns="0" bIns="0" rtlCol="0">
            <a:spAutoFit/>
          </a:bodyPr>
          <a:lstStyle/>
          <a:p>
            <a:pPr marL="12700" marR="5080" algn="just">
              <a:lnSpc>
                <a:spcPts val="1400"/>
              </a:lnSpc>
              <a:spcBef>
                <a:spcPts val="180"/>
              </a:spcBef>
            </a:pPr>
            <a:r>
              <a:rPr lang="es-ES" sz="1400" spc="-80" dirty="0">
                <a:solidFill>
                  <a:schemeClr val="bg1"/>
                </a:solidFill>
                <a:latin typeface="+mj-lt"/>
                <a:cs typeface="Arial"/>
              </a:rPr>
              <a:t>Ecopetrol y su Grupo empresarial representan uno de los bastiones más importantes para el país, cuya responsabilidad social, ambiental, financiera y corporativa, nos obligan a actuar bajo los principios del Código de Ética y Conducta, pilar fundamental para la sostenibilidad de la compañía.</a:t>
            </a:r>
          </a:p>
          <a:p>
            <a:pPr marL="12700" marR="5080" algn="just">
              <a:lnSpc>
                <a:spcPts val="1400"/>
              </a:lnSpc>
              <a:spcBef>
                <a:spcPts val="180"/>
              </a:spcBef>
            </a:pPr>
            <a:endParaRPr lang="es-ES" sz="1400" spc="-80" dirty="0">
              <a:solidFill>
                <a:schemeClr val="bg1"/>
              </a:solidFill>
              <a:latin typeface="+mj-lt"/>
              <a:cs typeface="Arial"/>
            </a:endParaRPr>
          </a:p>
          <a:p>
            <a:pPr marL="12700" marR="5080" algn="just">
              <a:lnSpc>
                <a:spcPts val="1400"/>
              </a:lnSpc>
              <a:spcBef>
                <a:spcPts val="180"/>
              </a:spcBef>
            </a:pPr>
            <a:r>
              <a:rPr lang="es-ES" sz="1400" spc="-80" dirty="0">
                <a:solidFill>
                  <a:schemeClr val="bg1"/>
                </a:solidFill>
                <a:latin typeface="+mj-lt"/>
                <a:cs typeface="Arial"/>
              </a:rPr>
              <a:t>La Junta Directiva reconoce, acepta y promueve la aplicación de este instrumento como parámetro orientador del comportamiento, esencial para lograr nuestro propósito superior, y sustentado sobre la integridad, respeto, responsabilidad y compromiso con la vida.</a:t>
            </a:r>
          </a:p>
          <a:p>
            <a:pPr marL="12700" marR="5080" algn="just">
              <a:lnSpc>
                <a:spcPts val="1400"/>
              </a:lnSpc>
              <a:spcBef>
                <a:spcPts val="180"/>
              </a:spcBef>
            </a:pPr>
            <a:endParaRPr lang="es-ES" sz="1400" spc="-80" dirty="0">
              <a:solidFill>
                <a:schemeClr val="bg1"/>
              </a:solidFill>
              <a:latin typeface="+mj-lt"/>
              <a:cs typeface="Arial"/>
            </a:endParaRPr>
          </a:p>
          <a:p>
            <a:pPr marL="12700" marR="5080" algn="just">
              <a:lnSpc>
                <a:spcPts val="1400"/>
              </a:lnSpc>
              <a:spcBef>
                <a:spcPts val="180"/>
              </a:spcBef>
            </a:pPr>
            <a:r>
              <a:rPr lang="es-ES" sz="1400" spc="-80" dirty="0">
                <a:solidFill>
                  <a:schemeClr val="bg1"/>
                </a:solidFill>
                <a:latin typeface="+mj-lt"/>
                <a:cs typeface="Arial"/>
              </a:rPr>
              <a:t>Alineados con nuestra declaración cultural, rechazamos cualquier conducta que pueda ir en contravía de los postulados antes referidos, y en ese marco los invitamos a que sus acciones tengan como fin último ser Éticos Siempre.</a:t>
            </a:r>
          </a:p>
          <a:p>
            <a:pPr marL="12700" marR="5080" algn="just">
              <a:lnSpc>
                <a:spcPts val="1400"/>
              </a:lnSpc>
              <a:spcBef>
                <a:spcPts val="180"/>
              </a:spcBef>
            </a:pPr>
            <a:endParaRPr lang="es-ES" sz="1400" spc="-80" dirty="0">
              <a:solidFill>
                <a:schemeClr val="bg1"/>
              </a:solidFill>
              <a:latin typeface="+mj-lt"/>
              <a:cs typeface="Arial"/>
            </a:endParaRPr>
          </a:p>
          <a:p>
            <a:pPr marL="12700" marR="5080" algn="just">
              <a:lnSpc>
                <a:spcPts val="1400"/>
              </a:lnSpc>
              <a:spcBef>
                <a:spcPts val="180"/>
              </a:spcBef>
            </a:pPr>
            <a:r>
              <a:rPr lang="es-ES" sz="1400" spc="-80" dirty="0">
                <a:solidFill>
                  <a:schemeClr val="bg1"/>
                </a:solidFill>
                <a:latin typeface="+mj-lt"/>
                <a:cs typeface="Arial"/>
              </a:rPr>
              <a:t>Ratificamos nuestro inquebrantable deseo de continuar construyendo una compañía destacada a nivel mundial por sus buenas prácticas en cumplimiento, motivo por el que reiteramos el deber de todos los destinatarios de este Código de conocer, interiorizar, cumplir y contribuir a la socialización del mismo</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9" name="Picture 8">
            <a:extLst>
              <a:ext uri="{FF2B5EF4-FFF2-40B4-BE49-F238E27FC236}">
                <a16:creationId xmlns:a16="http://schemas.microsoft.com/office/drawing/2014/main" id="{BB20FF5E-5BF8-AC44-B2D4-734CCD954D6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471" y="-4106"/>
            <a:ext cx="8255000" cy="8297205"/>
          </a:xfrm>
          <a:prstGeom prst="rect">
            <a:avLst/>
          </a:prstGeom>
        </p:spPr>
      </p:pic>
      <p:sp>
        <p:nvSpPr>
          <p:cNvPr id="2" name="object 2"/>
          <p:cNvSpPr txBox="1">
            <a:spLocks noGrp="1"/>
          </p:cNvSpPr>
          <p:nvPr>
            <p:ph type="title"/>
          </p:nvPr>
        </p:nvSpPr>
        <p:spPr>
          <a:xfrm>
            <a:off x="686015" y="395230"/>
            <a:ext cx="7161620" cy="822020"/>
          </a:xfrm>
          <a:prstGeom prst="rect">
            <a:avLst/>
          </a:prstGeom>
        </p:spPr>
        <p:txBody>
          <a:bodyPr vert="horz" wrap="square" lIns="0" tIns="77470" rIns="0" bIns="0" rtlCol="0">
            <a:spAutoFit/>
          </a:bodyPr>
          <a:lstStyle/>
          <a:p>
            <a:pPr marL="12700" marR="3005455">
              <a:lnSpc>
                <a:spcPts val="2860"/>
              </a:lnSpc>
              <a:spcBef>
                <a:spcPts val="610"/>
              </a:spcBef>
            </a:pPr>
            <a:r>
              <a:rPr lang="es-CO" sz="2800" spc="40">
                <a:solidFill>
                  <a:srgbClr val="EF9F20"/>
                </a:solidFill>
              </a:rPr>
              <a:t>Mensaje </a:t>
            </a:r>
            <a:r>
              <a:rPr lang="es-CO" sz="2800" spc="30">
                <a:solidFill>
                  <a:srgbClr val="EF9F20"/>
                </a:solidFill>
              </a:rPr>
              <a:t>del Presidente</a:t>
            </a:r>
            <a:r>
              <a:rPr lang="es-CO" sz="2800" spc="40">
                <a:solidFill>
                  <a:srgbClr val="EF9F20"/>
                </a:solidFill>
              </a:rPr>
              <a:t> de Ecopetrol</a:t>
            </a:r>
            <a:endParaRPr lang="es-CO" sz="2800"/>
          </a:p>
        </p:txBody>
      </p:sp>
      <p:sp>
        <p:nvSpPr>
          <p:cNvPr id="3" name="object 3"/>
          <p:cNvSpPr txBox="1"/>
          <p:nvPr/>
        </p:nvSpPr>
        <p:spPr>
          <a:xfrm>
            <a:off x="684745" y="1502921"/>
            <a:ext cx="6911975" cy="4896212"/>
          </a:xfrm>
          <a:prstGeom prst="rect">
            <a:avLst/>
          </a:prstGeom>
        </p:spPr>
        <p:txBody>
          <a:bodyPr vert="horz" wrap="square" lIns="0" tIns="22860" rIns="0" bIns="0" rtlCol="0">
            <a:spAutoFit/>
          </a:bodyPr>
          <a:lstStyle/>
          <a:p>
            <a:pPr marL="12700" marR="5080" algn="just">
              <a:lnSpc>
                <a:spcPts val="1400"/>
              </a:lnSpc>
              <a:spcBef>
                <a:spcPts val="180"/>
              </a:spcBef>
            </a:pPr>
            <a:r>
              <a:rPr lang="es-CO" sz="1400" spc="-80">
                <a:solidFill>
                  <a:schemeClr val="bg1"/>
                </a:solidFill>
                <a:latin typeface="+mj-lt"/>
                <a:cs typeface="Arial"/>
              </a:rPr>
              <a:t>Luego de un trabajo colectivo, la Junta Directiva de Ecopetrol, el Presidente, el Comité Directivo y trabajadores del Grupo Ecopetrol, declaramos que el propósito superior que nos inspira es “Ser Energía que Transforma a Colombia”; declaramos también que la cultura es lo que somos, y entre todos determinamos sus principios.</a:t>
            </a:r>
          </a:p>
          <a:p>
            <a:pPr marL="12700" marR="5080" algn="just">
              <a:lnSpc>
                <a:spcPts val="1400"/>
              </a:lnSpc>
              <a:spcBef>
                <a:spcPts val="180"/>
              </a:spcBef>
            </a:pPr>
            <a:endParaRPr lang="es-CO" sz="1400" spc="-80">
              <a:solidFill>
                <a:schemeClr val="bg1"/>
              </a:solidFill>
              <a:latin typeface="+mj-lt"/>
              <a:cs typeface="Arial"/>
            </a:endParaRPr>
          </a:p>
          <a:p>
            <a:pPr marL="12700" marR="5080" algn="just">
              <a:lnSpc>
                <a:spcPts val="1400"/>
              </a:lnSpc>
              <a:spcBef>
                <a:spcPts val="180"/>
              </a:spcBef>
            </a:pPr>
            <a:r>
              <a:rPr lang="es-CO" sz="1400" spc="-80">
                <a:solidFill>
                  <a:schemeClr val="bg1"/>
                </a:solidFill>
                <a:latin typeface="+mj-lt"/>
                <a:cs typeface="Arial"/>
              </a:rPr>
              <a:t>Para ser coherentes con dichas declaraciones y vivir nuestra cultura transformadora, debemos siempre obrar bajo los parámetros de comportamiento esperados que nos señala este Código y así, actuar con integridad, comprometidos con la vida, en forma responsable y con respeto.</a:t>
            </a:r>
          </a:p>
          <a:p>
            <a:pPr marL="12700" marR="5080" algn="just">
              <a:lnSpc>
                <a:spcPts val="1400"/>
              </a:lnSpc>
              <a:spcBef>
                <a:spcPts val="180"/>
              </a:spcBef>
            </a:pPr>
            <a:endParaRPr lang="es-CO" sz="1400" spc="-80">
              <a:solidFill>
                <a:schemeClr val="bg1"/>
              </a:solidFill>
              <a:latin typeface="+mj-lt"/>
              <a:cs typeface="Arial"/>
            </a:endParaRPr>
          </a:p>
          <a:p>
            <a:pPr marL="12700" marR="5080" algn="just">
              <a:lnSpc>
                <a:spcPts val="1400"/>
              </a:lnSpc>
              <a:spcBef>
                <a:spcPts val="180"/>
              </a:spcBef>
            </a:pPr>
            <a:r>
              <a:rPr lang="es-CO" sz="1400" spc="-80">
                <a:solidFill>
                  <a:schemeClr val="bg1"/>
                </a:solidFill>
                <a:latin typeface="+mj-lt"/>
                <a:cs typeface="Arial"/>
              </a:rPr>
              <a:t>Con el ánimo de fortalecer aquello en lo que creemos y que nos une, actualizamos nuestro Código de Ética y Conducta, incorporando el rechazo expreso y absoluto de Ecopetrol y su Grupo empresarial frente a conductas como el acoso sexual y la discriminación -en cualquiera de sus manifestaciones-. En este contexto, se hace referencia a la política de inclusión y diversidad, aspecto fundamental para promover la tolerancia, el respeto por la diferencia y la sana convivencia.</a:t>
            </a:r>
          </a:p>
          <a:p>
            <a:pPr marL="12700" marR="5080" algn="just">
              <a:lnSpc>
                <a:spcPts val="1400"/>
              </a:lnSpc>
              <a:spcBef>
                <a:spcPts val="180"/>
              </a:spcBef>
            </a:pPr>
            <a:endParaRPr lang="es-CO" sz="1400" spc="-80">
              <a:solidFill>
                <a:schemeClr val="bg1"/>
              </a:solidFill>
              <a:latin typeface="+mj-lt"/>
              <a:cs typeface="Arial"/>
            </a:endParaRPr>
          </a:p>
          <a:p>
            <a:pPr marL="12700" marR="5080" algn="just">
              <a:lnSpc>
                <a:spcPts val="1400"/>
              </a:lnSpc>
              <a:spcBef>
                <a:spcPts val="180"/>
              </a:spcBef>
            </a:pPr>
            <a:r>
              <a:rPr lang="es-CO" sz="1400" spc="-80">
                <a:solidFill>
                  <a:schemeClr val="bg1"/>
                </a:solidFill>
                <a:latin typeface="+mj-lt"/>
                <a:cs typeface="Arial"/>
              </a:rPr>
              <a:t>De igual forma, reafirmamos la prohibición expresa frente a los pagos de facilitación, contribuciones y donaciones políticas, servicios de cabildeo y la desviación de dineros de actividades de inversión social o patrocinios hacia actividades políticas o ajenas a los propósitos establecidos por la compañía. Promovemos la libre y sana competencia, y rechazamos de manera enfática cualquier acto desleal que pueda afectar los intereses de la compañía, sus accionistas o terceros, entre otros asuntos.</a:t>
            </a:r>
          </a:p>
          <a:p>
            <a:pPr marL="12700" marR="5080" algn="just">
              <a:lnSpc>
                <a:spcPts val="1400"/>
              </a:lnSpc>
              <a:spcBef>
                <a:spcPts val="180"/>
              </a:spcBef>
            </a:pPr>
            <a:endParaRPr lang="es-CO" sz="1400" spc="-80">
              <a:solidFill>
                <a:schemeClr val="bg1"/>
              </a:solidFill>
              <a:latin typeface="+mj-lt"/>
              <a:cs typeface="Arial"/>
            </a:endParaRPr>
          </a:p>
          <a:p>
            <a:pPr marL="12700" marR="5080" algn="just">
              <a:lnSpc>
                <a:spcPts val="1400"/>
              </a:lnSpc>
              <a:spcBef>
                <a:spcPts val="180"/>
              </a:spcBef>
            </a:pPr>
            <a:r>
              <a:rPr lang="es-CO" sz="1400" spc="-80">
                <a:solidFill>
                  <a:schemeClr val="bg1"/>
                </a:solidFill>
                <a:latin typeface="+mj-lt"/>
                <a:cs typeface="Arial"/>
              </a:rPr>
              <a:t>Como Presidente de Ecopetrol, reitero mi compromiso de cumplir los mandatos de este Código de Ética y Conducta, y hago un llamado a que sus acciones se enmarquen en lo allí dispuesto. Recuerden que la ética es parte esencial de lo que somos, y por tanto, nuestros principios son la carta de presentación para contribuir a la construcción de un país de todos y para todos</a:t>
            </a:r>
          </a:p>
        </p:txBody>
      </p:sp>
      <p:sp>
        <p:nvSpPr>
          <p:cNvPr id="4" name="object 4"/>
          <p:cNvSpPr txBox="1"/>
          <p:nvPr/>
        </p:nvSpPr>
        <p:spPr>
          <a:xfrm>
            <a:off x="5307698" y="7270768"/>
            <a:ext cx="2690408" cy="267381"/>
          </a:xfrm>
          <a:prstGeom prst="rect">
            <a:avLst/>
          </a:prstGeom>
        </p:spPr>
        <p:txBody>
          <a:bodyPr vert="horz" wrap="square" lIns="0" tIns="13335" rIns="0" bIns="0" rtlCol="0">
            <a:spAutoFit/>
          </a:bodyPr>
          <a:lstStyle/>
          <a:p>
            <a:pPr marL="12700">
              <a:lnSpc>
                <a:spcPct val="100000"/>
              </a:lnSpc>
              <a:spcBef>
                <a:spcPts val="105"/>
              </a:spcBef>
            </a:pPr>
            <a:r>
              <a:rPr lang="es-CO" sz="1650" b="1" i="1" spc="25">
                <a:solidFill>
                  <a:srgbClr val="801327"/>
                </a:solidFill>
                <a:latin typeface="Lato-HeavyItalic"/>
                <a:cs typeface="Lato-HeavyItalic"/>
              </a:rPr>
              <a:t>FELIPE BAYÓN</a:t>
            </a:r>
            <a:r>
              <a:rPr lang="es-CO" sz="1650" b="1" i="1" spc="60">
                <a:solidFill>
                  <a:srgbClr val="801327"/>
                </a:solidFill>
                <a:latin typeface="Lato-HeavyItalic"/>
                <a:cs typeface="Lato-HeavyItalic"/>
              </a:rPr>
              <a:t> </a:t>
            </a:r>
            <a:r>
              <a:rPr lang="es-CO" sz="1650" b="1" i="1" spc="35">
                <a:solidFill>
                  <a:srgbClr val="801327"/>
                </a:solidFill>
                <a:latin typeface="Lato-HeavyItalic"/>
                <a:cs typeface="Lato-HeavyItalic"/>
              </a:rPr>
              <a:t>PARDO</a:t>
            </a:r>
            <a:endParaRPr lang="es-CO" sz="1650">
              <a:latin typeface="Lato-HeavyItalic"/>
              <a:cs typeface="Lato-HeavyItalic"/>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6ADF470A-6E0D-8B42-83E2-CEFA2835D2C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9050" y="19050"/>
            <a:ext cx="8255000" cy="8255000"/>
          </a:xfrm>
          <a:prstGeom prst="rect">
            <a:avLst/>
          </a:prstGeom>
        </p:spPr>
      </p:pic>
      <p:sp>
        <p:nvSpPr>
          <p:cNvPr id="2" name="object 2"/>
          <p:cNvSpPr txBox="1">
            <a:spLocks noGrp="1"/>
          </p:cNvSpPr>
          <p:nvPr>
            <p:ph type="title"/>
          </p:nvPr>
        </p:nvSpPr>
        <p:spPr>
          <a:xfrm>
            <a:off x="669800" y="549340"/>
            <a:ext cx="3741420" cy="815340"/>
          </a:xfrm>
          <a:prstGeom prst="rect">
            <a:avLst/>
          </a:prstGeom>
        </p:spPr>
        <p:txBody>
          <a:bodyPr vert="horz" wrap="square" lIns="0" tIns="77470" rIns="0" bIns="0" rtlCol="0">
            <a:spAutoFit/>
          </a:bodyPr>
          <a:lstStyle/>
          <a:p>
            <a:pPr marL="12700" marR="5080">
              <a:lnSpc>
                <a:spcPts val="2860"/>
              </a:lnSpc>
              <a:spcBef>
                <a:spcPts val="610"/>
              </a:spcBef>
            </a:pPr>
            <a:r>
              <a:rPr sz="2800" spc="-10" dirty="0" err="1">
                <a:solidFill>
                  <a:srgbClr val="EF9F20"/>
                </a:solidFill>
              </a:rPr>
              <a:t>Mensaje</a:t>
            </a:r>
            <a:r>
              <a:rPr sz="2800" spc="-10" dirty="0">
                <a:solidFill>
                  <a:srgbClr val="EF9F20"/>
                </a:solidFill>
              </a:rPr>
              <a:t> </a:t>
            </a:r>
            <a:r>
              <a:rPr sz="2800" spc="-5" dirty="0">
                <a:solidFill>
                  <a:srgbClr val="EF9F20"/>
                </a:solidFill>
              </a:rPr>
              <a:t>del</a:t>
            </a:r>
            <a:r>
              <a:rPr sz="2800" spc="-25" dirty="0">
                <a:solidFill>
                  <a:srgbClr val="EF9F20"/>
                </a:solidFill>
              </a:rPr>
              <a:t> </a:t>
            </a:r>
            <a:r>
              <a:rPr sz="2800" spc="-10" dirty="0" err="1">
                <a:solidFill>
                  <a:srgbClr val="EF9F20"/>
                </a:solidFill>
              </a:rPr>
              <a:t>presidente</a:t>
            </a:r>
            <a:r>
              <a:rPr sz="2800" spc="-10" dirty="0">
                <a:solidFill>
                  <a:srgbClr val="EF9F20"/>
                </a:solidFill>
              </a:rPr>
              <a:t>  </a:t>
            </a:r>
            <a:r>
              <a:rPr sz="2800" spc="-5" dirty="0">
                <a:solidFill>
                  <a:srgbClr val="EF9F20"/>
                </a:solidFill>
              </a:rPr>
              <a:t>de </a:t>
            </a:r>
            <a:r>
              <a:rPr sz="2800" spc="-25" dirty="0">
                <a:solidFill>
                  <a:srgbClr val="EF9F20"/>
                </a:solidFill>
              </a:rPr>
              <a:t>Esenttia</a:t>
            </a:r>
            <a:r>
              <a:rPr sz="2800" spc="-15" dirty="0">
                <a:solidFill>
                  <a:srgbClr val="EF9F20"/>
                </a:solidFill>
              </a:rPr>
              <a:t> </a:t>
            </a:r>
            <a:r>
              <a:rPr sz="2800" dirty="0">
                <a:solidFill>
                  <a:srgbClr val="EF9F20"/>
                </a:solidFill>
              </a:rPr>
              <a:t>S.A.</a:t>
            </a:r>
            <a:endParaRPr sz="2800" dirty="0"/>
          </a:p>
        </p:txBody>
      </p:sp>
      <p:sp>
        <p:nvSpPr>
          <p:cNvPr id="3" name="object 3"/>
          <p:cNvSpPr txBox="1"/>
          <p:nvPr/>
        </p:nvSpPr>
        <p:spPr>
          <a:xfrm>
            <a:off x="669813" y="1804567"/>
            <a:ext cx="6941184" cy="5543550"/>
          </a:xfrm>
          <a:prstGeom prst="rect">
            <a:avLst/>
          </a:prstGeom>
        </p:spPr>
        <p:txBody>
          <a:bodyPr vert="horz" wrap="square" lIns="0" tIns="22860" rIns="0" bIns="0" rtlCol="0">
            <a:spAutoFit/>
          </a:bodyPr>
          <a:lstStyle/>
          <a:p>
            <a:pPr marL="12700" marR="5080" algn="just">
              <a:lnSpc>
                <a:spcPts val="1400"/>
              </a:lnSpc>
              <a:spcBef>
                <a:spcPts val="180"/>
              </a:spcBef>
            </a:pPr>
            <a:r>
              <a:rPr sz="1200" spc="-55" dirty="0">
                <a:solidFill>
                  <a:schemeClr val="bg1"/>
                </a:solidFill>
                <a:latin typeface="Arial"/>
                <a:cs typeface="Arial"/>
              </a:rPr>
              <a:t>Para </a:t>
            </a:r>
            <a:r>
              <a:rPr sz="1200" spc="-25" dirty="0" err="1">
                <a:solidFill>
                  <a:schemeClr val="bg1"/>
                </a:solidFill>
                <a:latin typeface="Arial"/>
                <a:cs typeface="Arial"/>
              </a:rPr>
              <a:t>ejecutar</a:t>
            </a:r>
            <a:r>
              <a:rPr sz="1200" spc="-25" dirty="0">
                <a:solidFill>
                  <a:schemeClr val="bg1"/>
                </a:solidFill>
                <a:latin typeface="Arial"/>
                <a:cs typeface="Arial"/>
              </a:rPr>
              <a:t> </a:t>
            </a:r>
            <a:r>
              <a:rPr sz="1200" spc="-45" dirty="0">
                <a:solidFill>
                  <a:schemeClr val="bg1"/>
                </a:solidFill>
                <a:latin typeface="Arial"/>
                <a:cs typeface="Arial"/>
              </a:rPr>
              <a:t>con </a:t>
            </a:r>
            <a:r>
              <a:rPr sz="1200" spc="-50" dirty="0" err="1">
                <a:solidFill>
                  <a:schemeClr val="bg1"/>
                </a:solidFill>
                <a:latin typeface="Arial"/>
                <a:cs typeface="Arial"/>
              </a:rPr>
              <a:t>excelencia</a:t>
            </a:r>
            <a:r>
              <a:rPr sz="1200" spc="-50" dirty="0">
                <a:solidFill>
                  <a:schemeClr val="bg1"/>
                </a:solidFill>
                <a:latin typeface="Arial"/>
                <a:cs typeface="Arial"/>
              </a:rPr>
              <a:t> </a:t>
            </a:r>
            <a:r>
              <a:rPr sz="1200" spc="-65" dirty="0">
                <a:solidFill>
                  <a:schemeClr val="bg1"/>
                </a:solidFill>
                <a:latin typeface="Arial"/>
                <a:cs typeface="Arial"/>
              </a:rPr>
              <a:t>e </a:t>
            </a:r>
            <a:r>
              <a:rPr sz="1200" spc="-20" dirty="0" err="1">
                <a:solidFill>
                  <a:schemeClr val="bg1"/>
                </a:solidFill>
                <a:latin typeface="Arial"/>
                <a:cs typeface="Arial"/>
              </a:rPr>
              <a:t>integridad</a:t>
            </a:r>
            <a:r>
              <a:rPr sz="1200" spc="-20" dirty="0">
                <a:solidFill>
                  <a:schemeClr val="bg1"/>
                </a:solidFill>
                <a:latin typeface="Arial"/>
                <a:cs typeface="Arial"/>
              </a:rPr>
              <a:t> </a:t>
            </a:r>
            <a:r>
              <a:rPr sz="1200" spc="-20" dirty="0" err="1">
                <a:solidFill>
                  <a:schemeClr val="bg1"/>
                </a:solidFill>
                <a:latin typeface="Arial"/>
                <a:cs typeface="Arial"/>
              </a:rPr>
              <a:t>nuestra</a:t>
            </a:r>
            <a:r>
              <a:rPr sz="1200" spc="-20" dirty="0">
                <a:solidFill>
                  <a:schemeClr val="bg1"/>
                </a:solidFill>
                <a:latin typeface="Arial"/>
                <a:cs typeface="Arial"/>
              </a:rPr>
              <a:t> </a:t>
            </a:r>
            <a:r>
              <a:rPr sz="1200" spc="-25" dirty="0" err="1">
                <a:solidFill>
                  <a:schemeClr val="bg1"/>
                </a:solidFill>
                <a:latin typeface="Arial"/>
                <a:cs typeface="Arial"/>
              </a:rPr>
              <a:t>Estrategia</a:t>
            </a:r>
            <a:r>
              <a:rPr sz="1200" spc="-25" dirty="0">
                <a:solidFill>
                  <a:schemeClr val="bg1"/>
                </a:solidFill>
                <a:latin typeface="Arial"/>
                <a:cs typeface="Arial"/>
              </a:rPr>
              <a:t> </a:t>
            </a:r>
            <a:r>
              <a:rPr sz="1200" spc="-40" dirty="0" err="1">
                <a:solidFill>
                  <a:schemeClr val="bg1"/>
                </a:solidFill>
                <a:latin typeface="Arial"/>
                <a:cs typeface="Arial"/>
              </a:rPr>
              <a:t>Corporativa</a:t>
            </a:r>
            <a:r>
              <a:rPr sz="1200" spc="-40" dirty="0">
                <a:solidFill>
                  <a:schemeClr val="bg1"/>
                </a:solidFill>
                <a:latin typeface="Arial"/>
                <a:cs typeface="Arial"/>
              </a:rPr>
              <a:t>, </a:t>
            </a:r>
            <a:r>
              <a:rPr sz="1200" spc="-55" dirty="0">
                <a:solidFill>
                  <a:schemeClr val="bg1"/>
                </a:solidFill>
                <a:latin typeface="Arial"/>
                <a:cs typeface="Arial"/>
              </a:rPr>
              <a:t>es </a:t>
            </a:r>
            <a:r>
              <a:rPr sz="1200" spc="-15" dirty="0">
                <a:solidFill>
                  <a:schemeClr val="bg1"/>
                </a:solidFill>
                <a:latin typeface="Arial"/>
                <a:cs typeface="Arial"/>
              </a:rPr>
              <a:t>fundamental </a:t>
            </a:r>
            <a:r>
              <a:rPr sz="1200" spc="-45" dirty="0">
                <a:solidFill>
                  <a:schemeClr val="bg1"/>
                </a:solidFill>
                <a:latin typeface="Arial"/>
                <a:cs typeface="Arial"/>
              </a:rPr>
              <a:t>que </a:t>
            </a:r>
            <a:r>
              <a:rPr sz="1200" spc="-15" dirty="0" err="1">
                <a:solidFill>
                  <a:schemeClr val="bg1"/>
                </a:solidFill>
                <a:latin typeface="Arial"/>
                <a:cs typeface="Arial"/>
              </a:rPr>
              <a:t>todos</a:t>
            </a:r>
            <a:r>
              <a:rPr sz="1200" spc="-15" dirty="0">
                <a:solidFill>
                  <a:schemeClr val="bg1"/>
                </a:solidFill>
                <a:latin typeface="Arial"/>
                <a:cs typeface="Arial"/>
              </a:rPr>
              <a:t>  </a:t>
            </a:r>
            <a:r>
              <a:rPr sz="1200" spc="-30" dirty="0" err="1">
                <a:solidFill>
                  <a:schemeClr val="bg1"/>
                </a:solidFill>
                <a:latin typeface="Arial"/>
                <a:cs typeface="Arial"/>
              </a:rPr>
              <a:t>incorporemos</a:t>
            </a:r>
            <a:r>
              <a:rPr sz="1200" spc="-30" dirty="0">
                <a:solidFill>
                  <a:schemeClr val="bg1"/>
                </a:solidFill>
                <a:latin typeface="Arial"/>
                <a:cs typeface="Arial"/>
              </a:rPr>
              <a:t> </a:t>
            </a:r>
            <a:r>
              <a:rPr sz="1200" spc="-45" dirty="0">
                <a:solidFill>
                  <a:schemeClr val="bg1"/>
                </a:solidFill>
                <a:latin typeface="Arial"/>
                <a:cs typeface="Arial"/>
              </a:rPr>
              <a:t>en </a:t>
            </a:r>
            <a:r>
              <a:rPr sz="1200" spc="-25" dirty="0" err="1">
                <a:solidFill>
                  <a:schemeClr val="bg1"/>
                </a:solidFill>
                <a:latin typeface="Arial"/>
                <a:cs typeface="Arial"/>
              </a:rPr>
              <a:t>nuestras</a:t>
            </a:r>
            <a:r>
              <a:rPr sz="1200" spc="-25" dirty="0">
                <a:solidFill>
                  <a:schemeClr val="bg1"/>
                </a:solidFill>
                <a:latin typeface="Arial"/>
                <a:cs typeface="Arial"/>
              </a:rPr>
              <a:t> </a:t>
            </a:r>
            <a:r>
              <a:rPr sz="1200" spc="-40" dirty="0" err="1">
                <a:solidFill>
                  <a:schemeClr val="bg1"/>
                </a:solidFill>
                <a:latin typeface="Arial"/>
                <a:cs typeface="Arial"/>
              </a:rPr>
              <a:t>actuaciones</a:t>
            </a:r>
            <a:r>
              <a:rPr sz="1200" spc="-40" dirty="0">
                <a:solidFill>
                  <a:schemeClr val="bg1"/>
                </a:solidFill>
                <a:latin typeface="Arial"/>
                <a:cs typeface="Arial"/>
              </a:rPr>
              <a:t> una </a:t>
            </a:r>
            <a:r>
              <a:rPr sz="1200" spc="-30" dirty="0" err="1">
                <a:solidFill>
                  <a:schemeClr val="bg1"/>
                </a:solidFill>
                <a:latin typeface="Arial"/>
                <a:cs typeface="Arial"/>
              </a:rPr>
              <a:t>premisa</a:t>
            </a:r>
            <a:r>
              <a:rPr sz="1200" spc="-30" dirty="0">
                <a:solidFill>
                  <a:schemeClr val="bg1"/>
                </a:solidFill>
                <a:latin typeface="Arial"/>
                <a:cs typeface="Arial"/>
              </a:rPr>
              <a:t> </a:t>
            </a:r>
            <a:r>
              <a:rPr sz="1200" spc="-30" dirty="0" err="1">
                <a:solidFill>
                  <a:schemeClr val="bg1"/>
                </a:solidFill>
                <a:latin typeface="Arial"/>
                <a:cs typeface="Arial"/>
              </a:rPr>
              <a:t>irrenunciable</a:t>
            </a:r>
            <a:r>
              <a:rPr sz="1200" spc="-30" dirty="0">
                <a:solidFill>
                  <a:schemeClr val="bg1"/>
                </a:solidFill>
                <a:latin typeface="Arial"/>
                <a:cs typeface="Arial"/>
              </a:rPr>
              <a:t>: la </a:t>
            </a:r>
            <a:r>
              <a:rPr sz="1200" spc="-15" dirty="0" err="1">
                <a:solidFill>
                  <a:schemeClr val="bg1"/>
                </a:solidFill>
                <a:latin typeface="Arial"/>
                <a:cs typeface="Arial"/>
              </a:rPr>
              <a:t>transformación</a:t>
            </a:r>
            <a:r>
              <a:rPr sz="1200" spc="-15" dirty="0">
                <a:solidFill>
                  <a:schemeClr val="bg1"/>
                </a:solidFill>
                <a:latin typeface="Arial"/>
                <a:cs typeface="Arial"/>
              </a:rPr>
              <a:t> </a:t>
            </a:r>
            <a:r>
              <a:rPr sz="1200" spc="-25" dirty="0" err="1">
                <a:solidFill>
                  <a:schemeClr val="bg1"/>
                </a:solidFill>
                <a:latin typeface="Arial"/>
                <a:cs typeface="Arial"/>
              </a:rPr>
              <a:t>sostenible</a:t>
            </a:r>
            <a:r>
              <a:rPr sz="1200" spc="-25" dirty="0">
                <a:solidFill>
                  <a:schemeClr val="bg1"/>
                </a:solidFill>
                <a:latin typeface="Arial"/>
                <a:cs typeface="Arial"/>
              </a:rPr>
              <a:t> </a:t>
            </a:r>
            <a:r>
              <a:rPr sz="1200" spc="-50" dirty="0">
                <a:solidFill>
                  <a:schemeClr val="bg1"/>
                </a:solidFill>
                <a:latin typeface="Arial"/>
                <a:cs typeface="Arial"/>
              </a:rPr>
              <a:t>de </a:t>
            </a:r>
            <a:r>
              <a:rPr sz="1200" spc="-30" dirty="0">
                <a:solidFill>
                  <a:schemeClr val="bg1"/>
                </a:solidFill>
                <a:latin typeface="Arial"/>
                <a:cs typeface="Arial"/>
              </a:rPr>
              <a:t>la  </a:t>
            </a:r>
            <a:r>
              <a:rPr sz="1200" spc="-50" dirty="0" err="1">
                <a:solidFill>
                  <a:schemeClr val="bg1"/>
                </a:solidFill>
                <a:latin typeface="Arial"/>
                <a:cs typeface="Arial"/>
              </a:rPr>
              <a:t>sociedad</a:t>
            </a:r>
            <a:r>
              <a:rPr sz="1200" spc="-50" dirty="0">
                <a:solidFill>
                  <a:schemeClr val="bg1"/>
                </a:solidFill>
                <a:latin typeface="Arial"/>
                <a:cs typeface="Arial"/>
              </a:rPr>
              <a:t>. </a:t>
            </a:r>
            <a:r>
              <a:rPr sz="1200" spc="-35" dirty="0" err="1">
                <a:solidFill>
                  <a:schemeClr val="bg1"/>
                </a:solidFill>
                <a:latin typeface="Arial"/>
                <a:cs typeface="Arial"/>
              </a:rPr>
              <a:t>Entendiéndola</a:t>
            </a:r>
            <a:r>
              <a:rPr sz="1200" spc="-35" dirty="0">
                <a:solidFill>
                  <a:schemeClr val="bg1"/>
                </a:solidFill>
                <a:latin typeface="Arial"/>
                <a:cs typeface="Arial"/>
              </a:rPr>
              <a:t> </a:t>
            </a:r>
            <a:r>
              <a:rPr sz="1200" spc="-20" dirty="0" err="1">
                <a:solidFill>
                  <a:schemeClr val="bg1"/>
                </a:solidFill>
                <a:latin typeface="Arial"/>
                <a:cs typeface="Arial"/>
              </a:rPr>
              <a:t>integralmente</a:t>
            </a:r>
            <a:r>
              <a:rPr sz="1200" spc="-20" dirty="0">
                <a:solidFill>
                  <a:schemeClr val="bg1"/>
                </a:solidFill>
                <a:latin typeface="Arial"/>
                <a:cs typeface="Arial"/>
              </a:rPr>
              <a:t>, </a:t>
            </a:r>
            <a:r>
              <a:rPr sz="1200" spc="-40" dirty="0" err="1">
                <a:solidFill>
                  <a:schemeClr val="bg1"/>
                </a:solidFill>
                <a:latin typeface="Arial"/>
                <a:cs typeface="Arial"/>
              </a:rPr>
              <a:t>debemos</a:t>
            </a:r>
            <a:r>
              <a:rPr sz="1200" spc="-40" dirty="0">
                <a:solidFill>
                  <a:schemeClr val="bg1"/>
                </a:solidFill>
                <a:latin typeface="Arial"/>
                <a:cs typeface="Arial"/>
              </a:rPr>
              <a:t> </a:t>
            </a:r>
            <a:r>
              <a:rPr sz="1200" spc="-25" dirty="0" err="1">
                <a:solidFill>
                  <a:schemeClr val="bg1"/>
                </a:solidFill>
                <a:latin typeface="Arial"/>
                <a:cs typeface="Arial"/>
              </a:rPr>
              <a:t>preguntarnos</a:t>
            </a:r>
            <a:r>
              <a:rPr sz="1200" spc="-25" dirty="0">
                <a:solidFill>
                  <a:schemeClr val="bg1"/>
                </a:solidFill>
                <a:latin typeface="Arial"/>
                <a:cs typeface="Arial"/>
              </a:rPr>
              <a:t> </a:t>
            </a:r>
            <a:r>
              <a:rPr sz="1200" spc="-45" dirty="0" err="1">
                <a:solidFill>
                  <a:schemeClr val="bg1"/>
                </a:solidFill>
                <a:latin typeface="Arial"/>
                <a:cs typeface="Arial"/>
              </a:rPr>
              <a:t>cómo</a:t>
            </a:r>
            <a:r>
              <a:rPr sz="1200" spc="-45" dirty="0">
                <a:solidFill>
                  <a:schemeClr val="bg1"/>
                </a:solidFill>
                <a:latin typeface="Arial"/>
                <a:cs typeface="Arial"/>
              </a:rPr>
              <a:t>, </a:t>
            </a:r>
            <a:r>
              <a:rPr sz="1200" spc="-50" dirty="0" err="1">
                <a:solidFill>
                  <a:schemeClr val="bg1"/>
                </a:solidFill>
                <a:latin typeface="Arial"/>
                <a:cs typeface="Arial"/>
              </a:rPr>
              <a:t>desde</a:t>
            </a:r>
            <a:r>
              <a:rPr sz="1200" spc="-50" dirty="0">
                <a:solidFill>
                  <a:schemeClr val="bg1"/>
                </a:solidFill>
                <a:latin typeface="Arial"/>
                <a:cs typeface="Arial"/>
              </a:rPr>
              <a:t> </a:t>
            </a:r>
            <a:r>
              <a:rPr sz="1200" spc="-15" dirty="0" err="1">
                <a:solidFill>
                  <a:schemeClr val="bg1"/>
                </a:solidFill>
                <a:latin typeface="Arial"/>
                <a:cs typeface="Arial"/>
              </a:rPr>
              <a:t>nuestro</a:t>
            </a:r>
            <a:r>
              <a:rPr sz="1200" spc="-15" dirty="0">
                <a:solidFill>
                  <a:schemeClr val="bg1"/>
                </a:solidFill>
                <a:latin typeface="Arial"/>
                <a:cs typeface="Arial"/>
              </a:rPr>
              <a:t> </a:t>
            </a:r>
            <a:r>
              <a:rPr sz="1200" spc="-60" dirty="0" err="1">
                <a:solidFill>
                  <a:schemeClr val="bg1"/>
                </a:solidFill>
                <a:latin typeface="Arial"/>
                <a:cs typeface="Arial"/>
              </a:rPr>
              <a:t>día</a:t>
            </a:r>
            <a:r>
              <a:rPr sz="1200" spc="-60" dirty="0">
                <a:solidFill>
                  <a:schemeClr val="bg1"/>
                </a:solidFill>
                <a:latin typeface="Arial"/>
                <a:cs typeface="Arial"/>
              </a:rPr>
              <a:t> </a:t>
            </a:r>
            <a:r>
              <a:rPr sz="1200" spc="-70" dirty="0">
                <a:solidFill>
                  <a:schemeClr val="bg1"/>
                </a:solidFill>
                <a:latin typeface="Arial"/>
                <a:cs typeface="Arial"/>
              </a:rPr>
              <a:t>a </a:t>
            </a:r>
            <a:r>
              <a:rPr sz="1200" spc="-60" dirty="0" err="1">
                <a:solidFill>
                  <a:schemeClr val="bg1"/>
                </a:solidFill>
                <a:latin typeface="Arial"/>
                <a:cs typeface="Arial"/>
              </a:rPr>
              <a:t>día</a:t>
            </a:r>
            <a:r>
              <a:rPr sz="1200" spc="-60" dirty="0">
                <a:solidFill>
                  <a:schemeClr val="bg1"/>
                </a:solidFill>
                <a:latin typeface="Arial"/>
                <a:cs typeface="Arial"/>
              </a:rPr>
              <a:t>, </a:t>
            </a:r>
            <a:r>
              <a:rPr sz="1200" spc="-35" dirty="0" err="1">
                <a:solidFill>
                  <a:schemeClr val="bg1"/>
                </a:solidFill>
                <a:latin typeface="Arial"/>
                <a:cs typeface="Arial"/>
              </a:rPr>
              <a:t>podemos</a:t>
            </a:r>
            <a:r>
              <a:rPr sz="1200" spc="-35" dirty="0">
                <a:solidFill>
                  <a:schemeClr val="bg1"/>
                </a:solidFill>
                <a:latin typeface="Arial"/>
                <a:cs typeface="Arial"/>
              </a:rPr>
              <a:t>  </a:t>
            </a:r>
            <a:r>
              <a:rPr sz="1200" spc="-20" dirty="0" err="1">
                <a:solidFill>
                  <a:schemeClr val="bg1"/>
                </a:solidFill>
                <a:latin typeface="Arial"/>
                <a:cs typeface="Arial"/>
              </a:rPr>
              <a:t>impactar</a:t>
            </a:r>
            <a:r>
              <a:rPr sz="1200" spc="-20" dirty="0">
                <a:solidFill>
                  <a:schemeClr val="bg1"/>
                </a:solidFill>
                <a:latin typeface="Arial"/>
                <a:cs typeface="Arial"/>
              </a:rPr>
              <a:t> </a:t>
            </a:r>
            <a:r>
              <a:rPr sz="1200" spc="-50" dirty="0">
                <a:solidFill>
                  <a:schemeClr val="bg1"/>
                </a:solidFill>
                <a:latin typeface="Arial"/>
                <a:cs typeface="Arial"/>
              </a:rPr>
              <a:t>de </a:t>
            </a:r>
            <a:r>
              <a:rPr sz="1200" spc="-35" dirty="0" err="1">
                <a:solidFill>
                  <a:schemeClr val="bg1"/>
                </a:solidFill>
                <a:latin typeface="Arial"/>
                <a:cs typeface="Arial"/>
              </a:rPr>
              <a:t>manera</a:t>
            </a:r>
            <a:r>
              <a:rPr sz="1200" spc="-35" dirty="0">
                <a:solidFill>
                  <a:schemeClr val="bg1"/>
                </a:solidFill>
                <a:latin typeface="Arial"/>
                <a:cs typeface="Arial"/>
              </a:rPr>
              <a:t> </a:t>
            </a:r>
            <a:r>
              <a:rPr sz="1200" spc="-15" dirty="0" err="1">
                <a:solidFill>
                  <a:schemeClr val="bg1"/>
                </a:solidFill>
                <a:latin typeface="Arial"/>
                <a:cs typeface="Arial"/>
              </a:rPr>
              <a:t>positiva</a:t>
            </a:r>
            <a:r>
              <a:rPr sz="1200" spc="-15" dirty="0">
                <a:solidFill>
                  <a:schemeClr val="bg1"/>
                </a:solidFill>
                <a:latin typeface="Arial"/>
                <a:cs typeface="Arial"/>
              </a:rPr>
              <a:t> </a:t>
            </a:r>
            <a:r>
              <a:rPr sz="1200" spc="-45" dirty="0">
                <a:solidFill>
                  <a:schemeClr val="bg1"/>
                </a:solidFill>
                <a:latin typeface="Arial"/>
                <a:cs typeface="Arial"/>
              </a:rPr>
              <a:t>en </a:t>
            </a:r>
            <a:r>
              <a:rPr sz="1200" spc="-30" dirty="0">
                <a:solidFill>
                  <a:schemeClr val="bg1"/>
                </a:solidFill>
                <a:latin typeface="Arial"/>
                <a:cs typeface="Arial"/>
              </a:rPr>
              <a:t>el </a:t>
            </a:r>
            <a:r>
              <a:rPr sz="1200" spc="-25" dirty="0" err="1">
                <a:solidFill>
                  <a:schemeClr val="bg1"/>
                </a:solidFill>
                <a:latin typeface="Arial"/>
                <a:cs typeface="Arial"/>
              </a:rPr>
              <a:t>bienestar</a:t>
            </a:r>
            <a:r>
              <a:rPr sz="1200" spc="-25" dirty="0">
                <a:solidFill>
                  <a:schemeClr val="bg1"/>
                </a:solidFill>
                <a:latin typeface="Arial"/>
                <a:cs typeface="Arial"/>
              </a:rPr>
              <a:t> </a:t>
            </a:r>
            <a:r>
              <a:rPr sz="1200" spc="-50" dirty="0">
                <a:solidFill>
                  <a:schemeClr val="bg1"/>
                </a:solidFill>
                <a:latin typeface="Arial"/>
                <a:cs typeface="Arial"/>
              </a:rPr>
              <a:t>de </a:t>
            </a:r>
            <a:r>
              <a:rPr sz="1200" spc="-35" dirty="0">
                <a:solidFill>
                  <a:schemeClr val="bg1"/>
                </a:solidFill>
                <a:latin typeface="Arial"/>
                <a:cs typeface="Arial"/>
              </a:rPr>
              <a:t>las </a:t>
            </a:r>
            <a:r>
              <a:rPr sz="1200" spc="-40" dirty="0">
                <a:solidFill>
                  <a:schemeClr val="bg1"/>
                </a:solidFill>
                <a:latin typeface="Arial"/>
                <a:cs typeface="Arial"/>
              </a:rPr>
              <a:t>personas </a:t>
            </a:r>
            <a:r>
              <a:rPr sz="1200" spc="-25" dirty="0">
                <a:solidFill>
                  <a:schemeClr val="bg1"/>
                </a:solidFill>
                <a:latin typeface="Arial"/>
                <a:cs typeface="Arial"/>
              </a:rPr>
              <a:t>y </a:t>
            </a:r>
            <a:r>
              <a:rPr sz="1200" spc="-15" dirty="0" err="1">
                <a:solidFill>
                  <a:schemeClr val="bg1"/>
                </a:solidFill>
                <a:latin typeface="Arial"/>
                <a:cs typeface="Arial"/>
              </a:rPr>
              <a:t>entornos</a:t>
            </a:r>
            <a:r>
              <a:rPr sz="1200" spc="-15" dirty="0">
                <a:solidFill>
                  <a:schemeClr val="bg1"/>
                </a:solidFill>
                <a:latin typeface="Arial"/>
                <a:cs typeface="Arial"/>
              </a:rPr>
              <a:t> </a:t>
            </a:r>
            <a:r>
              <a:rPr sz="1200" spc="-45" dirty="0">
                <a:solidFill>
                  <a:schemeClr val="bg1"/>
                </a:solidFill>
                <a:latin typeface="Arial"/>
                <a:cs typeface="Arial"/>
              </a:rPr>
              <a:t>que </a:t>
            </a:r>
            <a:r>
              <a:rPr sz="1200" spc="-35" dirty="0" err="1">
                <a:solidFill>
                  <a:schemeClr val="bg1"/>
                </a:solidFill>
                <a:latin typeface="Arial"/>
                <a:cs typeface="Arial"/>
              </a:rPr>
              <a:t>nos</a:t>
            </a:r>
            <a:r>
              <a:rPr sz="1200" spc="-35" dirty="0">
                <a:solidFill>
                  <a:schemeClr val="bg1"/>
                </a:solidFill>
                <a:latin typeface="Arial"/>
                <a:cs typeface="Arial"/>
              </a:rPr>
              <a:t> </a:t>
            </a:r>
            <a:r>
              <a:rPr sz="1200" spc="-45" dirty="0" err="1">
                <a:solidFill>
                  <a:schemeClr val="bg1"/>
                </a:solidFill>
                <a:latin typeface="Arial"/>
                <a:cs typeface="Arial"/>
              </a:rPr>
              <a:t>rodea</a:t>
            </a:r>
            <a:r>
              <a:rPr sz="1200" spc="-45" dirty="0">
                <a:solidFill>
                  <a:schemeClr val="bg1"/>
                </a:solidFill>
                <a:latin typeface="Arial"/>
                <a:cs typeface="Arial"/>
              </a:rPr>
              <a:t>. </a:t>
            </a:r>
            <a:r>
              <a:rPr sz="1200" spc="-90" dirty="0">
                <a:solidFill>
                  <a:schemeClr val="bg1"/>
                </a:solidFill>
                <a:latin typeface="Arial"/>
                <a:cs typeface="Arial"/>
              </a:rPr>
              <a:t>Es </a:t>
            </a:r>
            <a:r>
              <a:rPr sz="1200" spc="-55" dirty="0" err="1">
                <a:solidFill>
                  <a:schemeClr val="bg1"/>
                </a:solidFill>
                <a:latin typeface="Arial"/>
                <a:cs typeface="Arial"/>
              </a:rPr>
              <a:t>aquí</a:t>
            </a:r>
            <a:r>
              <a:rPr sz="1200" spc="-55" dirty="0">
                <a:solidFill>
                  <a:schemeClr val="bg1"/>
                </a:solidFill>
                <a:latin typeface="Arial"/>
                <a:cs typeface="Arial"/>
              </a:rPr>
              <a:t> </a:t>
            </a:r>
            <a:r>
              <a:rPr sz="1200" spc="-40" dirty="0" err="1">
                <a:solidFill>
                  <a:schemeClr val="bg1"/>
                </a:solidFill>
                <a:latin typeface="Arial"/>
                <a:cs typeface="Arial"/>
              </a:rPr>
              <a:t>donde</a:t>
            </a:r>
            <a:r>
              <a:rPr sz="1200" spc="-40" dirty="0">
                <a:solidFill>
                  <a:schemeClr val="bg1"/>
                </a:solidFill>
                <a:latin typeface="Arial"/>
                <a:cs typeface="Arial"/>
              </a:rPr>
              <a:t> </a:t>
            </a:r>
            <a:r>
              <a:rPr sz="1200" spc="-30" dirty="0">
                <a:solidFill>
                  <a:schemeClr val="bg1"/>
                </a:solidFill>
                <a:latin typeface="Arial"/>
                <a:cs typeface="Arial"/>
              </a:rPr>
              <a:t>la  </a:t>
            </a:r>
            <a:r>
              <a:rPr sz="1200" spc="-45" dirty="0" err="1">
                <a:solidFill>
                  <a:schemeClr val="bg1"/>
                </a:solidFill>
                <a:latin typeface="Arial"/>
                <a:cs typeface="Arial"/>
              </a:rPr>
              <a:t>coherencia</a:t>
            </a:r>
            <a:r>
              <a:rPr sz="1200" spc="-65" dirty="0">
                <a:solidFill>
                  <a:schemeClr val="bg1"/>
                </a:solidFill>
                <a:latin typeface="Arial"/>
                <a:cs typeface="Arial"/>
              </a:rPr>
              <a:t> </a:t>
            </a:r>
            <a:r>
              <a:rPr sz="1200" spc="-55" dirty="0">
                <a:solidFill>
                  <a:schemeClr val="bg1"/>
                </a:solidFill>
                <a:latin typeface="Arial"/>
                <a:cs typeface="Arial"/>
              </a:rPr>
              <a:t>se</a:t>
            </a:r>
            <a:r>
              <a:rPr sz="1200" spc="-65" dirty="0">
                <a:solidFill>
                  <a:schemeClr val="bg1"/>
                </a:solidFill>
                <a:latin typeface="Arial"/>
                <a:cs typeface="Arial"/>
              </a:rPr>
              <a:t> </a:t>
            </a:r>
            <a:r>
              <a:rPr sz="1200" spc="-20" dirty="0" err="1">
                <a:solidFill>
                  <a:schemeClr val="bg1"/>
                </a:solidFill>
                <a:latin typeface="Arial"/>
                <a:cs typeface="Arial"/>
              </a:rPr>
              <a:t>convierte</a:t>
            </a:r>
            <a:r>
              <a:rPr sz="1200" spc="-65" dirty="0">
                <a:solidFill>
                  <a:schemeClr val="bg1"/>
                </a:solidFill>
                <a:latin typeface="Arial"/>
                <a:cs typeface="Arial"/>
              </a:rPr>
              <a:t> </a:t>
            </a:r>
            <a:r>
              <a:rPr sz="1200" spc="-45" dirty="0">
                <a:solidFill>
                  <a:schemeClr val="bg1"/>
                </a:solidFill>
                <a:latin typeface="Arial"/>
                <a:cs typeface="Arial"/>
              </a:rPr>
              <a:t>en</a:t>
            </a:r>
            <a:r>
              <a:rPr sz="1200" spc="-65" dirty="0">
                <a:solidFill>
                  <a:schemeClr val="bg1"/>
                </a:solidFill>
                <a:latin typeface="Arial"/>
                <a:cs typeface="Arial"/>
              </a:rPr>
              <a:t> </a:t>
            </a:r>
            <a:r>
              <a:rPr sz="1200" spc="-30" dirty="0">
                <a:solidFill>
                  <a:schemeClr val="bg1"/>
                </a:solidFill>
                <a:latin typeface="Arial"/>
                <a:cs typeface="Arial"/>
              </a:rPr>
              <a:t>la</a:t>
            </a:r>
            <a:r>
              <a:rPr sz="1200" spc="-65" dirty="0">
                <a:solidFill>
                  <a:schemeClr val="bg1"/>
                </a:solidFill>
                <a:latin typeface="Arial"/>
                <a:cs typeface="Arial"/>
              </a:rPr>
              <a:t> </a:t>
            </a:r>
            <a:r>
              <a:rPr sz="1200" spc="-55" dirty="0">
                <a:solidFill>
                  <a:schemeClr val="bg1"/>
                </a:solidFill>
                <a:latin typeface="Arial"/>
                <a:cs typeface="Arial"/>
              </a:rPr>
              <a:t>base</a:t>
            </a:r>
            <a:r>
              <a:rPr sz="1200" spc="-65" dirty="0">
                <a:solidFill>
                  <a:schemeClr val="bg1"/>
                </a:solidFill>
                <a:latin typeface="Arial"/>
                <a:cs typeface="Arial"/>
              </a:rPr>
              <a:t> </a:t>
            </a:r>
            <a:r>
              <a:rPr sz="1200" spc="-50" dirty="0">
                <a:solidFill>
                  <a:schemeClr val="bg1"/>
                </a:solidFill>
                <a:latin typeface="Arial"/>
                <a:cs typeface="Arial"/>
              </a:rPr>
              <a:t>de</a:t>
            </a:r>
            <a:r>
              <a:rPr sz="1200" spc="-60" dirty="0">
                <a:solidFill>
                  <a:schemeClr val="bg1"/>
                </a:solidFill>
                <a:latin typeface="Arial"/>
                <a:cs typeface="Arial"/>
              </a:rPr>
              <a:t> </a:t>
            </a:r>
            <a:r>
              <a:rPr sz="1200" spc="-30" dirty="0">
                <a:solidFill>
                  <a:schemeClr val="bg1"/>
                </a:solidFill>
                <a:latin typeface="Arial"/>
                <a:cs typeface="Arial"/>
              </a:rPr>
              <a:t>la</a:t>
            </a:r>
            <a:r>
              <a:rPr sz="1200" spc="-65" dirty="0">
                <a:solidFill>
                  <a:schemeClr val="bg1"/>
                </a:solidFill>
                <a:latin typeface="Arial"/>
                <a:cs typeface="Arial"/>
              </a:rPr>
              <a:t> </a:t>
            </a:r>
            <a:r>
              <a:rPr sz="1200" spc="-30" dirty="0" err="1">
                <a:solidFill>
                  <a:schemeClr val="bg1"/>
                </a:solidFill>
                <a:latin typeface="Arial"/>
                <a:cs typeface="Arial"/>
              </a:rPr>
              <a:t>construcción</a:t>
            </a:r>
            <a:r>
              <a:rPr sz="1200" spc="-65" dirty="0">
                <a:solidFill>
                  <a:schemeClr val="bg1"/>
                </a:solidFill>
                <a:latin typeface="Arial"/>
                <a:cs typeface="Arial"/>
              </a:rPr>
              <a:t> </a:t>
            </a:r>
            <a:r>
              <a:rPr sz="1200" spc="-50" dirty="0">
                <a:solidFill>
                  <a:schemeClr val="bg1"/>
                </a:solidFill>
                <a:latin typeface="Arial"/>
                <a:cs typeface="Arial"/>
              </a:rPr>
              <a:t>de</a:t>
            </a:r>
            <a:r>
              <a:rPr sz="1200" spc="-65" dirty="0">
                <a:solidFill>
                  <a:schemeClr val="bg1"/>
                </a:solidFill>
                <a:latin typeface="Arial"/>
                <a:cs typeface="Arial"/>
              </a:rPr>
              <a:t> </a:t>
            </a:r>
            <a:r>
              <a:rPr sz="1200" spc="-35" dirty="0" err="1">
                <a:solidFill>
                  <a:schemeClr val="bg1"/>
                </a:solidFill>
                <a:latin typeface="Arial"/>
                <a:cs typeface="Arial"/>
              </a:rPr>
              <a:t>relaciones</a:t>
            </a:r>
            <a:r>
              <a:rPr sz="1200" spc="-65" dirty="0">
                <a:solidFill>
                  <a:schemeClr val="bg1"/>
                </a:solidFill>
                <a:latin typeface="Arial"/>
                <a:cs typeface="Arial"/>
              </a:rPr>
              <a:t> </a:t>
            </a:r>
            <a:r>
              <a:rPr sz="1200" spc="-30" dirty="0" err="1">
                <a:solidFill>
                  <a:schemeClr val="bg1"/>
                </a:solidFill>
                <a:latin typeface="Arial"/>
                <a:cs typeface="Arial"/>
              </a:rPr>
              <a:t>sólidas</a:t>
            </a:r>
            <a:r>
              <a:rPr sz="1200" spc="-65" dirty="0">
                <a:solidFill>
                  <a:schemeClr val="bg1"/>
                </a:solidFill>
                <a:latin typeface="Arial"/>
                <a:cs typeface="Arial"/>
              </a:rPr>
              <a:t> </a:t>
            </a:r>
            <a:r>
              <a:rPr sz="1200" spc="-45" dirty="0">
                <a:solidFill>
                  <a:schemeClr val="bg1"/>
                </a:solidFill>
                <a:latin typeface="Arial"/>
                <a:cs typeface="Arial"/>
              </a:rPr>
              <a:t>con</a:t>
            </a:r>
            <a:r>
              <a:rPr sz="1200" spc="-60" dirty="0">
                <a:solidFill>
                  <a:schemeClr val="bg1"/>
                </a:solidFill>
                <a:latin typeface="Arial"/>
                <a:cs typeface="Arial"/>
              </a:rPr>
              <a:t> </a:t>
            </a:r>
            <a:r>
              <a:rPr sz="1200" spc="-20" dirty="0" err="1">
                <a:solidFill>
                  <a:schemeClr val="bg1"/>
                </a:solidFill>
                <a:latin typeface="Arial"/>
                <a:cs typeface="Arial"/>
              </a:rPr>
              <a:t>nuestros</a:t>
            </a:r>
            <a:r>
              <a:rPr sz="1200" spc="-65" dirty="0">
                <a:solidFill>
                  <a:schemeClr val="bg1"/>
                </a:solidFill>
                <a:latin typeface="Arial"/>
                <a:cs typeface="Arial"/>
              </a:rPr>
              <a:t> </a:t>
            </a:r>
            <a:r>
              <a:rPr sz="1200" spc="-30" dirty="0" err="1">
                <a:solidFill>
                  <a:schemeClr val="bg1"/>
                </a:solidFill>
                <a:latin typeface="Arial"/>
                <a:cs typeface="Arial"/>
              </a:rPr>
              <a:t>grupos</a:t>
            </a:r>
            <a:r>
              <a:rPr sz="1200" spc="-65" dirty="0">
                <a:solidFill>
                  <a:schemeClr val="bg1"/>
                </a:solidFill>
                <a:latin typeface="Arial"/>
                <a:cs typeface="Arial"/>
              </a:rPr>
              <a:t> </a:t>
            </a:r>
            <a:r>
              <a:rPr sz="1200" spc="-50" dirty="0">
                <a:solidFill>
                  <a:schemeClr val="bg1"/>
                </a:solidFill>
                <a:latin typeface="Arial"/>
                <a:cs typeface="Arial"/>
              </a:rPr>
              <a:t>de</a:t>
            </a:r>
            <a:r>
              <a:rPr sz="1200" spc="-65" dirty="0">
                <a:solidFill>
                  <a:schemeClr val="bg1"/>
                </a:solidFill>
                <a:latin typeface="Arial"/>
                <a:cs typeface="Arial"/>
              </a:rPr>
              <a:t> </a:t>
            </a:r>
            <a:r>
              <a:rPr sz="1200" spc="-25" dirty="0" err="1">
                <a:solidFill>
                  <a:schemeClr val="bg1"/>
                </a:solidFill>
                <a:latin typeface="Arial"/>
                <a:cs typeface="Arial"/>
              </a:rPr>
              <a:t>interés</a:t>
            </a:r>
            <a:r>
              <a:rPr sz="1200" spc="-25" dirty="0">
                <a:solidFill>
                  <a:schemeClr val="bg1"/>
                </a:solidFill>
                <a:latin typeface="Arial"/>
                <a:cs typeface="Arial"/>
              </a:rPr>
              <a:t>.</a:t>
            </a:r>
            <a:endParaRPr sz="1200" dirty="0">
              <a:solidFill>
                <a:schemeClr val="bg1"/>
              </a:solidFill>
              <a:latin typeface="Arial"/>
              <a:cs typeface="Arial"/>
            </a:endParaRPr>
          </a:p>
          <a:p>
            <a:pPr marL="12700" marR="5080" algn="just">
              <a:lnSpc>
                <a:spcPts val="1400"/>
              </a:lnSpc>
              <a:spcBef>
                <a:spcPts val="1400"/>
              </a:spcBef>
            </a:pPr>
            <a:r>
              <a:rPr sz="1200" spc="-65" dirty="0">
                <a:solidFill>
                  <a:schemeClr val="bg1"/>
                </a:solidFill>
                <a:latin typeface="Arial"/>
                <a:cs typeface="Arial"/>
              </a:rPr>
              <a:t>El </a:t>
            </a:r>
            <a:r>
              <a:rPr sz="1200" spc="-25" dirty="0" err="1">
                <a:solidFill>
                  <a:schemeClr val="bg1"/>
                </a:solidFill>
                <a:latin typeface="Arial"/>
                <a:cs typeface="Arial"/>
              </a:rPr>
              <a:t>llamado</a:t>
            </a:r>
            <a:r>
              <a:rPr sz="1200" spc="-25" dirty="0">
                <a:solidFill>
                  <a:schemeClr val="bg1"/>
                </a:solidFill>
                <a:latin typeface="Arial"/>
                <a:cs typeface="Arial"/>
              </a:rPr>
              <a:t> </a:t>
            </a:r>
            <a:r>
              <a:rPr sz="1200" spc="-70" dirty="0">
                <a:solidFill>
                  <a:schemeClr val="bg1"/>
                </a:solidFill>
                <a:latin typeface="Arial"/>
                <a:cs typeface="Arial"/>
              </a:rPr>
              <a:t>a </a:t>
            </a:r>
            <a:r>
              <a:rPr sz="1200" spc="-30" dirty="0">
                <a:solidFill>
                  <a:schemeClr val="bg1"/>
                </a:solidFill>
                <a:latin typeface="Arial"/>
                <a:cs typeface="Arial"/>
              </a:rPr>
              <a:t>la </a:t>
            </a:r>
            <a:r>
              <a:rPr sz="1200" spc="-45" dirty="0" err="1">
                <a:solidFill>
                  <a:schemeClr val="bg1"/>
                </a:solidFill>
                <a:latin typeface="Arial"/>
                <a:cs typeface="Arial"/>
              </a:rPr>
              <a:t>coherencia</a:t>
            </a:r>
            <a:r>
              <a:rPr sz="1200" spc="-45" dirty="0">
                <a:solidFill>
                  <a:schemeClr val="bg1"/>
                </a:solidFill>
                <a:latin typeface="Arial"/>
                <a:cs typeface="Arial"/>
              </a:rPr>
              <a:t> </a:t>
            </a:r>
            <a:r>
              <a:rPr sz="1200" spc="-55" dirty="0">
                <a:solidFill>
                  <a:schemeClr val="bg1"/>
                </a:solidFill>
                <a:latin typeface="Arial"/>
                <a:cs typeface="Arial"/>
              </a:rPr>
              <a:t>es </a:t>
            </a:r>
            <a:r>
              <a:rPr sz="1200" spc="-70" dirty="0">
                <a:solidFill>
                  <a:schemeClr val="bg1"/>
                </a:solidFill>
                <a:latin typeface="Arial"/>
                <a:cs typeface="Arial"/>
              </a:rPr>
              <a:t>a </a:t>
            </a:r>
            <a:r>
              <a:rPr sz="1200" spc="-30" dirty="0">
                <a:solidFill>
                  <a:schemeClr val="bg1"/>
                </a:solidFill>
                <a:latin typeface="Arial"/>
                <a:cs typeface="Arial"/>
              </a:rPr>
              <a:t>la </a:t>
            </a:r>
            <a:r>
              <a:rPr sz="1200" spc="-40" dirty="0">
                <a:solidFill>
                  <a:schemeClr val="bg1"/>
                </a:solidFill>
                <a:latin typeface="Arial"/>
                <a:cs typeface="Arial"/>
              </a:rPr>
              <a:t>persona, </a:t>
            </a:r>
            <a:r>
              <a:rPr sz="1200" spc="-70" dirty="0">
                <a:solidFill>
                  <a:schemeClr val="bg1"/>
                </a:solidFill>
                <a:latin typeface="Arial"/>
                <a:cs typeface="Arial"/>
              </a:rPr>
              <a:t>a </a:t>
            </a:r>
            <a:r>
              <a:rPr sz="1200" spc="-65" dirty="0" err="1">
                <a:solidFill>
                  <a:schemeClr val="bg1"/>
                </a:solidFill>
                <a:latin typeface="Arial"/>
                <a:cs typeface="Arial"/>
              </a:rPr>
              <a:t>cada</a:t>
            </a:r>
            <a:r>
              <a:rPr sz="1200" spc="-65" dirty="0">
                <a:solidFill>
                  <a:schemeClr val="bg1"/>
                </a:solidFill>
                <a:latin typeface="Arial"/>
                <a:cs typeface="Arial"/>
              </a:rPr>
              <a:t> </a:t>
            </a:r>
            <a:r>
              <a:rPr sz="1200" spc="-30" dirty="0" err="1">
                <a:solidFill>
                  <a:schemeClr val="bg1"/>
                </a:solidFill>
                <a:latin typeface="Arial"/>
                <a:cs typeface="Arial"/>
              </a:rPr>
              <a:t>uno</a:t>
            </a:r>
            <a:r>
              <a:rPr sz="1200" spc="-30" dirty="0">
                <a:solidFill>
                  <a:schemeClr val="bg1"/>
                </a:solidFill>
                <a:latin typeface="Arial"/>
                <a:cs typeface="Arial"/>
              </a:rPr>
              <a:t> </a:t>
            </a:r>
            <a:r>
              <a:rPr sz="1200" spc="-50" dirty="0">
                <a:solidFill>
                  <a:schemeClr val="bg1"/>
                </a:solidFill>
                <a:latin typeface="Arial"/>
                <a:cs typeface="Arial"/>
              </a:rPr>
              <a:t>de </a:t>
            </a:r>
            <a:r>
              <a:rPr sz="1200" spc="-25" dirty="0">
                <a:solidFill>
                  <a:schemeClr val="bg1"/>
                </a:solidFill>
                <a:latin typeface="Arial"/>
                <a:cs typeface="Arial"/>
              </a:rPr>
              <a:t>los </a:t>
            </a:r>
            <a:r>
              <a:rPr sz="1200" spc="-30" dirty="0" err="1">
                <a:solidFill>
                  <a:schemeClr val="bg1"/>
                </a:solidFill>
                <a:latin typeface="Arial"/>
                <a:cs typeface="Arial"/>
              </a:rPr>
              <a:t>ejecutores</a:t>
            </a:r>
            <a:r>
              <a:rPr sz="1200" spc="-30" dirty="0">
                <a:solidFill>
                  <a:schemeClr val="bg1"/>
                </a:solidFill>
                <a:latin typeface="Arial"/>
                <a:cs typeface="Arial"/>
              </a:rPr>
              <a:t> </a:t>
            </a:r>
            <a:r>
              <a:rPr sz="1200" spc="-50" dirty="0">
                <a:solidFill>
                  <a:schemeClr val="bg1"/>
                </a:solidFill>
                <a:latin typeface="Arial"/>
                <a:cs typeface="Arial"/>
              </a:rPr>
              <a:t>de </a:t>
            </a:r>
            <a:r>
              <a:rPr sz="1200" spc="-25" dirty="0">
                <a:solidFill>
                  <a:schemeClr val="bg1"/>
                </a:solidFill>
                <a:latin typeface="Arial"/>
                <a:cs typeface="Arial"/>
              </a:rPr>
              <a:t>los </a:t>
            </a:r>
            <a:r>
              <a:rPr sz="1200" spc="-45" dirty="0" err="1">
                <a:solidFill>
                  <a:schemeClr val="bg1"/>
                </a:solidFill>
                <a:latin typeface="Arial"/>
                <a:cs typeface="Arial"/>
              </a:rPr>
              <a:t>procesos</a:t>
            </a:r>
            <a:r>
              <a:rPr sz="1200" spc="-45" dirty="0">
                <a:solidFill>
                  <a:schemeClr val="bg1"/>
                </a:solidFill>
                <a:latin typeface="Arial"/>
                <a:cs typeface="Arial"/>
              </a:rPr>
              <a:t>. </a:t>
            </a:r>
            <a:r>
              <a:rPr sz="1200" spc="-80" dirty="0">
                <a:solidFill>
                  <a:schemeClr val="bg1"/>
                </a:solidFill>
                <a:latin typeface="Arial"/>
                <a:cs typeface="Arial"/>
              </a:rPr>
              <a:t>La </a:t>
            </a:r>
            <a:r>
              <a:rPr sz="1200" spc="-45" dirty="0" err="1">
                <a:solidFill>
                  <a:schemeClr val="bg1"/>
                </a:solidFill>
                <a:latin typeface="Arial"/>
                <a:cs typeface="Arial"/>
              </a:rPr>
              <a:t>coherencia</a:t>
            </a:r>
            <a:r>
              <a:rPr sz="1200" spc="-45" dirty="0">
                <a:solidFill>
                  <a:schemeClr val="bg1"/>
                </a:solidFill>
                <a:latin typeface="Arial"/>
                <a:cs typeface="Arial"/>
              </a:rPr>
              <a:t> </a:t>
            </a:r>
            <a:r>
              <a:rPr sz="1200" spc="-55" dirty="0">
                <a:solidFill>
                  <a:schemeClr val="bg1"/>
                </a:solidFill>
                <a:latin typeface="Arial"/>
                <a:cs typeface="Arial"/>
              </a:rPr>
              <a:t>es </a:t>
            </a:r>
            <a:r>
              <a:rPr sz="1200" spc="-30" dirty="0">
                <a:solidFill>
                  <a:schemeClr val="bg1"/>
                </a:solidFill>
                <a:latin typeface="Arial"/>
                <a:cs typeface="Arial"/>
              </a:rPr>
              <a:t>la  </a:t>
            </a:r>
            <a:r>
              <a:rPr sz="1200" spc="-30" dirty="0" err="1">
                <a:solidFill>
                  <a:schemeClr val="bg1"/>
                </a:solidFill>
                <a:latin typeface="Arial"/>
                <a:cs typeface="Arial"/>
              </a:rPr>
              <a:t>llave</a:t>
            </a:r>
            <a:r>
              <a:rPr sz="1200" spc="-30" dirty="0">
                <a:solidFill>
                  <a:schemeClr val="bg1"/>
                </a:solidFill>
                <a:latin typeface="Arial"/>
                <a:cs typeface="Arial"/>
              </a:rPr>
              <a:t> </a:t>
            </a:r>
            <a:r>
              <a:rPr sz="1200" spc="-45" dirty="0">
                <a:solidFill>
                  <a:schemeClr val="bg1"/>
                </a:solidFill>
                <a:latin typeface="Arial"/>
                <a:cs typeface="Arial"/>
              </a:rPr>
              <a:t>que </a:t>
            </a:r>
            <a:r>
              <a:rPr sz="1200" spc="-40" dirty="0" err="1">
                <a:solidFill>
                  <a:schemeClr val="bg1"/>
                </a:solidFill>
                <a:latin typeface="Arial"/>
                <a:cs typeface="Arial"/>
              </a:rPr>
              <a:t>abre</a:t>
            </a:r>
            <a:r>
              <a:rPr sz="1200" spc="-40" dirty="0">
                <a:solidFill>
                  <a:schemeClr val="bg1"/>
                </a:solidFill>
                <a:latin typeface="Arial"/>
                <a:cs typeface="Arial"/>
              </a:rPr>
              <a:t> </a:t>
            </a:r>
            <a:r>
              <a:rPr sz="1200" spc="-35" dirty="0">
                <a:solidFill>
                  <a:schemeClr val="bg1"/>
                </a:solidFill>
                <a:latin typeface="Arial"/>
                <a:cs typeface="Arial"/>
              </a:rPr>
              <a:t>las </a:t>
            </a:r>
            <a:r>
              <a:rPr sz="1200" spc="-20" dirty="0" err="1">
                <a:solidFill>
                  <a:schemeClr val="bg1"/>
                </a:solidFill>
                <a:latin typeface="Arial"/>
                <a:cs typeface="Arial"/>
              </a:rPr>
              <a:t>puertas</a:t>
            </a:r>
            <a:r>
              <a:rPr sz="1200" spc="-20" dirty="0">
                <a:solidFill>
                  <a:schemeClr val="bg1"/>
                </a:solidFill>
                <a:latin typeface="Arial"/>
                <a:cs typeface="Arial"/>
              </a:rPr>
              <a:t> </a:t>
            </a:r>
            <a:r>
              <a:rPr sz="1200" spc="-50" dirty="0">
                <a:solidFill>
                  <a:schemeClr val="bg1"/>
                </a:solidFill>
                <a:latin typeface="Arial"/>
                <a:cs typeface="Arial"/>
              </a:rPr>
              <a:t>de </a:t>
            </a:r>
            <a:r>
              <a:rPr sz="1200" spc="-30" dirty="0">
                <a:solidFill>
                  <a:schemeClr val="bg1"/>
                </a:solidFill>
                <a:latin typeface="Arial"/>
                <a:cs typeface="Arial"/>
              </a:rPr>
              <a:t>la </a:t>
            </a:r>
            <a:r>
              <a:rPr sz="1200" spc="-35" dirty="0" err="1">
                <a:solidFill>
                  <a:schemeClr val="bg1"/>
                </a:solidFill>
                <a:latin typeface="Arial"/>
                <a:cs typeface="Arial"/>
              </a:rPr>
              <a:t>confianza</a:t>
            </a:r>
            <a:r>
              <a:rPr sz="1200" spc="-35" dirty="0">
                <a:solidFill>
                  <a:schemeClr val="bg1"/>
                </a:solidFill>
                <a:latin typeface="Arial"/>
                <a:cs typeface="Arial"/>
              </a:rPr>
              <a:t> </a:t>
            </a:r>
            <a:r>
              <a:rPr sz="1200" spc="-25" dirty="0">
                <a:solidFill>
                  <a:schemeClr val="bg1"/>
                </a:solidFill>
                <a:latin typeface="Arial"/>
                <a:cs typeface="Arial"/>
              </a:rPr>
              <a:t>y </a:t>
            </a:r>
            <a:r>
              <a:rPr sz="1200" spc="-30" dirty="0" err="1">
                <a:solidFill>
                  <a:schemeClr val="bg1"/>
                </a:solidFill>
                <a:latin typeface="Arial"/>
                <a:cs typeface="Arial"/>
              </a:rPr>
              <a:t>esta</a:t>
            </a:r>
            <a:r>
              <a:rPr sz="1200" spc="-30" dirty="0">
                <a:solidFill>
                  <a:schemeClr val="bg1"/>
                </a:solidFill>
                <a:latin typeface="Arial"/>
                <a:cs typeface="Arial"/>
              </a:rPr>
              <a:t>, </a:t>
            </a:r>
            <a:r>
              <a:rPr sz="1200" spc="-55" dirty="0">
                <a:solidFill>
                  <a:schemeClr val="bg1"/>
                </a:solidFill>
                <a:latin typeface="Arial"/>
                <a:cs typeface="Arial"/>
              </a:rPr>
              <a:t>se </a:t>
            </a:r>
            <a:r>
              <a:rPr sz="1200" spc="-15" dirty="0" err="1">
                <a:solidFill>
                  <a:schemeClr val="bg1"/>
                </a:solidFill>
                <a:latin typeface="Arial"/>
                <a:cs typeface="Arial"/>
              </a:rPr>
              <a:t>manifiesta</a:t>
            </a:r>
            <a:r>
              <a:rPr sz="1200" spc="-15" dirty="0">
                <a:solidFill>
                  <a:schemeClr val="bg1"/>
                </a:solidFill>
                <a:latin typeface="Arial"/>
                <a:cs typeface="Arial"/>
              </a:rPr>
              <a:t> </a:t>
            </a:r>
            <a:r>
              <a:rPr sz="1200" spc="-45" dirty="0">
                <a:solidFill>
                  <a:schemeClr val="bg1"/>
                </a:solidFill>
                <a:latin typeface="Arial"/>
                <a:cs typeface="Arial"/>
              </a:rPr>
              <a:t>con </a:t>
            </a:r>
            <a:r>
              <a:rPr sz="1200" spc="-15" dirty="0" err="1">
                <a:solidFill>
                  <a:schemeClr val="bg1"/>
                </a:solidFill>
                <a:latin typeface="Arial"/>
                <a:cs typeface="Arial"/>
              </a:rPr>
              <a:t>comportamientos</a:t>
            </a:r>
            <a:r>
              <a:rPr sz="1200" spc="-15" dirty="0">
                <a:solidFill>
                  <a:schemeClr val="bg1"/>
                </a:solidFill>
                <a:latin typeface="Arial"/>
                <a:cs typeface="Arial"/>
              </a:rPr>
              <a:t> </a:t>
            </a:r>
            <a:r>
              <a:rPr sz="1200" spc="-35" dirty="0" err="1">
                <a:solidFill>
                  <a:schemeClr val="bg1"/>
                </a:solidFill>
                <a:latin typeface="Arial"/>
                <a:cs typeface="Arial"/>
              </a:rPr>
              <a:t>ejemplares</a:t>
            </a:r>
            <a:r>
              <a:rPr sz="1200" spc="-35" dirty="0">
                <a:solidFill>
                  <a:schemeClr val="bg1"/>
                </a:solidFill>
                <a:latin typeface="Arial"/>
                <a:cs typeface="Arial"/>
              </a:rPr>
              <a:t> </a:t>
            </a:r>
            <a:r>
              <a:rPr sz="1200" spc="-40" dirty="0" err="1">
                <a:solidFill>
                  <a:schemeClr val="bg1"/>
                </a:solidFill>
                <a:latin typeface="Arial"/>
                <a:cs typeface="Arial"/>
              </a:rPr>
              <a:t>alineados</a:t>
            </a:r>
            <a:r>
              <a:rPr sz="1200" spc="-40" dirty="0">
                <a:solidFill>
                  <a:schemeClr val="bg1"/>
                </a:solidFill>
                <a:latin typeface="Arial"/>
                <a:cs typeface="Arial"/>
              </a:rPr>
              <a:t>  </a:t>
            </a:r>
            <a:r>
              <a:rPr sz="1200" spc="-45" dirty="0">
                <a:solidFill>
                  <a:schemeClr val="bg1"/>
                </a:solidFill>
                <a:latin typeface="Arial"/>
                <a:cs typeface="Arial"/>
              </a:rPr>
              <a:t>con </a:t>
            </a:r>
            <a:r>
              <a:rPr sz="1200" spc="-15" dirty="0">
                <a:solidFill>
                  <a:schemeClr val="bg1"/>
                </a:solidFill>
                <a:latin typeface="Arial"/>
                <a:cs typeface="Arial"/>
              </a:rPr>
              <a:t>lo </a:t>
            </a:r>
            <a:r>
              <a:rPr sz="1200" spc="-45" dirty="0">
                <a:solidFill>
                  <a:schemeClr val="bg1"/>
                </a:solidFill>
                <a:latin typeface="Arial"/>
                <a:cs typeface="Arial"/>
              </a:rPr>
              <a:t>que </a:t>
            </a:r>
            <a:r>
              <a:rPr sz="1200" spc="-30" dirty="0">
                <a:solidFill>
                  <a:schemeClr val="bg1"/>
                </a:solidFill>
                <a:latin typeface="Arial"/>
                <a:cs typeface="Arial"/>
              </a:rPr>
              <a:t>la </a:t>
            </a:r>
            <a:r>
              <a:rPr sz="1200" spc="-35" dirty="0" err="1">
                <a:solidFill>
                  <a:schemeClr val="bg1"/>
                </a:solidFill>
                <a:latin typeface="Arial"/>
                <a:cs typeface="Arial"/>
              </a:rPr>
              <a:t>organización</a:t>
            </a:r>
            <a:r>
              <a:rPr sz="1200" spc="-35" dirty="0">
                <a:solidFill>
                  <a:schemeClr val="bg1"/>
                </a:solidFill>
                <a:latin typeface="Arial"/>
                <a:cs typeface="Arial"/>
              </a:rPr>
              <a:t> </a:t>
            </a:r>
            <a:r>
              <a:rPr sz="1200" spc="-45" dirty="0" err="1">
                <a:solidFill>
                  <a:schemeClr val="bg1"/>
                </a:solidFill>
                <a:latin typeface="Arial"/>
                <a:cs typeface="Arial"/>
              </a:rPr>
              <a:t>declara</a:t>
            </a:r>
            <a:r>
              <a:rPr sz="1200" spc="-45" dirty="0">
                <a:solidFill>
                  <a:schemeClr val="bg1"/>
                </a:solidFill>
                <a:latin typeface="Arial"/>
                <a:cs typeface="Arial"/>
              </a:rPr>
              <a:t>. </a:t>
            </a:r>
            <a:r>
              <a:rPr sz="1200" spc="-25" dirty="0">
                <a:solidFill>
                  <a:schemeClr val="bg1"/>
                </a:solidFill>
                <a:latin typeface="Arial"/>
                <a:cs typeface="Arial"/>
              </a:rPr>
              <a:t>Nuestra </a:t>
            </a:r>
            <a:r>
              <a:rPr sz="1200" spc="-35" dirty="0" err="1">
                <a:solidFill>
                  <a:schemeClr val="bg1"/>
                </a:solidFill>
                <a:latin typeface="Arial"/>
                <a:cs typeface="Arial"/>
              </a:rPr>
              <a:t>organización</a:t>
            </a:r>
            <a:r>
              <a:rPr sz="1200" spc="-35" dirty="0">
                <a:solidFill>
                  <a:schemeClr val="bg1"/>
                </a:solidFill>
                <a:latin typeface="Arial"/>
                <a:cs typeface="Arial"/>
              </a:rPr>
              <a:t> </a:t>
            </a:r>
            <a:r>
              <a:rPr sz="1200" spc="-45" dirty="0">
                <a:solidFill>
                  <a:schemeClr val="bg1"/>
                </a:solidFill>
                <a:latin typeface="Arial"/>
                <a:cs typeface="Arial"/>
              </a:rPr>
              <a:t>ha </a:t>
            </a:r>
            <a:r>
              <a:rPr sz="1200" spc="-30" dirty="0" err="1">
                <a:solidFill>
                  <a:schemeClr val="bg1"/>
                </a:solidFill>
                <a:latin typeface="Arial"/>
                <a:cs typeface="Arial"/>
              </a:rPr>
              <a:t>sido</a:t>
            </a:r>
            <a:r>
              <a:rPr sz="1200" spc="-30" dirty="0">
                <a:solidFill>
                  <a:schemeClr val="bg1"/>
                </a:solidFill>
                <a:latin typeface="Arial"/>
                <a:cs typeface="Arial"/>
              </a:rPr>
              <a:t> </a:t>
            </a:r>
            <a:r>
              <a:rPr sz="1200" spc="-30" dirty="0" err="1">
                <a:solidFill>
                  <a:schemeClr val="bg1"/>
                </a:solidFill>
                <a:latin typeface="Arial"/>
                <a:cs typeface="Arial"/>
              </a:rPr>
              <a:t>ejemplo</a:t>
            </a:r>
            <a:r>
              <a:rPr sz="1200" spc="-30" dirty="0">
                <a:solidFill>
                  <a:schemeClr val="bg1"/>
                </a:solidFill>
                <a:latin typeface="Arial"/>
                <a:cs typeface="Arial"/>
              </a:rPr>
              <a:t> </a:t>
            </a:r>
            <a:r>
              <a:rPr sz="1200" spc="-25" dirty="0">
                <a:solidFill>
                  <a:schemeClr val="bg1"/>
                </a:solidFill>
                <a:latin typeface="Arial"/>
                <a:cs typeface="Arial"/>
              </a:rPr>
              <a:t>visible y </a:t>
            </a:r>
            <a:r>
              <a:rPr sz="1200" spc="-40" dirty="0" err="1">
                <a:solidFill>
                  <a:schemeClr val="bg1"/>
                </a:solidFill>
                <a:latin typeface="Arial"/>
                <a:cs typeface="Arial"/>
              </a:rPr>
              <a:t>reconocido</a:t>
            </a:r>
            <a:r>
              <a:rPr sz="1200" spc="-40" dirty="0">
                <a:solidFill>
                  <a:schemeClr val="bg1"/>
                </a:solidFill>
                <a:latin typeface="Arial"/>
                <a:cs typeface="Arial"/>
              </a:rPr>
              <a:t> </a:t>
            </a:r>
            <a:r>
              <a:rPr sz="1200" spc="-50" dirty="0">
                <a:solidFill>
                  <a:schemeClr val="bg1"/>
                </a:solidFill>
                <a:latin typeface="Arial"/>
                <a:cs typeface="Arial"/>
              </a:rPr>
              <a:t>de </a:t>
            </a:r>
            <a:r>
              <a:rPr sz="1200" spc="-25" dirty="0" err="1">
                <a:solidFill>
                  <a:schemeClr val="bg1"/>
                </a:solidFill>
                <a:latin typeface="Arial"/>
                <a:cs typeface="Arial"/>
              </a:rPr>
              <a:t>integridad</a:t>
            </a:r>
            <a:r>
              <a:rPr sz="1200" spc="-25" dirty="0">
                <a:solidFill>
                  <a:schemeClr val="bg1"/>
                </a:solidFill>
                <a:latin typeface="Arial"/>
                <a:cs typeface="Arial"/>
              </a:rPr>
              <a:t>,  </a:t>
            </a:r>
            <a:r>
              <a:rPr sz="1200" spc="-20" dirty="0" err="1">
                <a:solidFill>
                  <a:schemeClr val="bg1"/>
                </a:solidFill>
                <a:latin typeface="Arial"/>
                <a:cs typeface="Arial"/>
              </a:rPr>
              <a:t>respeto</a:t>
            </a:r>
            <a:r>
              <a:rPr sz="1200" spc="-20" dirty="0">
                <a:solidFill>
                  <a:schemeClr val="bg1"/>
                </a:solidFill>
                <a:latin typeface="Arial"/>
                <a:cs typeface="Arial"/>
              </a:rPr>
              <a:t> </a:t>
            </a:r>
            <a:r>
              <a:rPr sz="1200" spc="-25" dirty="0">
                <a:solidFill>
                  <a:schemeClr val="bg1"/>
                </a:solidFill>
                <a:latin typeface="Arial"/>
                <a:cs typeface="Arial"/>
              </a:rPr>
              <a:t>y </a:t>
            </a:r>
            <a:r>
              <a:rPr sz="1200" spc="-45" dirty="0" err="1">
                <a:solidFill>
                  <a:schemeClr val="bg1"/>
                </a:solidFill>
                <a:latin typeface="Arial"/>
                <a:cs typeface="Arial"/>
              </a:rPr>
              <a:t>equidad</a:t>
            </a:r>
            <a:r>
              <a:rPr sz="1200" spc="-45" dirty="0">
                <a:solidFill>
                  <a:schemeClr val="bg1"/>
                </a:solidFill>
                <a:latin typeface="Arial"/>
                <a:cs typeface="Arial"/>
              </a:rPr>
              <a:t>, </a:t>
            </a:r>
            <a:r>
              <a:rPr sz="1200" spc="-20" dirty="0" err="1">
                <a:solidFill>
                  <a:schemeClr val="bg1"/>
                </a:solidFill>
                <a:latin typeface="Arial"/>
                <a:cs typeface="Arial"/>
              </a:rPr>
              <a:t>identidad</a:t>
            </a:r>
            <a:r>
              <a:rPr sz="1200" spc="-20" dirty="0">
                <a:solidFill>
                  <a:schemeClr val="bg1"/>
                </a:solidFill>
                <a:latin typeface="Arial"/>
                <a:cs typeface="Arial"/>
              </a:rPr>
              <a:t> </a:t>
            </a:r>
            <a:r>
              <a:rPr sz="1200" spc="-45" dirty="0">
                <a:solidFill>
                  <a:schemeClr val="bg1"/>
                </a:solidFill>
                <a:latin typeface="Arial"/>
                <a:cs typeface="Arial"/>
              </a:rPr>
              <a:t>que </a:t>
            </a:r>
            <a:r>
              <a:rPr sz="1200" spc="-40" dirty="0" err="1">
                <a:solidFill>
                  <a:schemeClr val="bg1"/>
                </a:solidFill>
                <a:latin typeface="Arial"/>
                <a:cs typeface="Arial"/>
              </a:rPr>
              <a:t>debemos</a:t>
            </a:r>
            <a:r>
              <a:rPr sz="1200" spc="-40" dirty="0">
                <a:solidFill>
                  <a:schemeClr val="bg1"/>
                </a:solidFill>
                <a:latin typeface="Arial"/>
                <a:cs typeface="Arial"/>
              </a:rPr>
              <a:t> </a:t>
            </a:r>
            <a:r>
              <a:rPr sz="1200" spc="-35" dirty="0" err="1">
                <a:solidFill>
                  <a:schemeClr val="bg1"/>
                </a:solidFill>
                <a:latin typeface="Arial"/>
                <a:cs typeface="Arial"/>
              </a:rPr>
              <a:t>cuidar</a:t>
            </a:r>
            <a:r>
              <a:rPr sz="1200" spc="-35" dirty="0">
                <a:solidFill>
                  <a:schemeClr val="bg1"/>
                </a:solidFill>
                <a:latin typeface="Arial"/>
                <a:cs typeface="Arial"/>
              </a:rPr>
              <a:t> </a:t>
            </a:r>
            <a:r>
              <a:rPr sz="1200" spc="-25" dirty="0">
                <a:solidFill>
                  <a:schemeClr val="bg1"/>
                </a:solidFill>
                <a:latin typeface="Arial"/>
                <a:cs typeface="Arial"/>
              </a:rPr>
              <a:t>y </a:t>
            </a:r>
            <a:r>
              <a:rPr sz="1200" spc="-30" dirty="0" err="1">
                <a:solidFill>
                  <a:schemeClr val="bg1"/>
                </a:solidFill>
                <a:latin typeface="Arial"/>
                <a:cs typeface="Arial"/>
              </a:rPr>
              <a:t>preservar</a:t>
            </a:r>
            <a:r>
              <a:rPr sz="1200" spc="-30" dirty="0">
                <a:solidFill>
                  <a:schemeClr val="bg1"/>
                </a:solidFill>
                <a:latin typeface="Arial"/>
                <a:cs typeface="Arial"/>
              </a:rPr>
              <a:t> </a:t>
            </a:r>
            <a:r>
              <a:rPr sz="1200" spc="-40" dirty="0" err="1">
                <a:solidFill>
                  <a:schemeClr val="bg1"/>
                </a:solidFill>
                <a:latin typeface="Arial"/>
                <a:cs typeface="Arial"/>
              </a:rPr>
              <a:t>como</a:t>
            </a:r>
            <a:r>
              <a:rPr sz="1200" spc="-40" dirty="0">
                <a:solidFill>
                  <a:schemeClr val="bg1"/>
                </a:solidFill>
                <a:latin typeface="Arial"/>
                <a:cs typeface="Arial"/>
              </a:rPr>
              <a:t> </a:t>
            </a:r>
            <a:r>
              <a:rPr sz="1200" spc="-70" dirty="0">
                <a:solidFill>
                  <a:schemeClr val="bg1"/>
                </a:solidFill>
                <a:latin typeface="Arial"/>
                <a:cs typeface="Arial"/>
              </a:rPr>
              <a:t>a </a:t>
            </a:r>
            <a:r>
              <a:rPr sz="1200" spc="-30" dirty="0">
                <a:solidFill>
                  <a:schemeClr val="bg1"/>
                </a:solidFill>
                <a:latin typeface="Arial"/>
                <a:cs typeface="Arial"/>
              </a:rPr>
              <a:t>un </a:t>
            </a:r>
            <a:r>
              <a:rPr sz="1200" spc="-15" dirty="0" err="1">
                <a:solidFill>
                  <a:schemeClr val="bg1"/>
                </a:solidFill>
                <a:latin typeface="Arial"/>
                <a:cs typeface="Arial"/>
              </a:rPr>
              <a:t>tesoro</a:t>
            </a:r>
            <a:r>
              <a:rPr sz="1200" spc="-15" dirty="0">
                <a:solidFill>
                  <a:schemeClr val="bg1"/>
                </a:solidFill>
                <a:latin typeface="Arial"/>
                <a:cs typeface="Arial"/>
              </a:rPr>
              <a:t> </a:t>
            </a:r>
            <a:r>
              <a:rPr sz="1200" spc="-45" dirty="0">
                <a:solidFill>
                  <a:schemeClr val="bg1"/>
                </a:solidFill>
                <a:latin typeface="Arial"/>
                <a:cs typeface="Arial"/>
              </a:rPr>
              <a:t>en </a:t>
            </a:r>
            <a:r>
              <a:rPr sz="1200" spc="-30" dirty="0">
                <a:solidFill>
                  <a:schemeClr val="bg1"/>
                </a:solidFill>
                <a:latin typeface="Arial"/>
                <a:cs typeface="Arial"/>
              </a:rPr>
              <a:t>el </a:t>
            </a:r>
            <a:r>
              <a:rPr sz="1200" spc="-15" dirty="0" err="1">
                <a:solidFill>
                  <a:schemeClr val="bg1"/>
                </a:solidFill>
                <a:latin typeface="Arial"/>
                <a:cs typeface="Arial"/>
              </a:rPr>
              <a:t>contexto</a:t>
            </a:r>
            <a:r>
              <a:rPr sz="1200" spc="-15" dirty="0">
                <a:solidFill>
                  <a:schemeClr val="bg1"/>
                </a:solidFill>
                <a:latin typeface="Arial"/>
                <a:cs typeface="Arial"/>
              </a:rPr>
              <a:t> </a:t>
            </a:r>
            <a:r>
              <a:rPr sz="1200" spc="-50" dirty="0">
                <a:solidFill>
                  <a:schemeClr val="bg1"/>
                </a:solidFill>
                <a:latin typeface="Arial"/>
                <a:cs typeface="Arial"/>
              </a:rPr>
              <a:t>de </a:t>
            </a:r>
            <a:r>
              <a:rPr sz="1200" spc="-10" dirty="0" err="1">
                <a:solidFill>
                  <a:schemeClr val="bg1"/>
                </a:solidFill>
                <a:latin typeface="Arial"/>
                <a:cs typeface="Arial"/>
              </a:rPr>
              <a:t>retos</a:t>
            </a:r>
            <a:r>
              <a:rPr sz="1200" spc="-10" dirty="0">
                <a:solidFill>
                  <a:schemeClr val="bg1"/>
                </a:solidFill>
                <a:latin typeface="Arial"/>
                <a:cs typeface="Arial"/>
              </a:rPr>
              <a:t> </a:t>
            </a:r>
            <a:r>
              <a:rPr sz="1200" spc="-30" dirty="0">
                <a:solidFill>
                  <a:schemeClr val="bg1"/>
                </a:solidFill>
                <a:latin typeface="Arial"/>
                <a:cs typeface="Arial"/>
              </a:rPr>
              <a:t>del  </a:t>
            </a:r>
            <a:r>
              <a:rPr sz="1200" spc="-25" dirty="0" err="1">
                <a:solidFill>
                  <a:schemeClr val="bg1"/>
                </a:solidFill>
                <a:latin typeface="Arial"/>
                <a:cs typeface="Arial"/>
              </a:rPr>
              <a:t>mundo</a:t>
            </a:r>
            <a:r>
              <a:rPr sz="1200" spc="-60" dirty="0">
                <a:solidFill>
                  <a:schemeClr val="bg1"/>
                </a:solidFill>
                <a:latin typeface="Arial"/>
                <a:cs typeface="Arial"/>
              </a:rPr>
              <a:t> </a:t>
            </a:r>
            <a:r>
              <a:rPr sz="1200" spc="-50" dirty="0">
                <a:solidFill>
                  <a:schemeClr val="bg1"/>
                </a:solidFill>
                <a:latin typeface="Arial"/>
                <a:cs typeface="Arial"/>
              </a:rPr>
              <a:t>de</a:t>
            </a:r>
            <a:r>
              <a:rPr sz="1200" spc="-60" dirty="0">
                <a:solidFill>
                  <a:schemeClr val="bg1"/>
                </a:solidFill>
                <a:latin typeface="Arial"/>
                <a:cs typeface="Arial"/>
              </a:rPr>
              <a:t> </a:t>
            </a:r>
            <a:r>
              <a:rPr sz="1200" spc="-40" dirty="0">
                <a:solidFill>
                  <a:schemeClr val="bg1"/>
                </a:solidFill>
                <a:latin typeface="Arial"/>
                <a:cs typeface="Arial"/>
              </a:rPr>
              <a:t>hoy.</a:t>
            </a:r>
            <a:r>
              <a:rPr sz="1200" spc="-60" dirty="0">
                <a:solidFill>
                  <a:schemeClr val="bg1"/>
                </a:solidFill>
                <a:latin typeface="Arial"/>
                <a:cs typeface="Arial"/>
              </a:rPr>
              <a:t> </a:t>
            </a:r>
            <a:r>
              <a:rPr sz="1200" spc="-25" dirty="0" err="1">
                <a:solidFill>
                  <a:schemeClr val="bg1"/>
                </a:solidFill>
                <a:latin typeface="Arial"/>
                <a:cs typeface="Arial"/>
              </a:rPr>
              <a:t>Nuestros</a:t>
            </a:r>
            <a:r>
              <a:rPr sz="1200" spc="-60" dirty="0">
                <a:solidFill>
                  <a:schemeClr val="bg1"/>
                </a:solidFill>
                <a:latin typeface="Arial"/>
                <a:cs typeface="Arial"/>
              </a:rPr>
              <a:t> </a:t>
            </a:r>
            <a:r>
              <a:rPr sz="1200" spc="-30" dirty="0" err="1">
                <a:solidFill>
                  <a:schemeClr val="bg1"/>
                </a:solidFill>
                <a:latin typeface="Arial"/>
                <a:cs typeface="Arial"/>
              </a:rPr>
              <a:t>valores</a:t>
            </a:r>
            <a:r>
              <a:rPr sz="1200" spc="-55" dirty="0">
                <a:solidFill>
                  <a:schemeClr val="bg1"/>
                </a:solidFill>
                <a:latin typeface="Arial"/>
                <a:cs typeface="Arial"/>
              </a:rPr>
              <a:t> </a:t>
            </a:r>
            <a:r>
              <a:rPr sz="1200" spc="-35" dirty="0">
                <a:solidFill>
                  <a:schemeClr val="bg1"/>
                </a:solidFill>
                <a:latin typeface="Arial"/>
                <a:cs typeface="Arial"/>
              </a:rPr>
              <a:t>son</a:t>
            </a:r>
            <a:r>
              <a:rPr sz="1200" spc="-60" dirty="0">
                <a:solidFill>
                  <a:schemeClr val="bg1"/>
                </a:solidFill>
                <a:latin typeface="Arial"/>
                <a:cs typeface="Arial"/>
              </a:rPr>
              <a:t> </a:t>
            </a:r>
            <a:r>
              <a:rPr sz="1200" spc="-40" dirty="0">
                <a:solidFill>
                  <a:schemeClr val="bg1"/>
                </a:solidFill>
                <a:latin typeface="Arial"/>
                <a:cs typeface="Arial"/>
              </a:rPr>
              <a:t>para</a:t>
            </a:r>
            <a:r>
              <a:rPr sz="1200" spc="-60" dirty="0">
                <a:solidFill>
                  <a:schemeClr val="bg1"/>
                </a:solidFill>
                <a:latin typeface="Arial"/>
                <a:cs typeface="Arial"/>
              </a:rPr>
              <a:t> </a:t>
            </a:r>
            <a:r>
              <a:rPr sz="1200" spc="-40" dirty="0" err="1">
                <a:solidFill>
                  <a:schemeClr val="bg1"/>
                </a:solidFill>
                <a:latin typeface="Arial"/>
                <a:cs typeface="Arial"/>
              </a:rPr>
              <a:t>sacarlos</a:t>
            </a:r>
            <a:r>
              <a:rPr sz="1200" spc="-60" dirty="0">
                <a:solidFill>
                  <a:schemeClr val="bg1"/>
                </a:solidFill>
                <a:latin typeface="Arial"/>
                <a:cs typeface="Arial"/>
              </a:rPr>
              <a:t> </a:t>
            </a:r>
            <a:r>
              <a:rPr sz="1200" spc="-30" dirty="0">
                <a:solidFill>
                  <a:schemeClr val="bg1"/>
                </a:solidFill>
                <a:latin typeface="Arial"/>
                <a:cs typeface="Arial"/>
              </a:rPr>
              <a:t>del</a:t>
            </a:r>
            <a:r>
              <a:rPr sz="1200" spc="-60" dirty="0">
                <a:solidFill>
                  <a:schemeClr val="bg1"/>
                </a:solidFill>
                <a:latin typeface="Arial"/>
                <a:cs typeface="Arial"/>
              </a:rPr>
              <a:t> </a:t>
            </a:r>
            <a:r>
              <a:rPr sz="1200" spc="-40" dirty="0" err="1">
                <a:solidFill>
                  <a:schemeClr val="bg1"/>
                </a:solidFill>
                <a:latin typeface="Arial"/>
                <a:cs typeface="Arial"/>
              </a:rPr>
              <a:t>papel</a:t>
            </a:r>
            <a:r>
              <a:rPr sz="1200" spc="-55" dirty="0">
                <a:solidFill>
                  <a:schemeClr val="bg1"/>
                </a:solidFill>
                <a:latin typeface="Arial"/>
                <a:cs typeface="Arial"/>
              </a:rPr>
              <a:t> </a:t>
            </a:r>
            <a:r>
              <a:rPr sz="1200" spc="-70" dirty="0">
                <a:solidFill>
                  <a:schemeClr val="bg1"/>
                </a:solidFill>
                <a:latin typeface="Arial"/>
                <a:cs typeface="Arial"/>
              </a:rPr>
              <a:t>a</a:t>
            </a:r>
            <a:r>
              <a:rPr sz="1200" spc="-60" dirty="0">
                <a:solidFill>
                  <a:schemeClr val="bg1"/>
                </a:solidFill>
                <a:latin typeface="Arial"/>
                <a:cs typeface="Arial"/>
              </a:rPr>
              <a:t> </a:t>
            </a:r>
            <a:r>
              <a:rPr sz="1200" spc="-30" dirty="0">
                <a:solidFill>
                  <a:schemeClr val="bg1"/>
                </a:solidFill>
                <a:latin typeface="Arial"/>
                <a:cs typeface="Arial"/>
              </a:rPr>
              <a:t>la</a:t>
            </a:r>
            <a:r>
              <a:rPr sz="1200" spc="-60" dirty="0">
                <a:solidFill>
                  <a:schemeClr val="bg1"/>
                </a:solidFill>
                <a:latin typeface="Arial"/>
                <a:cs typeface="Arial"/>
              </a:rPr>
              <a:t> </a:t>
            </a:r>
            <a:r>
              <a:rPr sz="1200" spc="-50" dirty="0" err="1">
                <a:solidFill>
                  <a:schemeClr val="bg1"/>
                </a:solidFill>
                <a:latin typeface="Arial"/>
                <a:cs typeface="Arial"/>
              </a:rPr>
              <a:t>acción</a:t>
            </a:r>
            <a:r>
              <a:rPr sz="1200" spc="-60" dirty="0">
                <a:solidFill>
                  <a:schemeClr val="bg1"/>
                </a:solidFill>
                <a:latin typeface="Arial"/>
                <a:cs typeface="Arial"/>
              </a:rPr>
              <a:t> </a:t>
            </a:r>
            <a:r>
              <a:rPr sz="1200" spc="-30" dirty="0">
                <a:solidFill>
                  <a:schemeClr val="bg1"/>
                </a:solidFill>
                <a:latin typeface="Arial"/>
                <a:cs typeface="Arial"/>
              </a:rPr>
              <a:t>del</a:t>
            </a:r>
            <a:r>
              <a:rPr sz="1200" spc="-60" dirty="0">
                <a:solidFill>
                  <a:schemeClr val="bg1"/>
                </a:solidFill>
                <a:latin typeface="Arial"/>
                <a:cs typeface="Arial"/>
              </a:rPr>
              <a:t> </a:t>
            </a:r>
            <a:r>
              <a:rPr sz="1200" spc="-60" dirty="0" err="1">
                <a:solidFill>
                  <a:schemeClr val="bg1"/>
                </a:solidFill>
                <a:latin typeface="Arial"/>
                <a:cs typeface="Arial"/>
              </a:rPr>
              <a:t>día</a:t>
            </a:r>
            <a:r>
              <a:rPr sz="1200" spc="-55" dirty="0">
                <a:solidFill>
                  <a:schemeClr val="bg1"/>
                </a:solidFill>
                <a:latin typeface="Arial"/>
                <a:cs typeface="Arial"/>
              </a:rPr>
              <a:t> </a:t>
            </a:r>
            <a:r>
              <a:rPr sz="1200" spc="-70" dirty="0">
                <a:solidFill>
                  <a:schemeClr val="bg1"/>
                </a:solidFill>
                <a:latin typeface="Arial"/>
                <a:cs typeface="Arial"/>
              </a:rPr>
              <a:t>a</a:t>
            </a:r>
            <a:r>
              <a:rPr sz="1200" spc="-60" dirty="0">
                <a:solidFill>
                  <a:schemeClr val="bg1"/>
                </a:solidFill>
                <a:latin typeface="Arial"/>
                <a:cs typeface="Arial"/>
              </a:rPr>
              <a:t> </a:t>
            </a:r>
            <a:r>
              <a:rPr sz="1200" spc="-60" dirty="0" err="1">
                <a:solidFill>
                  <a:schemeClr val="bg1"/>
                </a:solidFill>
                <a:latin typeface="Arial"/>
                <a:cs typeface="Arial"/>
              </a:rPr>
              <a:t>día</a:t>
            </a:r>
            <a:r>
              <a:rPr sz="1200" spc="-60" dirty="0">
                <a:solidFill>
                  <a:schemeClr val="bg1"/>
                </a:solidFill>
                <a:latin typeface="Arial"/>
                <a:cs typeface="Arial"/>
              </a:rPr>
              <a:t>, </a:t>
            </a:r>
            <a:r>
              <a:rPr sz="1200" spc="-20" dirty="0" err="1">
                <a:solidFill>
                  <a:schemeClr val="bg1"/>
                </a:solidFill>
                <a:latin typeface="Arial"/>
                <a:cs typeface="Arial"/>
              </a:rPr>
              <a:t>dotándolos</a:t>
            </a:r>
            <a:r>
              <a:rPr sz="1200" spc="-60" dirty="0">
                <a:solidFill>
                  <a:schemeClr val="bg1"/>
                </a:solidFill>
                <a:latin typeface="Arial"/>
                <a:cs typeface="Arial"/>
              </a:rPr>
              <a:t> </a:t>
            </a:r>
            <a:r>
              <a:rPr sz="1200" spc="-50" dirty="0">
                <a:solidFill>
                  <a:schemeClr val="bg1"/>
                </a:solidFill>
                <a:latin typeface="Arial"/>
                <a:cs typeface="Arial"/>
              </a:rPr>
              <a:t>de</a:t>
            </a:r>
            <a:r>
              <a:rPr sz="1200" spc="-55" dirty="0">
                <a:solidFill>
                  <a:schemeClr val="bg1"/>
                </a:solidFill>
                <a:latin typeface="Arial"/>
                <a:cs typeface="Arial"/>
              </a:rPr>
              <a:t> </a:t>
            </a:r>
            <a:r>
              <a:rPr sz="1200" spc="-20" dirty="0" err="1">
                <a:solidFill>
                  <a:schemeClr val="bg1"/>
                </a:solidFill>
                <a:latin typeface="Arial"/>
                <a:cs typeface="Arial"/>
              </a:rPr>
              <a:t>sentido</a:t>
            </a:r>
            <a:r>
              <a:rPr sz="1200" spc="-60" dirty="0">
                <a:solidFill>
                  <a:schemeClr val="bg1"/>
                </a:solidFill>
                <a:latin typeface="Arial"/>
                <a:cs typeface="Arial"/>
              </a:rPr>
              <a:t> </a:t>
            </a:r>
            <a:r>
              <a:rPr sz="1200" spc="-25" dirty="0">
                <a:solidFill>
                  <a:schemeClr val="bg1"/>
                </a:solidFill>
                <a:latin typeface="Arial"/>
                <a:cs typeface="Arial"/>
              </a:rPr>
              <a:t>y  </a:t>
            </a:r>
            <a:r>
              <a:rPr sz="1200" spc="-35" dirty="0" err="1">
                <a:solidFill>
                  <a:schemeClr val="bg1"/>
                </a:solidFill>
                <a:latin typeface="Arial"/>
                <a:cs typeface="Arial"/>
              </a:rPr>
              <a:t>aplicabilidad</a:t>
            </a:r>
            <a:r>
              <a:rPr sz="1200" spc="-35" dirty="0">
                <a:solidFill>
                  <a:schemeClr val="bg1"/>
                </a:solidFill>
                <a:latin typeface="Arial"/>
                <a:cs typeface="Arial"/>
              </a:rPr>
              <a:t>,</a:t>
            </a:r>
            <a:r>
              <a:rPr sz="1200" spc="-95" dirty="0">
                <a:solidFill>
                  <a:schemeClr val="bg1"/>
                </a:solidFill>
                <a:latin typeface="Arial"/>
                <a:cs typeface="Arial"/>
              </a:rPr>
              <a:t> </a:t>
            </a:r>
            <a:r>
              <a:rPr sz="1200" spc="-45" dirty="0" err="1">
                <a:solidFill>
                  <a:schemeClr val="bg1"/>
                </a:solidFill>
                <a:latin typeface="Arial"/>
                <a:cs typeface="Arial"/>
              </a:rPr>
              <a:t>enseñando</a:t>
            </a:r>
            <a:r>
              <a:rPr sz="1200" spc="-95" dirty="0">
                <a:solidFill>
                  <a:schemeClr val="bg1"/>
                </a:solidFill>
                <a:latin typeface="Arial"/>
                <a:cs typeface="Arial"/>
              </a:rPr>
              <a:t> </a:t>
            </a:r>
            <a:r>
              <a:rPr sz="1200" spc="-45" dirty="0">
                <a:solidFill>
                  <a:schemeClr val="bg1"/>
                </a:solidFill>
                <a:latin typeface="Arial"/>
                <a:cs typeface="Arial"/>
              </a:rPr>
              <a:t>con</a:t>
            </a:r>
            <a:r>
              <a:rPr sz="1200" spc="-90" dirty="0">
                <a:solidFill>
                  <a:schemeClr val="bg1"/>
                </a:solidFill>
                <a:latin typeface="Arial"/>
                <a:cs typeface="Arial"/>
              </a:rPr>
              <a:t> </a:t>
            </a:r>
            <a:r>
              <a:rPr sz="1200" spc="-30" dirty="0">
                <a:solidFill>
                  <a:schemeClr val="bg1"/>
                </a:solidFill>
                <a:latin typeface="Arial"/>
                <a:cs typeface="Arial"/>
              </a:rPr>
              <a:t>el</a:t>
            </a:r>
            <a:r>
              <a:rPr sz="1200" spc="-95" dirty="0">
                <a:solidFill>
                  <a:schemeClr val="bg1"/>
                </a:solidFill>
                <a:latin typeface="Arial"/>
                <a:cs typeface="Arial"/>
              </a:rPr>
              <a:t> </a:t>
            </a:r>
            <a:r>
              <a:rPr sz="1200" spc="-40" dirty="0" err="1">
                <a:solidFill>
                  <a:schemeClr val="bg1"/>
                </a:solidFill>
                <a:latin typeface="Arial"/>
                <a:cs typeface="Arial"/>
              </a:rPr>
              <a:t>buen</a:t>
            </a:r>
            <a:r>
              <a:rPr sz="1200" spc="-95" dirty="0">
                <a:solidFill>
                  <a:schemeClr val="bg1"/>
                </a:solidFill>
                <a:latin typeface="Arial"/>
                <a:cs typeface="Arial"/>
              </a:rPr>
              <a:t> </a:t>
            </a:r>
            <a:r>
              <a:rPr sz="1200" spc="-35" dirty="0" err="1">
                <a:solidFill>
                  <a:schemeClr val="bg1"/>
                </a:solidFill>
                <a:latin typeface="Arial"/>
                <a:cs typeface="Arial"/>
              </a:rPr>
              <a:t>ejemplo</a:t>
            </a:r>
            <a:r>
              <a:rPr sz="1200" spc="-35" dirty="0">
                <a:solidFill>
                  <a:schemeClr val="bg1"/>
                </a:solidFill>
                <a:latin typeface="Arial"/>
                <a:cs typeface="Arial"/>
              </a:rPr>
              <a:t>,</a:t>
            </a:r>
            <a:r>
              <a:rPr sz="1200" spc="-90" dirty="0">
                <a:solidFill>
                  <a:schemeClr val="bg1"/>
                </a:solidFill>
                <a:latin typeface="Arial"/>
                <a:cs typeface="Arial"/>
              </a:rPr>
              <a:t> </a:t>
            </a:r>
            <a:r>
              <a:rPr sz="1200" spc="-45" dirty="0" err="1">
                <a:solidFill>
                  <a:schemeClr val="bg1"/>
                </a:solidFill>
                <a:latin typeface="Arial"/>
                <a:cs typeface="Arial"/>
              </a:rPr>
              <a:t>haciendo</a:t>
            </a:r>
            <a:r>
              <a:rPr sz="1200" spc="-95" dirty="0">
                <a:solidFill>
                  <a:schemeClr val="bg1"/>
                </a:solidFill>
                <a:latin typeface="Arial"/>
                <a:cs typeface="Arial"/>
              </a:rPr>
              <a:t> </a:t>
            </a:r>
            <a:r>
              <a:rPr sz="1200" spc="-45" dirty="0">
                <a:solidFill>
                  <a:schemeClr val="bg1"/>
                </a:solidFill>
                <a:latin typeface="Arial"/>
                <a:cs typeface="Arial"/>
              </a:rPr>
              <a:t>especial</a:t>
            </a:r>
            <a:r>
              <a:rPr sz="1200" spc="-90" dirty="0">
                <a:solidFill>
                  <a:schemeClr val="bg1"/>
                </a:solidFill>
                <a:latin typeface="Arial"/>
                <a:cs typeface="Arial"/>
              </a:rPr>
              <a:t> </a:t>
            </a:r>
            <a:r>
              <a:rPr sz="1200" spc="-25" dirty="0" err="1">
                <a:solidFill>
                  <a:schemeClr val="bg1"/>
                </a:solidFill>
                <a:latin typeface="Arial"/>
                <a:cs typeface="Arial"/>
              </a:rPr>
              <a:t>énfasis</a:t>
            </a:r>
            <a:r>
              <a:rPr sz="1200" spc="-95" dirty="0">
                <a:solidFill>
                  <a:schemeClr val="bg1"/>
                </a:solidFill>
                <a:latin typeface="Arial"/>
                <a:cs typeface="Arial"/>
              </a:rPr>
              <a:t> </a:t>
            </a:r>
            <a:r>
              <a:rPr sz="1200" spc="-40" dirty="0">
                <a:solidFill>
                  <a:schemeClr val="bg1"/>
                </a:solidFill>
                <a:latin typeface="Arial"/>
                <a:cs typeface="Arial"/>
              </a:rPr>
              <a:t>para</a:t>
            </a:r>
            <a:r>
              <a:rPr sz="1200" spc="-95" dirty="0">
                <a:solidFill>
                  <a:schemeClr val="bg1"/>
                </a:solidFill>
                <a:latin typeface="Arial"/>
                <a:cs typeface="Arial"/>
              </a:rPr>
              <a:t> </a:t>
            </a:r>
            <a:r>
              <a:rPr sz="1200" spc="-20" dirty="0" err="1">
                <a:solidFill>
                  <a:schemeClr val="bg1"/>
                </a:solidFill>
                <a:latin typeface="Arial"/>
                <a:cs typeface="Arial"/>
              </a:rPr>
              <a:t>este</a:t>
            </a:r>
            <a:r>
              <a:rPr sz="1200" spc="-90" dirty="0">
                <a:solidFill>
                  <a:schemeClr val="bg1"/>
                </a:solidFill>
                <a:latin typeface="Arial"/>
                <a:cs typeface="Arial"/>
              </a:rPr>
              <a:t> </a:t>
            </a:r>
            <a:r>
              <a:rPr sz="1200" spc="-25" dirty="0" err="1">
                <a:solidFill>
                  <a:schemeClr val="bg1"/>
                </a:solidFill>
                <a:latin typeface="Arial"/>
                <a:cs typeface="Arial"/>
              </a:rPr>
              <a:t>documento</a:t>
            </a:r>
            <a:r>
              <a:rPr sz="1200" spc="-95" dirty="0">
                <a:solidFill>
                  <a:schemeClr val="bg1"/>
                </a:solidFill>
                <a:latin typeface="Arial"/>
                <a:cs typeface="Arial"/>
              </a:rPr>
              <a:t> </a:t>
            </a:r>
            <a:r>
              <a:rPr sz="1200" spc="-45" dirty="0">
                <a:solidFill>
                  <a:schemeClr val="bg1"/>
                </a:solidFill>
                <a:latin typeface="Arial"/>
                <a:cs typeface="Arial"/>
              </a:rPr>
              <a:t>en</a:t>
            </a:r>
            <a:r>
              <a:rPr sz="1200" spc="-90" dirty="0">
                <a:solidFill>
                  <a:schemeClr val="bg1"/>
                </a:solidFill>
                <a:latin typeface="Arial"/>
                <a:cs typeface="Arial"/>
              </a:rPr>
              <a:t> </a:t>
            </a:r>
            <a:r>
              <a:rPr sz="1200" spc="-30" dirty="0">
                <a:solidFill>
                  <a:schemeClr val="bg1"/>
                </a:solidFill>
                <a:latin typeface="Arial"/>
                <a:cs typeface="Arial"/>
              </a:rPr>
              <a:t>la</a:t>
            </a:r>
            <a:r>
              <a:rPr sz="1200" spc="-95" dirty="0">
                <a:solidFill>
                  <a:schemeClr val="bg1"/>
                </a:solidFill>
                <a:latin typeface="Arial"/>
                <a:cs typeface="Arial"/>
              </a:rPr>
              <a:t> </a:t>
            </a:r>
            <a:r>
              <a:rPr sz="1200" spc="-25" dirty="0" err="1">
                <a:solidFill>
                  <a:schemeClr val="bg1"/>
                </a:solidFill>
                <a:latin typeface="Arial"/>
                <a:cs typeface="Arial"/>
              </a:rPr>
              <a:t>Integridad</a:t>
            </a:r>
            <a:r>
              <a:rPr sz="1200" spc="-25" dirty="0">
                <a:solidFill>
                  <a:schemeClr val="bg1"/>
                </a:solidFill>
                <a:latin typeface="Arial"/>
                <a:cs typeface="Arial"/>
              </a:rPr>
              <a:t>  y</a:t>
            </a:r>
            <a:r>
              <a:rPr sz="1200" spc="-70" dirty="0">
                <a:solidFill>
                  <a:schemeClr val="bg1"/>
                </a:solidFill>
                <a:latin typeface="Arial"/>
                <a:cs typeface="Arial"/>
              </a:rPr>
              <a:t> </a:t>
            </a:r>
            <a:r>
              <a:rPr sz="1200" spc="-40" dirty="0" err="1">
                <a:solidFill>
                  <a:schemeClr val="bg1"/>
                </a:solidFill>
                <a:latin typeface="Arial"/>
                <a:cs typeface="Arial"/>
              </a:rPr>
              <a:t>Respeto</a:t>
            </a:r>
            <a:r>
              <a:rPr sz="1200" spc="-70" dirty="0">
                <a:solidFill>
                  <a:schemeClr val="bg1"/>
                </a:solidFill>
                <a:latin typeface="Arial"/>
                <a:cs typeface="Arial"/>
              </a:rPr>
              <a:t> </a:t>
            </a:r>
            <a:r>
              <a:rPr sz="1200" spc="-45" dirty="0">
                <a:solidFill>
                  <a:schemeClr val="bg1"/>
                </a:solidFill>
                <a:latin typeface="Arial"/>
                <a:cs typeface="Arial"/>
              </a:rPr>
              <a:t>que</a:t>
            </a:r>
            <a:r>
              <a:rPr sz="1200" spc="-70" dirty="0">
                <a:solidFill>
                  <a:schemeClr val="bg1"/>
                </a:solidFill>
                <a:latin typeface="Arial"/>
                <a:cs typeface="Arial"/>
              </a:rPr>
              <a:t> </a:t>
            </a:r>
            <a:r>
              <a:rPr sz="1200" spc="-35" dirty="0" err="1">
                <a:solidFill>
                  <a:schemeClr val="bg1"/>
                </a:solidFill>
                <a:latin typeface="Arial"/>
                <a:cs typeface="Arial"/>
              </a:rPr>
              <a:t>declaramos</a:t>
            </a:r>
            <a:r>
              <a:rPr sz="1200" spc="-70" dirty="0">
                <a:solidFill>
                  <a:schemeClr val="bg1"/>
                </a:solidFill>
                <a:latin typeface="Arial"/>
                <a:cs typeface="Arial"/>
              </a:rPr>
              <a:t> </a:t>
            </a:r>
            <a:r>
              <a:rPr sz="1200" spc="-25" dirty="0" err="1">
                <a:solidFill>
                  <a:schemeClr val="bg1"/>
                </a:solidFill>
                <a:latin typeface="Arial"/>
                <a:cs typeface="Arial"/>
              </a:rPr>
              <a:t>presente</a:t>
            </a:r>
            <a:r>
              <a:rPr sz="1200" spc="-70" dirty="0">
                <a:solidFill>
                  <a:schemeClr val="bg1"/>
                </a:solidFill>
                <a:latin typeface="Arial"/>
                <a:cs typeface="Arial"/>
              </a:rPr>
              <a:t> </a:t>
            </a:r>
            <a:r>
              <a:rPr sz="1200" spc="-45" dirty="0">
                <a:solidFill>
                  <a:schemeClr val="bg1"/>
                </a:solidFill>
                <a:latin typeface="Arial"/>
                <a:cs typeface="Arial"/>
              </a:rPr>
              <a:t>en</a:t>
            </a:r>
            <a:r>
              <a:rPr sz="1200" spc="-70" dirty="0">
                <a:solidFill>
                  <a:schemeClr val="bg1"/>
                </a:solidFill>
                <a:latin typeface="Arial"/>
                <a:cs typeface="Arial"/>
              </a:rPr>
              <a:t> </a:t>
            </a:r>
            <a:r>
              <a:rPr sz="1200" spc="-15" dirty="0" err="1">
                <a:solidFill>
                  <a:schemeClr val="bg1"/>
                </a:solidFill>
                <a:latin typeface="Arial"/>
                <a:cs typeface="Arial"/>
              </a:rPr>
              <a:t>nuestro</a:t>
            </a:r>
            <a:r>
              <a:rPr sz="1200" spc="-65" dirty="0">
                <a:solidFill>
                  <a:schemeClr val="bg1"/>
                </a:solidFill>
                <a:latin typeface="Arial"/>
                <a:cs typeface="Arial"/>
              </a:rPr>
              <a:t> </a:t>
            </a:r>
            <a:r>
              <a:rPr sz="1200" spc="-80" dirty="0">
                <a:solidFill>
                  <a:schemeClr val="bg1"/>
                </a:solidFill>
                <a:latin typeface="Arial"/>
                <a:cs typeface="Arial"/>
              </a:rPr>
              <a:t>ADN</a:t>
            </a:r>
            <a:r>
              <a:rPr sz="1200" spc="-70" dirty="0">
                <a:solidFill>
                  <a:schemeClr val="bg1"/>
                </a:solidFill>
                <a:latin typeface="Arial"/>
                <a:cs typeface="Arial"/>
              </a:rPr>
              <a:t> </a:t>
            </a:r>
            <a:r>
              <a:rPr sz="1200" spc="-50" dirty="0">
                <a:solidFill>
                  <a:schemeClr val="bg1"/>
                </a:solidFill>
                <a:latin typeface="Arial"/>
                <a:cs typeface="Arial"/>
              </a:rPr>
              <a:t>de</a:t>
            </a:r>
            <a:r>
              <a:rPr sz="1200" spc="-70" dirty="0">
                <a:solidFill>
                  <a:schemeClr val="bg1"/>
                </a:solidFill>
                <a:latin typeface="Arial"/>
                <a:cs typeface="Arial"/>
              </a:rPr>
              <a:t> </a:t>
            </a:r>
            <a:r>
              <a:rPr sz="1200" spc="-45" dirty="0" err="1">
                <a:solidFill>
                  <a:schemeClr val="bg1"/>
                </a:solidFill>
                <a:latin typeface="Arial"/>
                <a:cs typeface="Arial"/>
              </a:rPr>
              <a:t>ciudadanos</a:t>
            </a:r>
            <a:r>
              <a:rPr sz="1200" spc="-70" dirty="0">
                <a:solidFill>
                  <a:schemeClr val="bg1"/>
                </a:solidFill>
                <a:latin typeface="Arial"/>
                <a:cs typeface="Arial"/>
              </a:rPr>
              <a:t> </a:t>
            </a:r>
            <a:r>
              <a:rPr sz="1200" spc="-30" dirty="0">
                <a:solidFill>
                  <a:schemeClr val="bg1"/>
                </a:solidFill>
                <a:latin typeface="Arial"/>
                <a:cs typeface="Arial"/>
              </a:rPr>
              <a:t>Esenttia.</a:t>
            </a:r>
            <a:endParaRPr sz="1200" dirty="0">
              <a:solidFill>
                <a:schemeClr val="bg1"/>
              </a:solidFill>
              <a:latin typeface="Arial"/>
              <a:cs typeface="Arial"/>
            </a:endParaRPr>
          </a:p>
          <a:p>
            <a:pPr marL="12700" marR="5080" algn="just">
              <a:lnSpc>
                <a:spcPts val="1400"/>
              </a:lnSpc>
              <a:spcBef>
                <a:spcPts val="1400"/>
              </a:spcBef>
            </a:pPr>
            <a:r>
              <a:rPr sz="1200" spc="-50" dirty="0" err="1">
                <a:solidFill>
                  <a:schemeClr val="bg1"/>
                </a:solidFill>
                <a:latin typeface="Arial"/>
                <a:cs typeface="Arial"/>
              </a:rPr>
              <a:t>Debemos</a:t>
            </a:r>
            <a:r>
              <a:rPr sz="1200" spc="-50" dirty="0">
                <a:solidFill>
                  <a:schemeClr val="bg1"/>
                </a:solidFill>
                <a:latin typeface="Arial"/>
                <a:cs typeface="Arial"/>
              </a:rPr>
              <a:t> </a:t>
            </a:r>
            <a:r>
              <a:rPr sz="1200" spc="-10" dirty="0" err="1">
                <a:solidFill>
                  <a:schemeClr val="bg1"/>
                </a:solidFill>
                <a:latin typeface="Arial"/>
                <a:cs typeface="Arial"/>
              </a:rPr>
              <a:t>tener</a:t>
            </a:r>
            <a:r>
              <a:rPr sz="1200" spc="-10" dirty="0">
                <a:solidFill>
                  <a:schemeClr val="bg1"/>
                </a:solidFill>
                <a:latin typeface="Arial"/>
                <a:cs typeface="Arial"/>
              </a:rPr>
              <a:t> </a:t>
            </a:r>
            <a:r>
              <a:rPr sz="1200" spc="-30" dirty="0" err="1">
                <a:solidFill>
                  <a:schemeClr val="bg1"/>
                </a:solidFill>
                <a:latin typeface="Arial"/>
                <a:cs typeface="Arial"/>
              </a:rPr>
              <a:t>siempre</a:t>
            </a:r>
            <a:r>
              <a:rPr sz="1200" spc="-30" dirty="0">
                <a:solidFill>
                  <a:schemeClr val="bg1"/>
                </a:solidFill>
                <a:latin typeface="Arial"/>
                <a:cs typeface="Arial"/>
              </a:rPr>
              <a:t> </a:t>
            </a:r>
            <a:r>
              <a:rPr sz="1200" spc="-25" dirty="0" err="1">
                <a:solidFill>
                  <a:schemeClr val="bg1"/>
                </a:solidFill>
                <a:latin typeface="Arial"/>
                <a:cs typeface="Arial"/>
              </a:rPr>
              <a:t>presente</a:t>
            </a:r>
            <a:r>
              <a:rPr sz="1200" spc="-25" dirty="0">
                <a:solidFill>
                  <a:schemeClr val="bg1"/>
                </a:solidFill>
                <a:latin typeface="Arial"/>
                <a:cs typeface="Arial"/>
              </a:rPr>
              <a:t> </a:t>
            </a:r>
            <a:r>
              <a:rPr sz="1200" spc="-45" dirty="0">
                <a:solidFill>
                  <a:schemeClr val="bg1"/>
                </a:solidFill>
                <a:latin typeface="Arial"/>
                <a:cs typeface="Arial"/>
              </a:rPr>
              <a:t>que </a:t>
            </a:r>
            <a:r>
              <a:rPr sz="1200" spc="-30" dirty="0" err="1">
                <a:solidFill>
                  <a:schemeClr val="bg1"/>
                </a:solidFill>
                <a:latin typeface="Arial"/>
                <a:cs typeface="Arial"/>
              </a:rPr>
              <a:t>somos</a:t>
            </a:r>
            <a:r>
              <a:rPr sz="1200" spc="-30" dirty="0">
                <a:solidFill>
                  <a:schemeClr val="bg1"/>
                </a:solidFill>
                <a:latin typeface="Arial"/>
                <a:cs typeface="Arial"/>
              </a:rPr>
              <a:t> la </a:t>
            </a:r>
            <a:r>
              <a:rPr sz="1200" spc="-35" dirty="0">
                <a:solidFill>
                  <a:schemeClr val="bg1"/>
                </a:solidFill>
                <a:latin typeface="Arial"/>
                <a:cs typeface="Arial"/>
              </a:rPr>
              <a:t>imagen </a:t>
            </a:r>
            <a:r>
              <a:rPr sz="1200" spc="-30" dirty="0">
                <a:solidFill>
                  <a:schemeClr val="bg1"/>
                </a:solidFill>
                <a:latin typeface="Arial"/>
                <a:cs typeface="Arial"/>
              </a:rPr>
              <a:t>viva </a:t>
            </a:r>
            <a:r>
              <a:rPr sz="1200" spc="-50" dirty="0">
                <a:solidFill>
                  <a:schemeClr val="bg1"/>
                </a:solidFill>
                <a:latin typeface="Arial"/>
                <a:cs typeface="Arial"/>
              </a:rPr>
              <a:t>de </a:t>
            </a:r>
            <a:r>
              <a:rPr sz="1200" spc="-30" dirty="0">
                <a:solidFill>
                  <a:schemeClr val="bg1"/>
                </a:solidFill>
                <a:latin typeface="Arial"/>
                <a:cs typeface="Arial"/>
              </a:rPr>
              <a:t>la </a:t>
            </a:r>
            <a:r>
              <a:rPr sz="1200" spc="-40" dirty="0" err="1">
                <a:solidFill>
                  <a:schemeClr val="bg1"/>
                </a:solidFill>
                <a:latin typeface="Arial"/>
                <a:cs typeface="Arial"/>
              </a:rPr>
              <a:t>organización</a:t>
            </a:r>
            <a:r>
              <a:rPr sz="1200" spc="-40" dirty="0">
                <a:solidFill>
                  <a:schemeClr val="bg1"/>
                </a:solidFill>
                <a:latin typeface="Arial"/>
                <a:cs typeface="Arial"/>
              </a:rPr>
              <a:t>, </a:t>
            </a:r>
            <a:r>
              <a:rPr sz="1200" spc="-20" dirty="0" err="1">
                <a:solidFill>
                  <a:schemeClr val="bg1"/>
                </a:solidFill>
                <a:latin typeface="Arial"/>
                <a:cs typeface="Arial"/>
              </a:rPr>
              <a:t>nuestros</a:t>
            </a:r>
            <a:r>
              <a:rPr sz="1200" spc="-20" dirty="0">
                <a:solidFill>
                  <a:schemeClr val="bg1"/>
                </a:solidFill>
                <a:latin typeface="Arial"/>
                <a:cs typeface="Arial"/>
              </a:rPr>
              <a:t> </a:t>
            </a:r>
            <a:r>
              <a:rPr sz="1200" spc="-30" dirty="0" err="1">
                <a:solidFill>
                  <a:schemeClr val="bg1"/>
                </a:solidFill>
                <a:latin typeface="Arial"/>
                <a:cs typeface="Arial"/>
              </a:rPr>
              <a:t>grupos</a:t>
            </a:r>
            <a:r>
              <a:rPr sz="1200" spc="-30" dirty="0">
                <a:solidFill>
                  <a:schemeClr val="bg1"/>
                </a:solidFill>
                <a:latin typeface="Arial"/>
                <a:cs typeface="Arial"/>
              </a:rPr>
              <a:t> </a:t>
            </a:r>
            <a:r>
              <a:rPr sz="1200" spc="-50" dirty="0">
                <a:solidFill>
                  <a:schemeClr val="bg1"/>
                </a:solidFill>
                <a:latin typeface="Arial"/>
                <a:cs typeface="Arial"/>
              </a:rPr>
              <a:t>de </a:t>
            </a:r>
            <a:r>
              <a:rPr sz="1200" spc="-15" dirty="0" err="1">
                <a:solidFill>
                  <a:schemeClr val="bg1"/>
                </a:solidFill>
                <a:latin typeface="Arial"/>
                <a:cs typeface="Arial"/>
              </a:rPr>
              <a:t>interés</a:t>
            </a:r>
            <a:r>
              <a:rPr sz="1200" spc="-15" dirty="0">
                <a:solidFill>
                  <a:schemeClr val="bg1"/>
                </a:solidFill>
                <a:latin typeface="Arial"/>
                <a:cs typeface="Arial"/>
              </a:rPr>
              <a:t>  </a:t>
            </a:r>
            <a:r>
              <a:rPr sz="1200" spc="-40" dirty="0" err="1">
                <a:solidFill>
                  <a:schemeClr val="bg1"/>
                </a:solidFill>
                <a:latin typeface="Arial"/>
                <a:cs typeface="Arial"/>
              </a:rPr>
              <a:t>ven</a:t>
            </a:r>
            <a:r>
              <a:rPr sz="1200" spc="-40" dirty="0">
                <a:solidFill>
                  <a:schemeClr val="bg1"/>
                </a:solidFill>
                <a:latin typeface="Arial"/>
                <a:cs typeface="Arial"/>
              </a:rPr>
              <a:t> </a:t>
            </a:r>
            <a:r>
              <a:rPr sz="1200" spc="-70" dirty="0">
                <a:solidFill>
                  <a:schemeClr val="bg1"/>
                </a:solidFill>
                <a:latin typeface="Arial"/>
                <a:cs typeface="Arial"/>
              </a:rPr>
              <a:t>a </a:t>
            </a:r>
            <a:r>
              <a:rPr sz="1200" spc="-30" dirty="0">
                <a:solidFill>
                  <a:schemeClr val="bg1"/>
                </a:solidFill>
                <a:latin typeface="Arial"/>
                <a:cs typeface="Arial"/>
              </a:rPr>
              <a:t>la </a:t>
            </a:r>
            <a:r>
              <a:rPr sz="1200" spc="-35" dirty="0" err="1">
                <a:solidFill>
                  <a:schemeClr val="bg1"/>
                </a:solidFill>
                <a:latin typeface="Arial"/>
                <a:cs typeface="Arial"/>
              </a:rPr>
              <a:t>organización</a:t>
            </a:r>
            <a:r>
              <a:rPr sz="1200" spc="-35" dirty="0">
                <a:solidFill>
                  <a:schemeClr val="bg1"/>
                </a:solidFill>
                <a:latin typeface="Arial"/>
                <a:cs typeface="Arial"/>
              </a:rPr>
              <a:t> </a:t>
            </a:r>
            <a:r>
              <a:rPr sz="1200" spc="-30" dirty="0">
                <a:solidFill>
                  <a:schemeClr val="bg1"/>
                </a:solidFill>
                <a:latin typeface="Arial"/>
                <a:cs typeface="Arial"/>
              </a:rPr>
              <a:t>al </a:t>
            </a:r>
            <a:r>
              <a:rPr sz="1200" spc="-30" dirty="0" err="1">
                <a:solidFill>
                  <a:schemeClr val="bg1"/>
                </a:solidFill>
                <a:latin typeface="Arial"/>
                <a:cs typeface="Arial"/>
              </a:rPr>
              <a:t>vernos</a:t>
            </a:r>
            <a:r>
              <a:rPr sz="1200" spc="-30" dirty="0">
                <a:solidFill>
                  <a:schemeClr val="bg1"/>
                </a:solidFill>
                <a:latin typeface="Arial"/>
                <a:cs typeface="Arial"/>
              </a:rPr>
              <a:t> </a:t>
            </a:r>
            <a:r>
              <a:rPr sz="1200" spc="-70" dirty="0">
                <a:solidFill>
                  <a:schemeClr val="bg1"/>
                </a:solidFill>
                <a:latin typeface="Arial"/>
                <a:cs typeface="Arial"/>
              </a:rPr>
              <a:t>a </a:t>
            </a:r>
            <a:r>
              <a:rPr sz="1200" spc="-20" dirty="0" err="1">
                <a:solidFill>
                  <a:schemeClr val="bg1"/>
                </a:solidFill>
                <a:latin typeface="Arial"/>
                <a:cs typeface="Arial"/>
              </a:rPr>
              <a:t>nosotros</a:t>
            </a:r>
            <a:r>
              <a:rPr sz="1200" spc="-20" dirty="0">
                <a:solidFill>
                  <a:schemeClr val="bg1"/>
                </a:solidFill>
                <a:latin typeface="Arial"/>
                <a:cs typeface="Arial"/>
              </a:rPr>
              <a:t>, </a:t>
            </a:r>
            <a:r>
              <a:rPr sz="1200" spc="-45" dirty="0">
                <a:solidFill>
                  <a:schemeClr val="bg1"/>
                </a:solidFill>
                <a:latin typeface="Arial"/>
                <a:cs typeface="Arial"/>
              </a:rPr>
              <a:t>en </a:t>
            </a:r>
            <a:r>
              <a:rPr sz="1200" spc="-65" dirty="0" err="1">
                <a:solidFill>
                  <a:schemeClr val="bg1"/>
                </a:solidFill>
                <a:latin typeface="Arial"/>
                <a:cs typeface="Arial"/>
              </a:rPr>
              <a:t>cada</a:t>
            </a:r>
            <a:r>
              <a:rPr sz="1200" spc="-65" dirty="0">
                <a:solidFill>
                  <a:schemeClr val="bg1"/>
                </a:solidFill>
                <a:latin typeface="Arial"/>
                <a:cs typeface="Arial"/>
              </a:rPr>
              <a:t> </a:t>
            </a:r>
            <a:r>
              <a:rPr sz="1200" spc="-50" dirty="0" err="1">
                <a:solidFill>
                  <a:schemeClr val="bg1"/>
                </a:solidFill>
                <a:latin typeface="Arial"/>
                <a:cs typeface="Arial"/>
              </a:rPr>
              <a:t>acción</a:t>
            </a:r>
            <a:r>
              <a:rPr sz="1200" spc="-50" dirty="0">
                <a:solidFill>
                  <a:schemeClr val="bg1"/>
                </a:solidFill>
                <a:latin typeface="Arial"/>
                <a:cs typeface="Arial"/>
              </a:rPr>
              <a:t>, </a:t>
            </a:r>
            <a:r>
              <a:rPr sz="1200" spc="-40" dirty="0">
                <a:solidFill>
                  <a:schemeClr val="bg1"/>
                </a:solidFill>
                <a:latin typeface="Arial"/>
                <a:cs typeface="Arial"/>
              </a:rPr>
              <a:t>palabra, </a:t>
            </a:r>
            <a:r>
              <a:rPr sz="1200" spc="-20" dirty="0" err="1">
                <a:solidFill>
                  <a:schemeClr val="bg1"/>
                </a:solidFill>
                <a:latin typeface="Arial"/>
                <a:cs typeface="Arial"/>
              </a:rPr>
              <a:t>gesto</a:t>
            </a:r>
            <a:r>
              <a:rPr sz="1200" spc="-20" dirty="0">
                <a:solidFill>
                  <a:schemeClr val="bg1"/>
                </a:solidFill>
                <a:latin typeface="Arial"/>
                <a:cs typeface="Arial"/>
              </a:rPr>
              <a:t> </a:t>
            </a:r>
            <a:r>
              <a:rPr sz="1200" spc="-35" dirty="0">
                <a:solidFill>
                  <a:schemeClr val="bg1"/>
                </a:solidFill>
                <a:latin typeface="Arial"/>
                <a:cs typeface="Arial"/>
              </a:rPr>
              <a:t>u </a:t>
            </a:r>
            <a:r>
              <a:rPr sz="1200" spc="-30" dirty="0" err="1">
                <a:solidFill>
                  <a:schemeClr val="bg1"/>
                </a:solidFill>
                <a:latin typeface="Arial"/>
                <a:cs typeface="Arial"/>
              </a:rPr>
              <a:t>omisión</a:t>
            </a:r>
            <a:r>
              <a:rPr sz="1200" spc="-30" dirty="0">
                <a:solidFill>
                  <a:schemeClr val="bg1"/>
                </a:solidFill>
                <a:latin typeface="Arial"/>
                <a:cs typeface="Arial"/>
              </a:rPr>
              <a:t>. </a:t>
            </a:r>
            <a:r>
              <a:rPr sz="1200" spc="-100" dirty="0">
                <a:solidFill>
                  <a:schemeClr val="bg1"/>
                </a:solidFill>
                <a:latin typeface="Arial"/>
                <a:cs typeface="Arial"/>
              </a:rPr>
              <a:t>E</a:t>
            </a:r>
            <a:r>
              <a:rPr lang="es-CO" sz="1200" spc="-100" dirty="0" err="1">
                <a:solidFill>
                  <a:schemeClr val="bg1"/>
                </a:solidFill>
                <a:latin typeface="Arial"/>
                <a:cs typeface="Arial"/>
              </a:rPr>
              <a:t>senttia</a:t>
            </a:r>
            <a:r>
              <a:rPr sz="1200" spc="-100" dirty="0">
                <a:solidFill>
                  <a:schemeClr val="bg1"/>
                </a:solidFill>
                <a:latin typeface="Arial"/>
                <a:cs typeface="Arial"/>
              </a:rPr>
              <a:t>, </a:t>
            </a:r>
            <a:r>
              <a:rPr sz="1200" spc="-50" dirty="0" err="1">
                <a:solidFill>
                  <a:schemeClr val="bg1"/>
                </a:solidFill>
                <a:latin typeface="Arial"/>
                <a:cs typeface="Arial"/>
              </a:rPr>
              <a:t>desde</a:t>
            </a:r>
            <a:r>
              <a:rPr sz="1200" spc="-50" dirty="0">
                <a:solidFill>
                  <a:schemeClr val="bg1"/>
                </a:solidFill>
                <a:latin typeface="Arial"/>
                <a:cs typeface="Arial"/>
              </a:rPr>
              <a:t> </a:t>
            </a:r>
            <a:r>
              <a:rPr sz="1200" spc="-30" dirty="0">
                <a:solidFill>
                  <a:schemeClr val="bg1"/>
                </a:solidFill>
                <a:latin typeface="Arial"/>
                <a:cs typeface="Arial"/>
              </a:rPr>
              <a:t>el  </a:t>
            </a:r>
            <a:r>
              <a:rPr sz="1200" spc="-40" dirty="0" err="1">
                <a:solidFill>
                  <a:schemeClr val="bg1"/>
                </a:solidFill>
                <a:latin typeface="Arial"/>
                <a:cs typeface="Arial"/>
              </a:rPr>
              <a:t>corazón</a:t>
            </a:r>
            <a:r>
              <a:rPr sz="1200" spc="-40" dirty="0">
                <a:solidFill>
                  <a:schemeClr val="bg1"/>
                </a:solidFill>
                <a:latin typeface="Arial"/>
                <a:cs typeface="Arial"/>
              </a:rPr>
              <a:t> </a:t>
            </a:r>
            <a:r>
              <a:rPr sz="1200" spc="-50" dirty="0">
                <a:solidFill>
                  <a:schemeClr val="bg1"/>
                </a:solidFill>
                <a:latin typeface="Arial"/>
                <a:cs typeface="Arial"/>
              </a:rPr>
              <a:t>de </a:t>
            </a:r>
            <a:r>
              <a:rPr sz="1200" spc="-40" dirty="0" err="1">
                <a:solidFill>
                  <a:schemeClr val="bg1"/>
                </a:solidFill>
                <a:latin typeface="Arial"/>
                <a:cs typeface="Arial"/>
              </a:rPr>
              <a:t>su</a:t>
            </a:r>
            <a:r>
              <a:rPr sz="1200" spc="-40" dirty="0">
                <a:solidFill>
                  <a:schemeClr val="bg1"/>
                </a:solidFill>
                <a:latin typeface="Arial"/>
                <a:cs typeface="Arial"/>
              </a:rPr>
              <a:t> </a:t>
            </a:r>
            <a:r>
              <a:rPr sz="1200" spc="-30" dirty="0" err="1">
                <a:solidFill>
                  <a:schemeClr val="bg1"/>
                </a:solidFill>
                <a:latin typeface="Arial"/>
                <a:cs typeface="Arial"/>
              </a:rPr>
              <a:t>Estrategia</a:t>
            </a:r>
            <a:r>
              <a:rPr sz="1200" spc="-30" dirty="0">
                <a:solidFill>
                  <a:schemeClr val="bg1"/>
                </a:solidFill>
                <a:latin typeface="Arial"/>
                <a:cs typeface="Arial"/>
              </a:rPr>
              <a:t>, </a:t>
            </a:r>
            <a:r>
              <a:rPr sz="1200" spc="-25" dirty="0" err="1">
                <a:solidFill>
                  <a:schemeClr val="bg1"/>
                </a:solidFill>
                <a:latin typeface="Arial"/>
                <a:cs typeface="Arial"/>
              </a:rPr>
              <a:t>está</a:t>
            </a:r>
            <a:r>
              <a:rPr sz="1200" spc="-25" dirty="0">
                <a:solidFill>
                  <a:schemeClr val="bg1"/>
                </a:solidFill>
                <a:latin typeface="Arial"/>
                <a:cs typeface="Arial"/>
              </a:rPr>
              <a:t> </a:t>
            </a:r>
            <a:r>
              <a:rPr sz="1200" spc="-20" dirty="0" err="1">
                <a:solidFill>
                  <a:schemeClr val="bg1"/>
                </a:solidFill>
                <a:latin typeface="Arial"/>
                <a:cs typeface="Arial"/>
              </a:rPr>
              <a:t>comprometida</a:t>
            </a:r>
            <a:r>
              <a:rPr sz="1200" spc="-20" dirty="0">
                <a:solidFill>
                  <a:schemeClr val="bg1"/>
                </a:solidFill>
                <a:latin typeface="Arial"/>
                <a:cs typeface="Arial"/>
              </a:rPr>
              <a:t> </a:t>
            </a:r>
            <a:r>
              <a:rPr sz="1200" spc="-45" dirty="0">
                <a:solidFill>
                  <a:schemeClr val="bg1"/>
                </a:solidFill>
                <a:latin typeface="Arial"/>
                <a:cs typeface="Arial"/>
              </a:rPr>
              <a:t>con </a:t>
            </a:r>
            <a:r>
              <a:rPr sz="1200" spc="-25" dirty="0" err="1">
                <a:solidFill>
                  <a:schemeClr val="bg1"/>
                </a:solidFill>
                <a:latin typeface="Arial"/>
                <a:cs typeface="Arial"/>
              </a:rPr>
              <a:t>garantizar</a:t>
            </a:r>
            <a:r>
              <a:rPr sz="1200" spc="-25" dirty="0">
                <a:solidFill>
                  <a:schemeClr val="bg1"/>
                </a:solidFill>
                <a:latin typeface="Arial"/>
                <a:cs typeface="Arial"/>
              </a:rPr>
              <a:t> </a:t>
            </a:r>
            <a:r>
              <a:rPr sz="1200" spc="-30" dirty="0">
                <a:solidFill>
                  <a:schemeClr val="bg1"/>
                </a:solidFill>
                <a:latin typeface="Arial"/>
                <a:cs typeface="Arial"/>
              </a:rPr>
              <a:t>un </a:t>
            </a:r>
            <a:r>
              <a:rPr sz="1200" spc="-25" dirty="0" err="1">
                <a:solidFill>
                  <a:schemeClr val="bg1"/>
                </a:solidFill>
                <a:latin typeface="Arial"/>
                <a:cs typeface="Arial"/>
              </a:rPr>
              <a:t>ambiente</a:t>
            </a:r>
            <a:r>
              <a:rPr sz="1200" spc="-25" dirty="0">
                <a:solidFill>
                  <a:schemeClr val="bg1"/>
                </a:solidFill>
                <a:latin typeface="Arial"/>
                <a:cs typeface="Arial"/>
              </a:rPr>
              <a:t> </a:t>
            </a:r>
            <a:r>
              <a:rPr sz="1200" spc="-30" dirty="0" err="1">
                <a:solidFill>
                  <a:schemeClr val="bg1"/>
                </a:solidFill>
                <a:latin typeface="Arial"/>
                <a:cs typeface="Arial"/>
              </a:rPr>
              <a:t>ético</a:t>
            </a:r>
            <a:r>
              <a:rPr sz="1200" spc="-30" dirty="0">
                <a:solidFill>
                  <a:schemeClr val="bg1"/>
                </a:solidFill>
                <a:latin typeface="Arial"/>
                <a:cs typeface="Arial"/>
              </a:rPr>
              <a:t>, </a:t>
            </a:r>
            <a:r>
              <a:rPr sz="1200" spc="-20" dirty="0">
                <a:solidFill>
                  <a:schemeClr val="bg1"/>
                </a:solidFill>
                <a:latin typeface="Arial"/>
                <a:cs typeface="Arial"/>
              </a:rPr>
              <a:t>por </a:t>
            </a:r>
            <a:r>
              <a:rPr sz="1200" spc="-20" dirty="0" err="1">
                <a:solidFill>
                  <a:schemeClr val="bg1"/>
                </a:solidFill>
                <a:latin typeface="Arial"/>
                <a:cs typeface="Arial"/>
              </a:rPr>
              <a:t>ello</a:t>
            </a:r>
            <a:r>
              <a:rPr sz="1200" spc="-20" dirty="0">
                <a:solidFill>
                  <a:schemeClr val="bg1"/>
                </a:solidFill>
                <a:latin typeface="Arial"/>
                <a:cs typeface="Arial"/>
              </a:rPr>
              <a:t> </a:t>
            </a:r>
            <a:r>
              <a:rPr sz="1200" spc="-35" dirty="0" err="1">
                <a:solidFill>
                  <a:schemeClr val="bg1"/>
                </a:solidFill>
                <a:latin typeface="Arial"/>
                <a:cs typeface="Arial"/>
              </a:rPr>
              <a:t>ponemos</a:t>
            </a:r>
            <a:r>
              <a:rPr sz="1200" spc="-35" dirty="0">
                <a:solidFill>
                  <a:schemeClr val="bg1"/>
                </a:solidFill>
                <a:latin typeface="Arial"/>
                <a:cs typeface="Arial"/>
              </a:rPr>
              <a:t> </a:t>
            </a:r>
            <a:r>
              <a:rPr sz="1200" spc="-70" dirty="0">
                <a:solidFill>
                  <a:schemeClr val="bg1"/>
                </a:solidFill>
                <a:latin typeface="Arial"/>
                <a:cs typeface="Arial"/>
              </a:rPr>
              <a:t>a  </a:t>
            </a:r>
            <a:r>
              <a:rPr sz="1200" spc="-30" dirty="0" err="1">
                <a:solidFill>
                  <a:schemeClr val="bg1"/>
                </a:solidFill>
                <a:latin typeface="Arial"/>
                <a:cs typeface="Arial"/>
              </a:rPr>
              <a:t>disposición</a:t>
            </a:r>
            <a:r>
              <a:rPr sz="1200" spc="-30" dirty="0">
                <a:solidFill>
                  <a:schemeClr val="bg1"/>
                </a:solidFill>
                <a:latin typeface="Arial"/>
                <a:cs typeface="Arial"/>
              </a:rPr>
              <a:t> </a:t>
            </a:r>
            <a:r>
              <a:rPr sz="1200" spc="-50" dirty="0">
                <a:solidFill>
                  <a:schemeClr val="bg1"/>
                </a:solidFill>
                <a:latin typeface="Arial"/>
                <a:cs typeface="Arial"/>
              </a:rPr>
              <a:t>de </a:t>
            </a:r>
            <a:r>
              <a:rPr sz="1200" spc="-20" dirty="0" err="1">
                <a:solidFill>
                  <a:schemeClr val="bg1"/>
                </a:solidFill>
                <a:latin typeface="Arial"/>
                <a:cs typeface="Arial"/>
              </a:rPr>
              <a:t>nuestros</a:t>
            </a:r>
            <a:r>
              <a:rPr sz="1200" spc="-20" dirty="0">
                <a:solidFill>
                  <a:schemeClr val="bg1"/>
                </a:solidFill>
                <a:latin typeface="Arial"/>
                <a:cs typeface="Arial"/>
              </a:rPr>
              <a:t> </a:t>
            </a:r>
            <a:r>
              <a:rPr sz="1200" spc="-30" dirty="0" err="1">
                <a:solidFill>
                  <a:schemeClr val="bg1"/>
                </a:solidFill>
                <a:latin typeface="Arial"/>
                <a:cs typeface="Arial"/>
              </a:rPr>
              <a:t>grupos</a:t>
            </a:r>
            <a:r>
              <a:rPr sz="1200" spc="-30" dirty="0">
                <a:solidFill>
                  <a:schemeClr val="bg1"/>
                </a:solidFill>
                <a:latin typeface="Arial"/>
                <a:cs typeface="Arial"/>
              </a:rPr>
              <a:t> </a:t>
            </a:r>
            <a:r>
              <a:rPr sz="1200" spc="-50" dirty="0">
                <a:solidFill>
                  <a:schemeClr val="bg1"/>
                </a:solidFill>
                <a:latin typeface="Arial"/>
                <a:cs typeface="Arial"/>
              </a:rPr>
              <a:t>de </a:t>
            </a:r>
            <a:r>
              <a:rPr sz="1200" spc="-15" dirty="0" err="1">
                <a:solidFill>
                  <a:schemeClr val="bg1"/>
                </a:solidFill>
                <a:latin typeface="Arial"/>
                <a:cs typeface="Arial"/>
              </a:rPr>
              <a:t>interés</a:t>
            </a:r>
            <a:r>
              <a:rPr sz="1200" spc="-15" dirty="0">
                <a:solidFill>
                  <a:schemeClr val="bg1"/>
                </a:solidFill>
                <a:latin typeface="Arial"/>
                <a:cs typeface="Arial"/>
              </a:rPr>
              <a:t> </a:t>
            </a:r>
            <a:r>
              <a:rPr sz="1200" spc="-20" dirty="0" err="1">
                <a:solidFill>
                  <a:schemeClr val="bg1"/>
                </a:solidFill>
                <a:latin typeface="Arial"/>
                <a:cs typeface="Arial"/>
              </a:rPr>
              <a:t>este</a:t>
            </a:r>
            <a:r>
              <a:rPr sz="1200" spc="-20" dirty="0">
                <a:solidFill>
                  <a:schemeClr val="bg1"/>
                </a:solidFill>
                <a:latin typeface="Arial"/>
                <a:cs typeface="Arial"/>
              </a:rPr>
              <a:t> </a:t>
            </a:r>
            <a:r>
              <a:rPr sz="1200" spc="-65" dirty="0">
                <a:solidFill>
                  <a:schemeClr val="bg1"/>
                </a:solidFill>
                <a:latin typeface="Arial"/>
                <a:cs typeface="Arial"/>
              </a:rPr>
              <a:t>Código </a:t>
            </a:r>
            <a:r>
              <a:rPr sz="1200" spc="-50" dirty="0">
                <a:solidFill>
                  <a:schemeClr val="bg1"/>
                </a:solidFill>
                <a:latin typeface="Arial"/>
                <a:cs typeface="Arial"/>
              </a:rPr>
              <a:t>de </a:t>
            </a:r>
            <a:r>
              <a:rPr sz="1200" spc="-40" dirty="0">
                <a:solidFill>
                  <a:schemeClr val="bg1"/>
                </a:solidFill>
                <a:latin typeface="Arial"/>
                <a:cs typeface="Arial"/>
              </a:rPr>
              <a:t>Ética </a:t>
            </a:r>
            <a:r>
              <a:rPr sz="1200" spc="-25" dirty="0">
                <a:solidFill>
                  <a:schemeClr val="bg1"/>
                </a:solidFill>
                <a:latin typeface="Arial"/>
                <a:cs typeface="Arial"/>
              </a:rPr>
              <a:t>y </a:t>
            </a:r>
            <a:r>
              <a:rPr sz="1200" spc="-55" dirty="0">
                <a:solidFill>
                  <a:schemeClr val="bg1"/>
                </a:solidFill>
                <a:latin typeface="Arial"/>
                <a:cs typeface="Arial"/>
              </a:rPr>
              <a:t>Conducta, </a:t>
            </a:r>
            <a:r>
              <a:rPr sz="1200" spc="-40" dirty="0">
                <a:solidFill>
                  <a:schemeClr val="bg1"/>
                </a:solidFill>
                <a:latin typeface="Arial"/>
                <a:cs typeface="Arial"/>
              </a:rPr>
              <a:t>una </a:t>
            </a:r>
            <a:r>
              <a:rPr sz="1200" spc="-55" dirty="0" err="1">
                <a:solidFill>
                  <a:schemeClr val="bg1"/>
                </a:solidFill>
                <a:latin typeface="Arial"/>
                <a:cs typeface="Arial"/>
              </a:rPr>
              <a:t>guía</a:t>
            </a:r>
            <a:r>
              <a:rPr sz="1200" spc="-55" dirty="0">
                <a:solidFill>
                  <a:schemeClr val="bg1"/>
                </a:solidFill>
                <a:latin typeface="Arial"/>
                <a:cs typeface="Arial"/>
              </a:rPr>
              <a:t> </a:t>
            </a:r>
            <a:r>
              <a:rPr sz="1200" spc="-45" dirty="0">
                <a:solidFill>
                  <a:schemeClr val="bg1"/>
                </a:solidFill>
                <a:latin typeface="Arial"/>
                <a:cs typeface="Arial"/>
              </a:rPr>
              <a:t>que </a:t>
            </a:r>
            <a:r>
              <a:rPr sz="1200" spc="-20" dirty="0" err="1">
                <a:solidFill>
                  <a:schemeClr val="bg1"/>
                </a:solidFill>
                <a:latin typeface="Arial"/>
                <a:cs typeface="Arial"/>
              </a:rPr>
              <a:t>tenemos</a:t>
            </a:r>
            <a:r>
              <a:rPr sz="1200" spc="-20" dirty="0">
                <a:solidFill>
                  <a:schemeClr val="bg1"/>
                </a:solidFill>
                <a:latin typeface="Arial"/>
                <a:cs typeface="Arial"/>
              </a:rPr>
              <a:t> </a:t>
            </a:r>
            <a:r>
              <a:rPr sz="1200" spc="-40" dirty="0">
                <a:solidFill>
                  <a:schemeClr val="bg1"/>
                </a:solidFill>
                <a:latin typeface="Arial"/>
                <a:cs typeface="Arial"/>
              </a:rPr>
              <a:t>para  </a:t>
            </a:r>
            <a:r>
              <a:rPr sz="1200" spc="-25" dirty="0" err="1">
                <a:solidFill>
                  <a:schemeClr val="bg1"/>
                </a:solidFill>
                <a:latin typeface="Arial"/>
                <a:cs typeface="Arial"/>
              </a:rPr>
              <a:t>mantenernos</a:t>
            </a:r>
            <a:r>
              <a:rPr sz="1200" spc="-25" dirty="0">
                <a:solidFill>
                  <a:schemeClr val="bg1"/>
                </a:solidFill>
                <a:latin typeface="Arial"/>
                <a:cs typeface="Arial"/>
              </a:rPr>
              <a:t> </a:t>
            </a:r>
            <a:r>
              <a:rPr sz="1200" spc="-40" dirty="0" err="1">
                <a:solidFill>
                  <a:schemeClr val="bg1"/>
                </a:solidFill>
                <a:latin typeface="Arial"/>
                <a:cs typeface="Arial"/>
              </a:rPr>
              <a:t>como</a:t>
            </a:r>
            <a:r>
              <a:rPr sz="1200" spc="-40" dirty="0">
                <a:solidFill>
                  <a:schemeClr val="bg1"/>
                </a:solidFill>
                <a:latin typeface="Arial"/>
                <a:cs typeface="Arial"/>
              </a:rPr>
              <a:t> </a:t>
            </a:r>
            <a:r>
              <a:rPr sz="1200" spc="-30" dirty="0">
                <a:solidFill>
                  <a:schemeClr val="bg1"/>
                </a:solidFill>
                <a:latin typeface="Arial"/>
                <a:cs typeface="Arial"/>
              </a:rPr>
              <a:t>un </a:t>
            </a:r>
            <a:r>
              <a:rPr sz="1200" spc="-35" dirty="0" err="1">
                <a:solidFill>
                  <a:schemeClr val="bg1"/>
                </a:solidFill>
                <a:latin typeface="Arial"/>
                <a:cs typeface="Arial"/>
              </a:rPr>
              <a:t>equipo</a:t>
            </a:r>
            <a:r>
              <a:rPr sz="1200" spc="-35" dirty="0">
                <a:solidFill>
                  <a:schemeClr val="bg1"/>
                </a:solidFill>
                <a:latin typeface="Arial"/>
                <a:cs typeface="Arial"/>
              </a:rPr>
              <a:t> </a:t>
            </a:r>
            <a:r>
              <a:rPr sz="1200" spc="-45" dirty="0">
                <a:solidFill>
                  <a:schemeClr val="bg1"/>
                </a:solidFill>
                <a:latin typeface="Arial"/>
                <a:cs typeface="Arial"/>
              </a:rPr>
              <a:t>con </a:t>
            </a:r>
            <a:r>
              <a:rPr sz="1200" spc="-25" dirty="0" err="1">
                <a:solidFill>
                  <a:schemeClr val="bg1"/>
                </a:solidFill>
                <a:latin typeface="Arial"/>
                <a:cs typeface="Arial"/>
              </a:rPr>
              <a:t>principios</a:t>
            </a:r>
            <a:r>
              <a:rPr sz="1200" spc="-25" dirty="0">
                <a:solidFill>
                  <a:schemeClr val="bg1"/>
                </a:solidFill>
                <a:latin typeface="Arial"/>
                <a:cs typeface="Arial"/>
              </a:rPr>
              <a:t> y </a:t>
            </a:r>
            <a:r>
              <a:rPr sz="1200" spc="-35" dirty="0" err="1">
                <a:solidFill>
                  <a:schemeClr val="bg1"/>
                </a:solidFill>
                <a:latin typeface="Arial"/>
                <a:cs typeface="Arial"/>
              </a:rPr>
              <a:t>valores</a:t>
            </a:r>
            <a:r>
              <a:rPr sz="1200" spc="-35" dirty="0">
                <a:solidFill>
                  <a:schemeClr val="bg1"/>
                </a:solidFill>
                <a:latin typeface="Arial"/>
                <a:cs typeface="Arial"/>
              </a:rPr>
              <a:t>, </a:t>
            </a:r>
            <a:r>
              <a:rPr sz="1200" spc="-35" dirty="0" err="1">
                <a:solidFill>
                  <a:schemeClr val="bg1"/>
                </a:solidFill>
                <a:latin typeface="Arial"/>
                <a:cs typeface="Arial"/>
              </a:rPr>
              <a:t>consolidando</a:t>
            </a:r>
            <a:r>
              <a:rPr sz="1200" spc="-35" dirty="0">
                <a:solidFill>
                  <a:schemeClr val="bg1"/>
                </a:solidFill>
                <a:latin typeface="Arial"/>
                <a:cs typeface="Arial"/>
              </a:rPr>
              <a:t> </a:t>
            </a:r>
            <a:r>
              <a:rPr sz="1200" spc="-30" dirty="0">
                <a:solidFill>
                  <a:schemeClr val="bg1"/>
                </a:solidFill>
                <a:latin typeface="Arial"/>
                <a:cs typeface="Arial"/>
              </a:rPr>
              <a:t>la </a:t>
            </a:r>
            <a:r>
              <a:rPr sz="1200" spc="-15" dirty="0" err="1">
                <a:solidFill>
                  <a:schemeClr val="bg1"/>
                </a:solidFill>
                <a:latin typeface="Arial"/>
                <a:cs typeface="Arial"/>
              </a:rPr>
              <a:t>cultura</a:t>
            </a:r>
            <a:r>
              <a:rPr sz="1200" spc="-15" dirty="0">
                <a:solidFill>
                  <a:schemeClr val="bg1"/>
                </a:solidFill>
                <a:latin typeface="Arial"/>
                <a:cs typeface="Arial"/>
              </a:rPr>
              <a:t> </a:t>
            </a:r>
            <a:r>
              <a:rPr sz="1200" spc="-50" dirty="0">
                <a:solidFill>
                  <a:schemeClr val="bg1"/>
                </a:solidFill>
                <a:latin typeface="Arial"/>
                <a:cs typeface="Arial"/>
              </a:rPr>
              <a:t>de </a:t>
            </a:r>
            <a:r>
              <a:rPr sz="1200" spc="-20" dirty="0" err="1">
                <a:solidFill>
                  <a:schemeClr val="bg1"/>
                </a:solidFill>
                <a:latin typeface="Arial"/>
                <a:cs typeface="Arial"/>
              </a:rPr>
              <a:t>nuestra</a:t>
            </a:r>
            <a:r>
              <a:rPr sz="1200" spc="-20" dirty="0">
                <a:solidFill>
                  <a:schemeClr val="bg1"/>
                </a:solidFill>
                <a:latin typeface="Arial"/>
                <a:cs typeface="Arial"/>
              </a:rPr>
              <a:t> </a:t>
            </a:r>
            <a:r>
              <a:rPr sz="1200" spc="-40" dirty="0" err="1">
                <a:solidFill>
                  <a:schemeClr val="bg1"/>
                </a:solidFill>
                <a:latin typeface="Arial"/>
                <a:cs typeface="Arial"/>
              </a:rPr>
              <a:t>organización</a:t>
            </a:r>
            <a:r>
              <a:rPr sz="1200" spc="-40" dirty="0">
                <a:solidFill>
                  <a:schemeClr val="bg1"/>
                </a:solidFill>
                <a:latin typeface="Arial"/>
                <a:cs typeface="Arial"/>
              </a:rPr>
              <a:t>. </a:t>
            </a:r>
            <a:r>
              <a:rPr sz="1200" spc="-45" dirty="0">
                <a:solidFill>
                  <a:schemeClr val="bg1"/>
                </a:solidFill>
                <a:latin typeface="Arial"/>
                <a:cs typeface="Arial"/>
              </a:rPr>
              <a:t>No </a:t>
            </a:r>
            <a:r>
              <a:rPr sz="1200" spc="240" dirty="0">
                <a:solidFill>
                  <a:schemeClr val="bg1"/>
                </a:solidFill>
                <a:latin typeface="Arial"/>
                <a:cs typeface="Arial"/>
              </a:rPr>
              <a:t> </a:t>
            </a:r>
            <a:r>
              <a:rPr sz="1200" spc="-15" dirty="0" err="1">
                <a:solidFill>
                  <a:schemeClr val="bg1"/>
                </a:solidFill>
                <a:latin typeface="Arial"/>
                <a:cs typeface="Arial"/>
              </a:rPr>
              <a:t>toleraremos</a:t>
            </a:r>
            <a:r>
              <a:rPr sz="1200" spc="-80" dirty="0">
                <a:solidFill>
                  <a:schemeClr val="bg1"/>
                </a:solidFill>
                <a:latin typeface="Arial"/>
                <a:cs typeface="Arial"/>
              </a:rPr>
              <a:t> </a:t>
            </a:r>
            <a:r>
              <a:rPr sz="1200" spc="-30" dirty="0" err="1">
                <a:solidFill>
                  <a:schemeClr val="bg1"/>
                </a:solidFill>
                <a:latin typeface="Arial"/>
                <a:cs typeface="Arial"/>
              </a:rPr>
              <a:t>actos</a:t>
            </a:r>
            <a:r>
              <a:rPr sz="1200" spc="-75" dirty="0">
                <a:solidFill>
                  <a:schemeClr val="bg1"/>
                </a:solidFill>
                <a:latin typeface="Arial"/>
                <a:cs typeface="Arial"/>
              </a:rPr>
              <a:t> </a:t>
            </a:r>
            <a:r>
              <a:rPr sz="1200" spc="-50" dirty="0">
                <a:solidFill>
                  <a:schemeClr val="bg1"/>
                </a:solidFill>
                <a:latin typeface="Arial"/>
                <a:cs typeface="Arial"/>
              </a:rPr>
              <a:t>de</a:t>
            </a:r>
            <a:r>
              <a:rPr sz="1200" spc="-75" dirty="0">
                <a:solidFill>
                  <a:schemeClr val="bg1"/>
                </a:solidFill>
                <a:latin typeface="Arial"/>
                <a:cs typeface="Arial"/>
              </a:rPr>
              <a:t> </a:t>
            </a:r>
            <a:r>
              <a:rPr sz="1200" spc="-30" dirty="0" err="1">
                <a:solidFill>
                  <a:schemeClr val="bg1"/>
                </a:solidFill>
                <a:latin typeface="Arial"/>
                <a:cs typeface="Arial"/>
              </a:rPr>
              <a:t>corrupción</a:t>
            </a:r>
            <a:r>
              <a:rPr sz="1200" spc="-75" dirty="0">
                <a:solidFill>
                  <a:schemeClr val="bg1"/>
                </a:solidFill>
                <a:latin typeface="Arial"/>
                <a:cs typeface="Arial"/>
              </a:rPr>
              <a:t> </a:t>
            </a:r>
            <a:r>
              <a:rPr sz="1200" spc="-45" dirty="0">
                <a:solidFill>
                  <a:schemeClr val="bg1"/>
                </a:solidFill>
                <a:latin typeface="Arial"/>
                <a:cs typeface="Arial"/>
              </a:rPr>
              <a:t>en</a:t>
            </a:r>
            <a:r>
              <a:rPr sz="1200" spc="-75" dirty="0">
                <a:solidFill>
                  <a:schemeClr val="bg1"/>
                </a:solidFill>
                <a:latin typeface="Arial"/>
                <a:cs typeface="Arial"/>
              </a:rPr>
              <a:t> </a:t>
            </a:r>
            <a:r>
              <a:rPr sz="1200" spc="-35" dirty="0" err="1">
                <a:solidFill>
                  <a:schemeClr val="bg1"/>
                </a:solidFill>
                <a:latin typeface="Arial"/>
                <a:cs typeface="Arial"/>
              </a:rPr>
              <a:t>cualquiera</a:t>
            </a:r>
            <a:r>
              <a:rPr sz="1200" spc="-75" dirty="0">
                <a:solidFill>
                  <a:schemeClr val="bg1"/>
                </a:solidFill>
                <a:latin typeface="Arial"/>
                <a:cs typeface="Arial"/>
              </a:rPr>
              <a:t> </a:t>
            </a:r>
            <a:r>
              <a:rPr sz="1200" spc="-50" dirty="0">
                <a:solidFill>
                  <a:schemeClr val="bg1"/>
                </a:solidFill>
                <a:latin typeface="Arial"/>
                <a:cs typeface="Arial"/>
              </a:rPr>
              <a:t>de</a:t>
            </a:r>
            <a:r>
              <a:rPr sz="1200" spc="-80" dirty="0">
                <a:solidFill>
                  <a:schemeClr val="bg1"/>
                </a:solidFill>
                <a:latin typeface="Arial"/>
                <a:cs typeface="Arial"/>
              </a:rPr>
              <a:t> </a:t>
            </a:r>
            <a:r>
              <a:rPr sz="1200" spc="-40" dirty="0">
                <a:solidFill>
                  <a:schemeClr val="bg1"/>
                </a:solidFill>
                <a:latin typeface="Arial"/>
                <a:cs typeface="Arial"/>
              </a:rPr>
              <a:t>sus</a:t>
            </a:r>
            <a:r>
              <a:rPr sz="1200" spc="-75" dirty="0">
                <a:solidFill>
                  <a:schemeClr val="bg1"/>
                </a:solidFill>
                <a:latin typeface="Arial"/>
                <a:cs typeface="Arial"/>
              </a:rPr>
              <a:t> </a:t>
            </a:r>
            <a:r>
              <a:rPr sz="1200" spc="-20" dirty="0" err="1">
                <a:solidFill>
                  <a:schemeClr val="bg1"/>
                </a:solidFill>
                <a:latin typeface="Arial"/>
                <a:cs typeface="Arial"/>
              </a:rPr>
              <a:t>formas</a:t>
            </a:r>
            <a:r>
              <a:rPr sz="1200" spc="-20" dirty="0">
                <a:solidFill>
                  <a:schemeClr val="bg1"/>
                </a:solidFill>
                <a:latin typeface="Arial"/>
                <a:cs typeface="Arial"/>
              </a:rPr>
              <a:t>,</a:t>
            </a:r>
            <a:r>
              <a:rPr sz="1200" spc="-75" dirty="0">
                <a:solidFill>
                  <a:schemeClr val="bg1"/>
                </a:solidFill>
                <a:latin typeface="Arial"/>
                <a:cs typeface="Arial"/>
              </a:rPr>
              <a:t> </a:t>
            </a:r>
            <a:r>
              <a:rPr sz="1200" spc="-30" dirty="0" err="1">
                <a:solidFill>
                  <a:schemeClr val="bg1"/>
                </a:solidFill>
                <a:latin typeface="Arial"/>
                <a:cs typeface="Arial"/>
              </a:rPr>
              <a:t>fraude</a:t>
            </a:r>
            <a:r>
              <a:rPr sz="1200" spc="-30" dirty="0">
                <a:solidFill>
                  <a:schemeClr val="bg1"/>
                </a:solidFill>
                <a:latin typeface="Arial"/>
                <a:cs typeface="Arial"/>
              </a:rPr>
              <a:t>,</a:t>
            </a:r>
            <a:r>
              <a:rPr sz="1200" spc="-75" dirty="0">
                <a:solidFill>
                  <a:schemeClr val="bg1"/>
                </a:solidFill>
                <a:latin typeface="Arial"/>
                <a:cs typeface="Arial"/>
              </a:rPr>
              <a:t> </a:t>
            </a:r>
            <a:r>
              <a:rPr sz="1200" spc="-55" dirty="0" err="1">
                <a:solidFill>
                  <a:schemeClr val="bg1"/>
                </a:solidFill>
                <a:latin typeface="Arial"/>
                <a:cs typeface="Arial"/>
              </a:rPr>
              <a:t>acoso</a:t>
            </a:r>
            <a:r>
              <a:rPr sz="1200" spc="-55" dirty="0">
                <a:solidFill>
                  <a:schemeClr val="bg1"/>
                </a:solidFill>
                <a:latin typeface="Arial"/>
                <a:cs typeface="Arial"/>
              </a:rPr>
              <a:t>,</a:t>
            </a:r>
            <a:r>
              <a:rPr sz="1200" spc="-75" dirty="0">
                <a:solidFill>
                  <a:schemeClr val="bg1"/>
                </a:solidFill>
                <a:latin typeface="Arial"/>
                <a:cs typeface="Arial"/>
              </a:rPr>
              <a:t> </a:t>
            </a:r>
            <a:r>
              <a:rPr sz="1200" spc="-35" dirty="0" err="1">
                <a:solidFill>
                  <a:schemeClr val="bg1"/>
                </a:solidFill>
                <a:latin typeface="Arial"/>
                <a:cs typeface="Arial"/>
              </a:rPr>
              <a:t>soborno</a:t>
            </a:r>
            <a:r>
              <a:rPr sz="1200" spc="-35" dirty="0">
                <a:solidFill>
                  <a:schemeClr val="bg1"/>
                </a:solidFill>
                <a:latin typeface="Arial"/>
                <a:cs typeface="Arial"/>
              </a:rPr>
              <a:t>,</a:t>
            </a:r>
            <a:r>
              <a:rPr sz="1200" spc="-75" dirty="0">
                <a:solidFill>
                  <a:schemeClr val="bg1"/>
                </a:solidFill>
                <a:latin typeface="Arial"/>
                <a:cs typeface="Arial"/>
              </a:rPr>
              <a:t> </a:t>
            </a:r>
            <a:r>
              <a:rPr sz="1200" spc="-30" dirty="0" err="1">
                <a:solidFill>
                  <a:schemeClr val="bg1"/>
                </a:solidFill>
                <a:latin typeface="Arial"/>
                <a:cs typeface="Arial"/>
              </a:rPr>
              <a:t>soborno</a:t>
            </a:r>
            <a:r>
              <a:rPr sz="1200" spc="-80" dirty="0">
                <a:solidFill>
                  <a:schemeClr val="bg1"/>
                </a:solidFill>
                <a:latin typeface="Arial"/>
                <a:cs typeface="Arial"/>
              </a:rPr>
              <a:t> </a:t>
            </a:r>
            <a:r>
              <a:rPr sz="1200" spc="-30" dirty="0" err="1">
                <a:solidFill>
                  <a:schemeClr val="bg1"/>
                </a:solidFill>
                <a:latin typeface="Arial"/>
                <a:cs typeface="Arial"/>
              </a:rPr>
              <a:t>transnacional</a:t>
            </a:r>
            <a:r>
              <a:rPr sz="1200" spc="-30" dirty="0">
                <a:solidFill>
                  <a:schemeClr val="bg1"/>
                </a:solidFill>
                <a:latin typeface="Arial"/>
                <a:cs typeface="Arial"/>
              </a:rPr>
              <a:t>,  </a:t>
            </a:r>
            <a:r>
              <a:rPr sz="1200" dirty="0" err="1">
                <a:solidFill>
                  <a:schemeClr val="bg1"/>
                </a:solidFill>
                <a:latin typeface="Arial"/>
                <a:cs typeface="Arial"/>
              </a:rPr>
              <a:t>maltrato</a:t>
            </a:r>
            <a:r>
              <a:rPr sz="1200" spc="-70" dirty="0">
                <a:solidFill>
                  <a:schemeClr val="bg1"/>
                </a:solidFill>
                <a:latin typeface="Arial"/>
                <a:cs typeface="Arial"/>
              </a:rPr>
              <a:t> </a:t>
            </a:r>
            <a:r>
              <a:rPr sz="1200" spc="-35" dirty="0">
                <a:solidFill>
                  <a:schemeClr val="bg1"/>
                </a:solidFill>
                <a:latin typeface="Arial"/>
                <a:cs typeface="Arial"/>
              </a:rPr>
              <a:t>o</a:t>
            </a:r>
            <a:r>
              <a:rPr sz="1200" spc="-70" dirty="0">
                <a:solidFill>
                  <a:schemeClr val="bg1"/>
                </a:solidFill>
                <a:latin typeface="Arial"/>
                <a:cs typeface="Arial"/>
              </a:rPr>
              <a:t> </a:t>
            </a:r>
            <a:r>
              <a:rPr sz="1200" spc="-35" dirty="0" err="1">
                <a:solidFill>
                  <a:schemeClr val="bg1"/>
                </a:solidFill>
                <a:latin typeface="Arial"/>
                <a:cs typeface="Arial"/>
              </a:rPr>
              <a:t>cualquier</a:t>
            </a:r>
            <a:r>
              <a:rPr sz="1200" spc="-65" dirty="0">
                <a:solidFill>
                  <a:schemeClr val="bg1"/>
                </a:solidFill>
                <a:latin typeface="Arial"/>
                <a:cs typeface="Arial"/>
              </a:rPr>
              <a:t> </a:t>
            </a:r>
            <a:r>
              <a:rPr sz="1200" spc="5" dirty="0" err="1">
                <a:solidFill>
                  <a:schemeClr val="bg1"/>
                </a:solidFill>
                <a:latin typeface="Arial"/>
                <a:cs typeface="Arial"/>
              </a:rPr>
              <a:t>otro</a:t>
            </a:r>
            <a:r>
              <a:rPr sz="1200" spc="-70" dirty="0">
                <a:solidFill>
                  <a:schemeClr val="bg1"/>
                </a:solidFill>
                <a:latin typeface="Arial"/>
                <a:cs typeface="Arial"/>
              </a:rPr>
              <a:t> </a:t>
            </a:r>
            <a:r>
              <a:rPr sz="1200" spc="-15" dirty="0" err="1">
                <a:solidFill>
                  <a:schemeClr val="bg1"/>
                </a:solidFill>
                <a:latin typeface="Arial"/>
                <a:cs typeface="Arial"/>
              </a:rPr>
              <a:t>contrario</a:t>
            </a:r>
            <a:r>
              <a:rPr sz="1200" spc="-65" dirty="0">
                <a:solidFill>
                  <a:schemeClr val="bg1"/>
                </a:solidFill>
                <a:latin typeface="Arial"/>
                <a:cs typeface="Arial"/>
              </a:rPr>
              <a:t> </a:t>
            </a:r>
            <a:r>
              <a:rPr sz="1200" spc="-70" dirty="0">
                <a:solidFill>
                  <a:schemeClr val="bg1"/>
                </a:solidFill>
                <a:latin typeface="Arial"/>
                <a:cs typeface="Arial"/>
              </a:rPr>
              <a:t>a </a:t>
            </a:r>
            <a:r>
              <a:rPr sz="1200" spc="-30" dirty="0">
                <a:solidFill>
                  <a:schemeClr val="bg1"/>
                </a:solidFill>
                <a:latin typeface="Arial"/>
                <a:cs typeface="Arial"/>
              </a:rPr>
              <a:t>la</a:t>
            </a:r>
            <a:r>
              <a:rPr sz="1200" spc="-65" dirty="0">
                <a:solidFill>
                  <a:schemeClr val="bg1"/>
                </a:solidFill>
                <a:latin typeface="Arial"/>
                <a:cs typeface="Arial"/>
              </a:rPr>
              <a:t> </a:t>
            </a:r>
            <a:r>
              <a:rPr sz="1200" spc="-25" dirty="0" err="1">
                <a:solidFill>
                  <a:schemeClr val="bg1"/>
                </a:solidFill>
                <a:latin typeface="Arial"/>
                <a:cs typeface="Arial"/>
              </a:rPr>
              <a:t>ética</a:t>
            </a:r>
            <a:r>
              <a:rPr sz="1200" spc="-70" dirty="0">
                <a:solidFill>
                  <a:schemeClr val="bg1"/>
                </a:solidFill>
                <a:latin typeface="Arial"/>
                <a:cs typeface="Arial"/>
              </a:rPr>
              <a:t> </a:t>
            </a:r>
            <a:r>
              <a:rPr sz="1200" spc="-25" dirty="0">
                <a:solidFill>
                  <a:schemeClr val="bg1"/>
                </a:solidFill>
                <a:latin typeface="Arial"/>
                <a:cs typeface="Arial"/>
              </a:rPr>
              <a:t>y</a:t>
            </a:r>
            <a:r>
              <a:rPr sz="1200" spc="-65" dirty="0">
                <a:solidFill>
                  <a:schemeClr val="bg1"/>
                </a:solidFill>
                <a:latin typeface="Arial"/>
                <a:cs typeface="Arial"/>
              </a:rPr>
              <a:t> </a:t>
            </a:r>
            <a:r>
              <a:rPr sz="1200" spc="-45" dirty="0" err="1">
                <a:solidFill>
                  <a:schemeClr val="bg1"/>
                </a:solidFill>
                <a:latin typeface="Arial"/>
                <a:cs typeface="Arial"/>
              </a:rPr>
              <a:t>buenas</a:t>
            </a:r>
            <a:r>
              <a:rPr sz="1200" spc="-70" dirty="0">
                <a:solidFill>
                  <a:schemeClr val="bg1"/>
                </a:solidFill>
                <a:latin typeface="Arial"/>
                <a:cs typeface="Arial"/>
              </a:rPr>
              <a:t> </a:t>
            </a:r>
            <a:r>
              <a:rPr sz="1200" spc="-30" dirty="0" err="1">
                <a:solidFill>
                  <a:schemeClr val="bg1"/>
                </a:solidFill>
                <a:latin typeface="Arial"/>
                <a:cs typeface="Arial"/>
              </a:rPr>
              <a:t>prácticas</a:t>
            </a:r>
            <a:r>
              <a:rPr sz="1200" spc="-70" dirty="0">
                <a:solidFill>
                  <a:schemeClr val="bg1"/>
                </a:solidFill>
                <a:latin typeface="Arial"/>
                <a:cs typeface="Arial"/>
              </a:rPr>
              <a:t> </a:t>
            </a:r>
            <a:r>
              <a:rPr sz="1200" spc="-50" dirty="0">
                <a:solidFill>
                  <a:schemeClr val="bg1"/>
                </a:solidFill>
                <a:latin typeface="Arial"/>
                <a:cs typeface="Arial"/>
              </a:rPr>
              <a:t>de</a:t>
            </a:r>
            <a:r>
              <a:rPr sz="1200" spc="-65" dirty="0">
                <a:solidFill>
                  <a:schemeClr val="bg1"/>
                </a:solidFill>
                <a:latin typeface="Arial"/>
                <a:cs typeface="Arial"/>
              </a:rPr>
              <a:t> </a:t>
            </a:r>
            <a:r>
              <a:rPr sz="1200" spc="-20" dirty="0" err="1">
                <a:solidFill>
                  <a:schemeClr val="bg1"/>
                </a:solidFill>
                <a:latin typeface="Arial"/>
                <a:cs typeface="Arial"/>
              </a:rPr>
              <a:t>respeto</a:t>
            </a:r>
            <a:r>
              <a:rPr sz="1200" spc="-70" dirty="0">
                <a:solidFill>
                  <a:schemeClr val="bg1"/>
                </a:solidFill>
                <a:latin typeface="Arial"/>
                <a:cs typeface="Arial"/>
              </a:rPr>
              <a:t> </a:t>
            </a:r>
            <a:r>
              <a:rPr sz="1200" spc="-25" dirty="0">
                <a:solidFill>
                  <a:schemeClr val="bg1"/>
                </a:solidFill>
                <a:latin typeface="Arial"/>
                <a:cs typeface="Arial"/>
              </a:rPr>
              <a:t>y</a:t>
            </a:r>
            <a:r>
              <a:rPr sz="1200" spc="-65" dirty="0">
                <a:solidFill>
                  <a:schemeClr val="bg1"/>
                </a:solidFill>
                <a:latin typeface="Arial"/>
                <a:cs typeface="Arial"/>
              </a:rPr>
              <a:t> </a:t>
            </a:r>
            <a:r>
              <a:rPr sz="1200" spc="-40" dirty="0" err="1">
                <a:solidFill>
                  <a:schemeClr val="bg1"/>
                </a:solidFill>
                <a:latin typeface="Arial"/>
                <a:cs typeface="Arial"/>
              </a:rPr>
              <a:t>cuidado</a:t>
            </a:r>
            <a:r>
              <a:rPr sz="1200" spc="-70" dirty="0">
                <a:solidFill>
                  <a:schemeClr val="bg1"/>
                </a:solidFill>
                <a:latin typeface="Arial"/>
                <a:cs typeface="Arial"/>
              </a:rPr>
              <a:t> </a:t>
            </a:r>
            <a:r>
              <a:rPr sz="1200" spc="-50" dirty="0">
                <a:solidFill>
                  <a:schemeClr val="bg1"/>
                </a:solidFill>
                <a:latin typeface="Arial"/>
                <a:cs typeface="Arial"/>
              </a:rPr>
              <a:t>de</a:t>
            </a:r>
            <a:r>
              <a:rPr sz="1200" spc="-65" dirty="0">
                <a:solidFill>
                  <a:schemeClr val="bg1"/>
                </a:solidFill>
                <a:latin typeface="Arial"/>
                <a:cs typeface="Arial"/>
              </a:rPr>
              <a:t> </a:t>
            </a:r>
            <a:r>
              <a:rPr sz="1200" spc="-30" dirty="0">
                <a:solidFill>
                  <a:schemeClr val="bg1"/>
                </a:solidFill>
                <a:latin typeface="Arial"/>
                <a:cs typeface="Arial"/>
              </a:rPr>
              <a:t>la</a:t>
            </a:r>
            <a:r>
              <a:rPr sz="1200" spc="-70" dirty="0">
                <a:solidFill>
                  <a:schemeClr val="bg1"/>
                </a:solidFill>
                <a:latin typeface="Arial"/>
                <a:cs typeface="Arial"/>
              </a:rPr>
              <a:t> </a:t>
            </a:r>
            <a:r>
              <a:rPr sz="1200" spc="-40" dirty="0">
                <a:solidFill>
                  <a:schemeClr val="bg1"/>
                </a:solidFill>
                <a:latin typeface="Arial"/>
                <a:cs typeface="Arial"/>
              </a:rPr>
              <a:t>persona.</a:t>
            </a:r>
            <a:endParaRPr sz="1200" dirty="0">
              <a:solidFill>
                <a:schemeClr val="bg1"/>
              </a:solidFill>
              <a:latin typeface="Arial"/>
              <a:cs typeface="Arial"/>
            </a:endParaRPr>
          </a:p>
          <a:p>
            <a:pPr marL="12700" marR="5080" algn="just">
              <a:lnSpc>
                <a:spcPts val="1400"/>
              </a:lnSpc>
              <a:spcBef>
                <a:spcPts val="1405"/>
              </a:spcBef>
            </a:pPr>
            <a:r>
              <a:rPr sz="1200" spc="-40" dirty="0" err="1">
                <a:solidFill>
                  <a:schemeClr val="bg1"/>
                </a:solidFill>
                <a:latin typeface="Arial"/>
                <a:cs typeface="Arial"/>
              </a:rPr>
              <a:t>Hemos</a:t>
            </a:r>
            <a:r>
              <a:rPr sz="1200" spc="-100" dirty="0">
                <a:solidFill>
                  <a:schemeClr val="bg1"/>
                </a:solidFill>
                <a:latin typeface="Arial"/>
                <a:cs typeface="Arial"/>
              </a:rPr>
              <a:t> </a:t>
            </a:r>
            <a:r>
              <a:rPr sz="1200" spc="-20" dirty="0" err="1">
                <a:solidFill>
                  <a:schemeClr val="bg1"/>
                </a:solidFill>
                <a:latin typeface="Arial"/>
                <a:cs typeface="Arial"/>
              </a:rPr>
              <a:t>puesto</a:t>
            </a:r>
            <a:r>
              <a:rPr sz="1200" spc="-95" dirty="0">
                <a:solidFill>
                  <a:schemeClr val="bg1"/>
                </a:solidFill>
                <a:latin typeface="Arial"/>
                <a:cs typeface="Arial"/>
              </a:rPr>
              <a:t> </a:t>
            </a:r>
            <a:r>
              <a:rPr sz="1200" spc="-70" dirty="0">
                <a:solidFill>
                  <a:schemeClr val="bg1"/>
                </a:solidFill>
                <a:latin typeface="Arial"/>
                <a:cs typeface="Arial"/>
              </a:rPr>
              <a:t>a</a:t>
            </a:r>
            <a:r>
              <a:rPr sz="1200" spc="-95" dirty="0">
                <a:solidFill>
                  <a:schemeClr val="bg1"/>
                </a:solidFill>
                <a:latin typeface="Arial"/>
                <a:cs typeface="Arial"/>
              </a:rPr>
              <a:t> </a:t>
            </a:r>
            <a:r>
              <a:rPr sz="1200" spc="-30" dirty="0" err="1">
                <a:solidFill>
                  <a:schemeClr val="bg1"/>
                </a:solidFill>
                <a:latin typeface="Arial"/>
                <a:cs typeface="Arial"/>
              </a:rPr>
              <a:t>disposición</a:t>
            </a:r>
            <a:r>
              <a:rPr sz="1200" spc="-95" dirty="0">
                <a:solidFill>
                  <a:schemeClr val="bg1"/>
                </a:solidFill>
                <a:latin typeface="Arial"/>
                <a:cs typeface="Arial"/>
              </a:rPr>
              <a:t> </a:t>
            </a:r>
            <a:r>
              <a:rPr sz="1200" spc="-5" dirty="0" err="1">
                <a:solidFill>
                  <a:schemeClr val="bg1"/>
                </a:solidFill>
                <a:latin typeface="Arial"/>
                <a:cs typeface="Arial"/>
              </a:rPr>
              <a:t>distintos</a:t>
            </a:r>
            <a:r>
              <a:rPr sz="1200" spc="-95" dirty="0">
                <a:solidFill>
                  <a:schemeClr val="bg1"/>
                </a:solidFill>
                <a:latin typeface="Arial"/>
                <a:cs typeface="Arial"/>
              </a:rPr>
              <a:t> </a:t>
            </a:r>
            <a:r>
              <a:rPr sz="1200" spc="-50" dirty="0" err="1">
                <a:solidFill>
                  <a:schemeClr val="bg1"/>
                </a:solidFill>
                <a:latin typeface="Arial"/>
                <a:cs typeface="Arial"/>
              </a:rPr>
              <a:t>canales</a:t>
            </a:r>
            <a:r>
              <a:rPr sz="1200" spc="-95" dirty="0">
                <a:solidFill>
                  <a:schemeClr val="bg1"/>
                </a:solidFill>
                <a:latin typeface="Arial"/>
                <a:cs typeface="Arial"/>
              </a:rPr>
              <a:t> </a:t>
            </a:r>
            <a:r>
              <a:rPr sz="1200" spc="-40" dirty="0">
                <a:solidFill>
                  <a:schemeClr val="bg1"/>
                </a:solidFill>
                <a:latin typeface="Arial"/>
                <a:cs typeface="Arial"/>
              </a:rPr>
              <a:t>para</a:t>
            </a:r>
            <a:r>
              <a:rPr sz="1200" spc="-95" dirty="0">
                <a:solidFill>
                  <a:schemeClr val="bg1"/>
                </a:solidFill>
                <a:latin typeface="Arial"/>
                <a:cs typeface="Arial"/>
              </a:rPr>
              <a:t> </a:t>
            </a:r>
            <a:r>
              <a:rPr sz="1200" spc="-20" dirty="0" err="1">
                <a:solidFill>
                  <a:schemeClr val="bg1"/>
                </a:solidFill>
                <a:latin typeface="Arial"/>
                <a:cs typeface="Arial"/>
              </a:rPr>
              <a:t>brindar</a:t>
            </a:r>
            <a:r>
              <a:rPr sz="1200" spc="-95" dirty="0">
                <a:solidFill>
                  <a:schemeClr val="bg1"/>
                </a:solidFill>
                <a:latin typeface="Arial"/>
                <a:cs typeface="Arial"/>
              </a:rPr>
              <a:t> </a:t>
            </a:r>
            <a:r>
              <a:rPr sz="1200" spc="-45" dirty="0" err="1">
                <a:solidFill>
                  <a:schemeClr val="bg1"/>
                </a:solidFill>
                <a:latin typeface="Arial"/>
                <a:cs typeface="Arial"/>
              </a:rPr>
              <a:t>ayuda</a:t>
            </a:r>
            <a:r>
              <a:rPr sz="1200" spc="-95" dirty="0">
                <a:solidFill>
                  <a:schemeClr val="bg1"/>
                </a:solidFill>
                <a:latin typeface="Arial"/>
                <a:cs typeface="Arial"/>
              </a:rPr>
              <a:t> </a:t>
            </a:r>
            <a:r>
              <a:rPr sz="1200" spc="-20" dirty="0">
                <a:solidFill>
                  <a:schemeClr val="bg1"/>
                </a:solidFill>
                <a:latin typeface="Arial"/>
                <a:cs typeface="Arial"/>
              </a:rPr>
              <a:t>ante</a:t>
            </a:r>
            <a:r>
              <a:rPr sz="1200" spc="-100" dirty="0">
                <a:solidFill>
                  <a:schemeClr val="bg1"/>
                </a:solidFill>
                <a:latin typeface="Arial"/>
                <a:cs typeface="Arial"/>
              </a:rPr>
              <a:t> </a:t>
            </a:r>
            <a:r>
              <a:rPr sz="1200" spc="-45" dirty="0" err="1">
                <a:solidFill>
                  <a:schemeClr val="bg1"/>
                </a:solidFill>
                <a:latin typeface="Arial"/>
                <a:cs typeface="Arial"/>
              </a:rPr>
              <a:t>dudas</a:t>
            </a:r>
            <a:r>
              <a:rPr sz="1200" spc="-95" dirty="0">
                <a:solidFill>
                  <a:schemeClr val="bg1"/>
                </a:solidFill>
                <a:latin typeface="Arial"/>
                <a:cs typeface="Arial"/>
              </a:rPr>
              <a:t> </a:t>
            </a:r>
            <a:r>
              <a:rPr sz="1200" spc="-30" dirty="0" err="1">
                <a:solidFill>
                  <a:schemeClr val="bg1"/>
                </a:solidFill>
                <a:latin typeface="Arial"/>
                <a:cs typeface="Arial"/>
              </a:rPr>
              <a:t>respecto</a:t>
            </a:r>
            <a:r>
              <a:rPr sz="1200" spc="-95" dirty="0">
                <a:solidFill>
                  <a:schemeClr val="bg1"/>
                </a:solidFill>
                <a:latin typeface="Arial"/>
                <a:cs typeface="Arial"/>
              </a:rPr>
              <a:t> </a:t>
            </a:r>
            <a:r>
              <a:rPr sz="1200" spc="-30" dirty="0">
                <a:solidFill>
                  <a:schemeClr val="bg1"/>
                </a:solidFill>
                <a:latin typeface="Arial"/>
                <a:cs typeface="Arial"/>
              </a:rPr>
              <a:t>del</a:t>
            </a:r>
            <a:r>
              <a:rPr sz="1200" spc="-95" dirty="0">
                <a:solidFill>
                  <a:schemeClr val="bg1"/>
                </a:solidFill>
                <a:latin typeface="Arial"/>
                <a:cs typeface="Arial"/>
              </a:rPr>
              <a:t> </a:t>
            </a:r>
            <a:r>
              <a:rPr sz="1200" spc="-55" dirty="0" err="1">
                <a:solidFill>
                  <a:schemeClr val="bg1"/>
                </a:solidFill>
                <a:latin typeface="Arial"/>
                <a:cs typeface="Arial"/>
              </a:rPr>
              <a:t>alcance</a:t>
            </a:r>
            <a:r>
              <a:rPr sz="1200" spc="-95" dirty="0">
                <a:solidFill>
                  <a:schemeClr val="bg1"/>
                </a:solidFill>
                <a:latin typeface="Arial"/>
                <a:cs typeface="Arial"/>
              </a:rPr>
              <a:t> </a:t>
            </a:r>
            <a:r>
              <a:rPr sz="1200" spc="-25" dirty="0">
                <a:solidFill>
                  <a:schemeClr val="bg1"/>
                </a:solidFill>
                <a:latin typeface="Arial"/>
                <a:cs typeface="Arial"/>
              </a:rPr>
              <a:t>y</a:t>
            </a:r>
            <a:r>
              <a:rPr sz="1200" spc="-95" dirty="0">
                <a:solidFill>
                  <a:schemeClr val="bg1"/>
                </a:solidFill>
                <a:latin typeface="Arial"/>
                <a:cs typeface="Arial"/>
              </a:rPr>
              <a:t> </a:t>
            </a:r>
            <a:r>
              <a:rPr sz="1200" spc="-40" dirty="0" err="1">
                <a:solidFill>
                  <a:schemeClr val="bg1"/>
                </a:solidFill>
                <a:latin typeface="Arial"/>
                <a:cs typeface="Arial"/>
              </a:rPr>
              <a:t>aplicación</a:t>
            </a:r>
            <a:r>
              <a:rPr sz="1200" spc="-40" dirty="0">
                <a:solidFill>
                  <a:schemeClr val="bg1"/>
                </a:solidFill>
                <a:latin typeface="Arial"/>
                <a:cs typeface="Arial"/>
              </a:rPr>
              <a:t>  </a:t>
            </a:r>
            <a:r>
              <a:rPr sz="1200" spc="-50" dirty="0">
                <a:solidFill>
                  <a:schemeClr val="bg1"/>
                </a:solidFill>
                <a:latin typeface="Arial"/>
                <a:cs typeface="Arial"/>
              </a:rPr>
              <a:t>de</a:t>
            </a:r>
            <a:r>
              <a:rPr sz="1200" spc="-65" dirty="0">
                <a:solidFill>
                  <a:schemeClr val="bg1"/>
                </a:solidFill>
                <a:latin typeface="Arial"/>
                <a:cs typeface="Arial"/>
              </a:rPr>
              <a:t> </a:t>
            </a:r>
            <a:r>
              <a:rPr sz="1200" spc="-20" dirty="0" err="1">
                <a:solidFill>
                  <a:schemeClr val="bg1"/>
                </a:solidFill>
                <a:latin typeface="Arial"/>
                <a:cs typeface="Arial"/>
              </a:rPr>
              <a:t>este</a:t>
            </a:r>
            <a:r>
              <a:rPr sz="1200" spc="-65" dirty="0">
                <a:solidFill>
                  <a:schemeClr val="bg1"/>
                </a:solidFill>
                <a:latin typeface="Arial"/>
                <a:cs typeface="Arial"/>
              </a:rPr>
              <a:t> Código,</a:t>
            </a:r>
            <a:r>
              <a:rPr sz="1200" spc="-60" dirty="0">
                <a:solidFill>
                  <a:schemeClr val="bg1"/>
                </a:solidFill>
                <a:latin typeface="Arial"/>
                <a:cs typeface="Arial"/>
              </a:rPr>
              <a:t> </a:t>
            </a:r>
            <a:r>
              <a:rPr sz="1200" spc="-25" dirty="0" err="1">
                <a:solidFill>
                  <a:schemeClr val="bg1"/>
                </a:solidFill>
                <a:latin typeface="Arial"/>
                <a:cs typeface="Arial"/>
              </a:rPr>
              <a:t>si</a:t>
            </a:r>
            <a:r>
              <a:rPr sz="1200" spc="-65" dirty="0">
                <a:solidFill>
                  <a:schemeClr val="bg1"/>
                </a:solidFill>
                <a:latin typeface="Arial"/>
                <a:cs typeface="Arial"/>
              </a:rPr>
              <a:t> </a:t>
            </a:r>
            <a:r>
              <a:rPr sz="1200" spc="-30" dirty="0">
                <a:solidFill>
                  <a:schemeClr val="bg1"/>
                </a:solidFill>
                <a:latin typeface="Arial"/>
                <a:cs typeface="Arial"/>
              </a:rPr>
              <a:t>no</a:t>
            </a:r>
            <a:r>
              <a:rPr sz="1200" spc="-65" dirty="0">
                <a:solidFill>
                  <a:schemeClr val="bg1"/>
                </a:solidFill>
                <a:latin typeface="Arial"/>
                <a:cs typeface="Arial"/>
              </a:rPr>
              <a:t> </a:t>
            </a:r>
            <a:r>
              <a:rPr sz="1200" spc="-20" dirty="0" err="1">
                <a:solidFill>
                  <a:schemeClr val="bg1"/>
                </a:solidFill>
                <a:latin typeface="Arial"/>
                <a:cs typeface="Arial"/>
              </a:rPr>
              <a:t>siente</a:t>
            </a:r>
            <a:r>
              <a:rPr sz="1200" spc="-65" dirty="0">
                <a:solidFill>
                  <a:schemeClr val="bg1"/>
                </a:solidFill>
                <a:latin typeface="Arial"/>
                <a:cs typeface="Arial"/>
              </a:rPr>
              <a:t> </a:t>
            </a:r>
            <a:r>
              <a:rPr sz="1200" spc="-15" dirty="0" err="1">
                <a:solidFill>
                  <a:schemeClr val="bg1"/>
                </a:solidFill>
                <a:latin typeface="Arial"/>
                <a:cs typeface="Arial"/>
              </a:rPr>
              <a:t>tranquilidad</a:t>
            </a:r>
            <a:r>
              <a:rPr sz="1200" spc="-60" dirty="0">
                <a:solidFill>
                  <a:schemeClr val="bg1"/>
                </a:solidFill>
                <a:latin typeface="Arial"/>
                <a:cs typeface="Arial"/>
              </a:rPr>
              <a:t> </a:t>
            </a:r>
            <a:r>
              <a:rPr sz="1200" spc="-35" dirty="0" err="1">
                <a:solidFill>
                  <a:schemeClr val="bg1"/>
                </a:solidFill>
                <a:latin typeface="Arial"/>
                <a:cs typeface="Arial"/>
              </a:rPr>
              <a:t>sobre</a:t>
            </a:r>
            <a:r>
              <a:rPr sz="1200" spc="-65" dirty="0">
                <a:solidFill>
                  <a:schemeClr val="bg1"/>
                </a:solidFill>
                <a:latin typeface="Arial"/>
                <a:cs typeface="Arial"/>
              </a:rPr>
              <a:t> </a:t>
            </a:r>
            <a:r>
              <a:rPr sz="1200" spc="-40" dirty="0" err="1">
                <a:solidFill>
                  <a:schemeClr val="bg1"/>
                </a:solidFill>
                <a:latin typeface="Arial"/>
                <a:cs typeface="Arial"/>
              </a:rPr>
              <a:t>cómo</a:t>
            </a:r>
            <a:r>
              <a:rPr sz="1200" spc="-65" dirty="0">
                <a:solidFill>
                  <a:schemeClr val="bg1"/>
                </a:solidFill>
                <a:latin typeface="Arial"/>
                <a:cs typeface="Arial"/>
              </a:rPr>
              <a:t> </a:t>
            </a:r>
            <a:r>
              <a:rPr sz="1200" spc="-25" dirty="0" err="1">
                <a:solidFill>
                  <a:schemeClr val="bg1"/>
                </a:solidFill>
                <a:latin typeface="Arial"/>
                <a:cs typeface="Arial"/>
              </a:rPr>
              <a:t>actuar</a:t>
            </a:r>
            <a:r>
              <a:rPr sz="1200" spc="-60" dirty="0">
                <a:solidFill>
                  <a:schemeClr val="bg1"/>
                </a:solidFill>
                <a:latin typeface="Arial"/>
                <a:cs typeface="Arial"/>
              </a:rPr>
              <a:t> </a:t>
            </a:r>
            <a:r>
              <a:rPr sz="1200" spc="-45" dirty="0">
                <a:solidFill>
                  <a:schemeClr val="bg1"/>
                </a:solidFill>
                <a:latin typeface="Arial"/>
                <a:cs typeface="Arial"/>
              </a:rPr>
              <a:t>en</a:t>
            </a:r>
            <a:r>
              <a:rPr sz="1200" spc="-65" dirty="0">
                <a:solidFill>
                  <a:schemeClr val="bg1"/>
                </a:solidFill>
                <a:latin typeface="Arial"/>
                <a:cs typeface="Arial"/>
              </a:rPr>
              <a:t> </a:t>
            </a:r>
            <a:r>
              <a:rPr sz="1200" spc="-40" dirty="0">
                <a:solidFill>
                  <a:schemeClr val="bg1"/>
                </a:solidFill>
                <a:latin typeface="Arial"/>
                <a:cs typeface="Arial"/>
              </a:rPr>
              <a:t>una</a:t>
            </a:r>
            <a:r>
              <a:rPr sz="1200" spc="-65" dirty="0">
                <a:solidFill>
                  <a:schemeClr val="bg1"/>
                </a:solidFill>
                <a:latin typeface="Arial"/>
                <a:cs typeface="Arial"/>
              </a:rPr>
              <a:t> </a:t>
            </a:r>
            <a:r>
              <a:rPr sz="1200" spc="-25" dirty="0" err="1">
                <a:solidFill>
                  <a:schemeClr val="bg1"/>
                </a:solidFill>
                <a:latin typeface="Arial"/>
                <a:cs typeface="Arial"/>
              </a:rPr>
              <a:t>situación</a:t>
            </a:r>
            <a:r>
              <a:rPr sz="1200" spc="-60" dirty="0">
                <a:solidFill>
                  <a:schemeClr val="bg1"/>
                </a:solidFill>
                <a:latin typeface="Arial"/>
                <a:cs typeface="Arial"/>
              </a:rPr>
              <a:t> </a:t>
            </a:r>
            <a:r>
              <a:rPr sz="1200" spc="-35" dirty="0" err="1">
                <a:solidFill>
                  <a:schemeClr val="bg1"/>
                </a:solidFill>
                <a:latin typeface="Arial"/>
                <a:cs typeface="Arial"/>
              </a:rPr>
              <a:t>concreta</a:t>
            </a:r>
            <a:r>
              <a:rPr sz="1200" spc="-35" dirty="0">
                <a:solidFill>
                  <a:schemeClr val="bg1"/>
                </a:solidFill>
                <a:latin typeface="Arial"/>
                <a:cs typeface="Arial"/>
              </a:rPr>
              <a:t>,</a:t>
            </a:r>
            <a:r>
              <a:rPr sz="1200" spc="-65" dirty="0">
                <a:solidFill>
                  <a:schemeClr val="bg1"/>
                </a:solidFill>
                <a:latin typeface="Arial"/>
                <a:cs typeface="Arial"/>
              </a:rPr>
              <a:t> </a:t>
            </a:r>
            <a:r>
              <a:rPr sz="1200" spc="-35" dirty="0">
                <a:solidFill>
                  <a:schemeClr val="bg1"/>
                </a:solidFill>
                <a:latin typeface="Arial"/>
                <a:cs typeface="Arial"/>
              </a:rPr>
              <a:t>o</a:t>
            </a:r>
            <a:r>
              <a:rPr sz="1200" spc="-65" dirty="0">
                <a:solidFill>
                  <a:schemeClr val="bg1"/>
                </a:solidFill>
                <a:latin typeface="Arial"/>
                <a:cs typeface="Arial"/>
              </a:rPr>
              <a:t> </a:t>
            </a:r>
            <a:r>
              <a:rPr sz="1200" spc="-30" dirty="0">
                <a:solidFill>
                  <a:schemeClr val="bg1"/>
                </a:solidFill>
                <a:latin typeface="Arial"/>
                <a:cs typeface="Arial"/>
              </a:rPr>
              <a:t>le</a:t>
            </a:r>
            <a:r>
              <a:rPr sz="1200" spc="-60" dirty="0">
                <a:solidFill>
                  <a:schemeClr val="bg1"/>
                </a:solidFill>
                <a:latin typeface="Arial"/>
                <a:cs typeface="Arial"/>
              </a:rPr>
              <a:t> </a:t>
            </a:r>
            <a:r>
              <a:rPr sz="1200" spc="-45" dirty="0" err="1">
                <a:solidFill>
                  <a:schemeClr val="bg1"/>
                </a:solidFill>
                <a:latin typeface="Arial"/>
                <a:cs typeface="Arial"/>
              </a:rPr>
              <a:t>preocupa</a:t>
            </a:r>
            <a:r>
              <a:rPr sz="1200" spc="-65" dirty="0">
                <a:solidFill>
                  <a:schemeClr val="bg1"/>
                </a:solidFill>
                <a:latin typeface="Arial"/>
                <a:cs typeface="Arial"/>
              </a:rPr>
              <a:t> </a:t>
            </a:r>
            <a:r>
              <a:rPr sz="1200" spc="-30" dirty="0">
                <a:solidFill>
                  <a:schemeClr val="bg1"/>
                </a:solidFill>
                <a:latin typeface="Arial"/>
                <a:cs typeface="Arial"/>
              </a:rPr>
              <a:t>el</a:t>
            </a:r>
            <a:r>
              <a:rPr sz="1200" spc="-65" dirty="0">
                <a:solidFill>
                  <a:schemeClr val="bg1"/>
                </a:solidFill>
                <a:latin typeface="Arial"/>
                <a:cs typeface="Arial"/>
              </a:rPr>
              <a:t> </a:t>
            </a:r>
            <a:r>
              <a:rPr sz="1200" spc="-45" dirty="0" err="1">
                <a:solidFill>
                  <a:schemeClr val="bg1"/>
                </a:solidFill>
                <a:latin typeface="Arial"/>
                <a:cs typeface="Arial"/>
              </a:rPr>
              <a:t>hecho</a:t>
            </a:r>
            <a:r>
              <a:rPr sz="1200" spc="-45" dirty="0">
                <a:solidFill>
                  <a:schemeClr val="bg1"/>
                </a:solidFill>
                <a:latin typeface="Arial"/>
                <a:cs typeface="Arial"/>
              </a:rPr>
              <a:t>  </a:t>
            </a:r>
            <a:r>
              <a:rPr sz="1200" spc="-50" dirty="0">
                <a:solidFill>
                  <a:schemeClr val="bg1"/>
                </a:solidFill>
                <a:latin typeface="Arial"/>
                <a:cs typeface="Arial"/>
              </a:rPr>
              <a:t>de </a:t>
            </a:r>
            <a:r>
              <a:rPr sz="1200" spc="-45" dirty="0">
                <a:solidFill>
                  <a:schemeClr val="bg1"/>
                </a:solidFill>
                <a:latin typeface="Arial"/>
                <a:cs typeface="Arial"/>
              </a:rPr>
              <a:t>que</a:t>
            </a:r>
            <a:r>
              <a:rPr sz="1200" spc="-50" dirty="0">
                <a:solidFill>
                  <a:schemeClr val="bg1"/>
                </a:solidFill>
                <a:latin typeface="Arial"/>
                <a:cs typeface="Arial"/>
              </a:rPr>
              <a:t> </a:t>
            </a:r>
            <a:r>
              <a:rPr sz="1200" spc="-20" dirty="0" err="1">
                <a:solidFill>
                  <a:schemeClr val="bg1"/>
                </a:solidFill>
                <a:latin typeface="Arial"/>
                <a:cs typeface="Arial"/>
              </a:rPr>
              <a:t>usted</a:t>
            </a:r>
            <a:r>
              <a:rPr sz="1200" spc="-55" dirty="0">
                <a:solidFill>
                  <a:schemeClr val="bg1"/>
                </a:solidFill>
                <a:latin typeface="Arial"/>
                <a:cs typeface="Arial"/>
              </a:rPr>
              <a:t> </a:t>
            </a:r>
            <a:r>
              <a:rPr sz="1200" spc="-35" dirty="0">
                <a:solidFill>
                  <a:schemeClr val="bg1"/>
                </a:solidFill>
                <a:latin typeface="Arial"/>
                <a:cs typeface="Arial"/>
              </a:rPr>
              <a:t>o</a:t>
            </a:r>
            <a:r>
              <a:rPr sz="1200" spc="-50" dirty="0">
                <a:solidFill>
                  <a:schemeClr val="bg1"/>
                </a:solidFill>
                <a:latin typeface="Arial"/>
                <a:cs typeface="Arial"/>
              </a:rPr>
              <a:t> </a:t>
            </a:r>
            <a:r>
              <a:rPr sz="1200" spc="-30" dirty="0">
                <a:solidFill>
                  <a:schemeClr val="bg1"/>
                </a:solidFill>
                <a:latin typeface="Arial"/>
                <a:cs typeface="Arial"/>
              </a:rPr>
              <a:t>un</a:t>
            </a:r>
            <a:r>
              <a:rPr sz="1200" spc="-50" dirty="0">
                <a:solidFill>
                  <a:schemeClr val="bg1"/>
                </a:solidFill>
                <a:latin typeface="Arial"/>
                <a:cs typeface="Arial"/>
              </a:rPr>
              <a:t> </a:t>
            </a:r>
            <a:r>
              <a:rPr sz="1200" spc="-20" dirty="0" err="1">
                <a:solidFill>
                  <a:schemeClr val="bg1"/>
                </a:solidFill>
                <a:latin typeface="Arial"/>
                <a:cs typeface="Arial"/>
              </a:rPr>
              <a:t>tercero</a:t>
            </a:r>
            <a:r>
              <a:rPr sz="1200" spc="-50" dirty="0">
                <a:solidFill>
                  <a:schemeClr val="bg1"/>
                </a:solidFill>
                <a:latin typeface="Arial"/>
                <a:cs typeface="Arial"/>
              </a:rPr>
              <a:t> </a:t>
            </a:r>
            <a:r>
              <a:rPr sz="1200" spc="-45" dirty="0" err="1">
                <a:solidFill>
                  <a:schemeClr val="bg1"/>
                </a:solidFill>
                <a:latin typeface="Arial"/>
                <a:cs typeface="Arial"/>
              </a:rPr>
              <a:t>haya</a:t>
            </a:r>
            <a:r>
              <a:rPr sz="1200" spc="-50" dirty="0">
                <a:solidFill>
                  <a:schemeClr val="bg1"/>
                </a:solidFill>
                <a:latin typeface="Arial"/>
                <a:cs typeface="Arial"/>
              </a:rPr>
              <a:t> </a:t>
            </a:r>
            <a:r>
              <a:rPr sz="1200" spc="-30" dirty="0" err="1">
                <a:solidFill>
                  <a:schemeClr val="bg1"/>
                </a:solidFill>
                <a:latin typeface="Arial"/>
                <a:cs typeface="Arial"/>
              </a:rPr>
              <a:t>podido</a:t>
            </a:r>
            <a:r>
              <a:rPr sz="1200" spc="-50" dirty="0">
                <a:solidFill>
                  <a:schemeClr val="bg1"/>
                </a:solidFill>
                <a:latin typeface="Arial"/>
                <a:cs typeface="Arial"/>
              </a:rPr>
              <a:t> </a:t>
            </a:r>
            <a:r>
              <a:rPr sz="1200" spc="-5" dirty="0" err="1">
                <a:solidFill>
                  <a:schemeClr val="bg1"/>
                </a:solidFill>
                <a:latin typeface="Arial"/>
                <a:cs typeface="Arial"/>
              </a:rPr>
              <a:t>infringir</a:t>
            </a:r>
            <a:r>
              <a:rPr sz="1200" spc="-50" dirty="0">
                <a:solidFill>
                  <a:schemeClr val="bg1"/>
                </a:solidFill>
                <a:latin typeface="Arial"/>
                <a:cs typeface="Arial"/>
              </a:rPr>
              <a:t> </a:t>
            </a:r>
            <a:r>
              <a:rPr sz="1200" spc="-25" dirty="0">
                <a:solidFill>
                  <a:schemeClr val="bg1"/>
                </a:solidFill>
                <a:latin typeface="Arial"/>
                <a:cs typeface="Arial"/>
              </a:rPr>
              <a:t>los</a:t>
            </a:r>
            <a:r>
              <a:rPr sz="1200" spc="-50" dirty="0">
                <a:solidFill>
                  <a:schemeClr val="bg1"/>
                </a:solidFill>
                <a:latin typeface="Arial"/>
                <a:cs typeface="Arial"/>
              </a:rPr>
              <a:t> </a:t>
            </a:r>
            <a:r>
              <a:rPr sz="1200" spc="-25" dirty="0" err="1">
                <a:solidFill>
                  <a:schemeClr val="bg1"/>
                </a:solidFill>
                <a:latin typeface="Arial"/>
                <a:cs typeface="Arial"/>
              </a:rPr>
              <a:t>principios</a:t>
            </a:r>
            <a:r>
              <a:rPr sz="1200" spc="-50" dirty="0">
                <a:solidFill>
                  <a:schemeClr val="bg1"/>
                </a:solidFill>
                <a:latin typeface="Arial"/>
                <a:cs typeface="Arial"/>
              </a:rPr>
              <a:t> </a:t>
            </a:r>
            <a:r>
              <a:rPr sz="1200" spc="-25" dirty="0">
                <a:solidFill>
                  <a:schemeClr val="bg1"/>
                </a:solidFill>
                <a:latin typeface="Arial"/>
                <a:cs typeface="Arial"/>
              </a:rPr>
              <a:t>y</a:t>
            </a:r>
            <a:r>
              <a:rPr sz="1200" spc="-50" dirty="0">
                <a:solidFill>
                  <a:schemeClr val="bg1"/>
                </a:solidFill>
                <a:latin typeface="Arial"/>
                <a:cs typeface="Arial"/>
              </a:rPr>
              <a:t> </a:t>
            </a:r>
            <a:r>
              <a:rPr sz="1200" spc="-30" dirty="0" err="1">
                <a:solidFill>
                  <a:schemeClr val="bg1"/>
                </a:solidFill>
                <a:latin typeface="Arial"/>
                <a:cs typeface="Arial"/>
              </a:rPr>
              <a:t>valores</a:t>
            </a:r>
            <a:r>
              <a:rPr sz="1200" spc="-50" dirty="0">
                <a:solidFill>
                  <a:schemeClr val="bg1"/>
                </a:solidFill>
                <a:latin typeface="Arial"/>
                <a:cs typeface="Arial"/>
              </a:rPr>
              <a:t> de </a:t>
            </a:r>
            <a:r>
              <a:rPr sz="1200" spc="-100" dirty="0">
                <a:solidFill>
                  <a:schemeClr val="bg1"/>
                </a:solidFill>
                <a:latin typeface="Arial"/>
                <a:cs typeface="Arial"/>
              </a:rPr>
              <a:t>E</a:t>
            </a:r>
            <a:r>
              <a:rPr lang="es-CO" sz="1200" spc="-100" dirty="0" err="1">
                <a:solidFill>
                  <a:schemeClr val="bg1"/>
                </a:solidFill>
                <a:latin typeface="Arial"/>
                <a:cs typeface="Arial"/>
              </a:rPr>
              <a:t>senttia</a:t>
            </a:r>
            <a:r>
              <a:rPr sz="1200" spc="-100" dirty="0">
                <a:solidFill>
                  <a:schemeClr val="bg1"/>
                </a:solidFill>
                <a:latin typeface="Arial"/>
                <a:cs typeface="Arial"/>
              </a:rPr>
              <a:t>,</a:t>
            </a:r>
            <a:r>
              <a:rPr sz="1200" spc="-50" dirty="0">
                <a:solidFill>
                  <a:schemeClr val="bg1"/>
                </a:solidFill>
                <a:latin typeface="Arial"/>
                <a:cs typeface="Arial"/>
              </a:rPr>
              <a:t> </a:t>
            </a:r>
            <a:r>
              <a:rPr sz="1200" spc="-15" dirty="0" err="1">
                <a:solidFill>
                  <a:schemeClr val="bg1"/>
                </a:solidFill>
                <a:latin typeface="Arial"/>
                <a:cs typeface="Arial"/>
              </a:rPr>
              <a:t>tiene</a:t>
            </a:r>
            <a:r>
              <a:rPr sz="1200" spc="-50" dirty="0">
                <a:solidFill>
                  <a:schemeClr val="bg1"/>
                </a:solidFill>
                <a:latin typeface="Arial"/>
                <a:cs typeface="Arial"/>
              </a:rPr>
              <a:t> </a:t>
            </a:r>
            <a:r>
              <a:rPr sz="1200" spc="-30" dirty="0">
                <a:solidFill>
                  <a:schemeClr val="bg1"/>
                </a:solidFill>
                <a:latin typeface="Arial"/>
                <a:cs typeface="Arial"/>
              </a:rPr>
              <a:t>la</a:t>
            </a:r>
            <a:r>
              <a:rPr sz="1200" spc="-50" dirty="0">
                <a:solidFill>
                  <a:schemeClr val="bg1"/>
                </a:solidFill>
                <a:latin typeface="Arial"/>
                <a:cs typeface="Arial"/>
              </a:rPr>
              <a:t> </a:t>
            </a:r>
            <a:r>
              <a:rPr sz="1200" spc="-35" dirty="0" err="1">
                <a:solidFill>
                  <a:schemeClr val="bg1"/>
                </a:solidFill>
                <a:latin typeface="Arial"/>
                <a:cs typeface="Arial"/>
              </a:rPr>
              <a:t>responsabilidad</a:t>
            </a:r>
            <a:r>
              <a:rPr sz="1200" spc="-35" dirty="0">
                <a:solidFill>
                  <a:schemeClr val="bg1"/>
                </a:solidFill>
                <a:latin typeface="Arial"/>
                <a:cs typeface="Arial"/>
              </a:rPr>
              <a:t>  </a:t>
            </a:r>
            <a:r>
              <a:rPr sz="1200" spc="-50" dirty="0">
                <a:solidFill>
                  <a:schemeClr val="bg1"/>
                </a:solidFill>
                <a:latin typeface="Arial"/>
                <a:cs typeface="Arial"/>
              </a:rPr>
              <a:t>de</a:t>
            </a:r>
            <a:r>
              <a:rPr sz="1200" spc="-80" dirty="0">
                <a:solidFill>
                  <a:schemeClr val="bg1"/>
                </a:solidFill>
                <a:latin typeface="Arial"/>
                <a:cs typeface="Arial"/>
              </a:rPr>
              <a:t> </a:t>
            </a:r>
            <a:r>
              <a:rPr sz="1200" spc="-10" dirty="0" err="1">
                <a:solidFill>
                  <a:schemeClr val="bg1"/>
                </a:solidFill>
                <a:latin typeface="Arial"/>
                <a:cs typeface="Arial"/>
              </a:rPr>
              <a:t>manifestarlo</a:t>
            </a:r>
            <a:r>
              <a:rPr sz="1200" spc="-75" dirty="0">
                <a:solidFill>
                  <a:schemeClr val="bg1"/>
                </a:solidFill>
                <a:latin typeface="Arial"/>
                <a:cs typeface="Arial"/>
              </a:rPr>
              <a:t> </a:t>
            </a:r>
            <a:r>
              <a:rPr sz="1200" spc="-45" dirty="0" err="1">
                <a:solidFill>
                  <a:schemeClr val="bg1"/>
                </a:solidFill>
                <a:latin typeface="Arial"/>
                <a:cs typeface="Arial"/>
              </a:rPr>
              <a:t>haciendo</a:t>
            </a:r>
            <a:r>
              <a:rPr sz="1200" spc="-80" dirty="0">
                <a:solidFill>
                  <a:schemeClr val="bg1"/>
                </a:solidFill>
                <a:latin typeface="Arial"/>
                <a:cs typeface="Arial"/>
              </a:rPr>
              <a:t> </a:t>
            </a:r>
            <a:r>
              <a:rPr sz="1200" spc="-40" dirty="0" err="1">
                <a:solidFill>
                  <a:schemeClr val="bg1"/>
                </a:solidFill>
                <a:latin typeface="Arial"/>
                <a:cs typeface="Arial"/>
              </a:rPr>
              <a:t>uso</a:t>
            </a:r>
            <a:r>
              <a:rPr sz="1200" spc="-75" dirty="0">
                <a:solidFill>
                  <a:schemeClr val="bg1"/>
                </a:solidFill>
                <a:latin typeface="Arial"/>
                <a:cs typeface="Arial"/>
              </a:rPr>
              <a:t> </a:t>
            </a:r>
            <a:r>
              <a:rPr sz="1200" spc="-50" dirty="0">
                <a:solidFill>
                  <a:schemeClr val="bg1"/>
                </a:solidFill>
                <a:latin typeface="Arial"/>
                <a:cs typeface="Arial"/>
              </a:rPr>
              <a:t>de</a:t>
            </a:r>
            <a:r>
              <a:rPr sz="1200" spc="-80" dirty="0">
                <a:solidFill>
                  <a:schemeClr val="bg1"/>
                </a:solidFill>
                <a:latin typeface="Arial"/>
                <a:cs typeface="Arial"/>
              </a:rPr>
              <a:t> </a:t>
            </a:r>
            <a:r>
              <a:rPr sz="1200" spc="-25" dirty="0">
                <a:solidFill>
                  <a:schemeClr val="bg1"/>
                </a:solidFill>
                <a:latin typeface="Arial"/>
                <a:cs typeface="Arial"/>
              </a:rPr>
              <a:t>los</a:t>
            </a:r>
            <a:r>
              <a:rPr sz="1200" spc="-75" dirty="0">
                <a:solidFill>
                  <a:schemeClr val="bg1"/>
                </a:solidFill>
                <a:latin typeface="Arial"/>
                <a:cs typeface="Arial"/>
              </a:rPr>
              <a:t> </a:t>
            </a:r>
            <a:r>
              <a:rPr sz="1200" spc="-15" dirty="0" err="1">
                <a:solidFill>
                  <a:schemeClr val="bg1"/>
                </a:solidFill>
                <a:latin typeface="Arial"/>
                <a:cs typeface="Arial"/>
              </a:rPr>
              <a:t>diferentes</a:t>
            </a:r>
            <a:r>
              <a:rPr sz="1200" spc="-75" dirty="0">
                <a:solidFill>
                  <a:schemeClr val="bg1"/>
                </a:solidFill>
                <a:latin typeface="Arial"/>
                <a:cs typeface="Arial"/>
              </a:rPr>
              <a:t> </a:t>
            </a:r>
            <a:r>
              <a:rPr sz="1200" spc="-50" dirty="0" err="1">
                <a:solidFill>
                  <a:schemeClr val="bg1"/>
                </a:solidFill>
                <a:latin typeface="Arial"/>
                <a:cs typeface="Arial"/>
              </a:rPr>
              <a:t>canales</a:t>
            </a:r>
            <a:r>
              <a:rPr sz="1200" spc="-80" dirty="0">
                <a:solidFill>
                  <a:schemeClr val="bg1"/>
                </a:solidFill>
                <a:latin typeface="Arial"/>
                <a:cs typeface="Arial"/>
              </a:rPr>
              <a:t> </a:t>
            </a:r>
            <a:r>
              <a:rPr sz="1200" spc="-25" dirty="0" err="1">
                <a:solidFill>
                  <a:schemeClr val="bg1"/>
                </a:solidFill>
                <a:latin typeface="Arial"/>
                <a:cs typeface="Arial"/>
              </a:rPr>
              <a:t>dispuestos</a:t>
            </a:r>
            <a:r>
              <a:rPr sz="1200" spc="-75" dirty="0">
                <a:solidFill>
                  <a:schemeClr val="bg1"/>
                </a:solidFill>
                <a:latin typeface="Arial"/>
                <a:cs typeface="Arial"/>
              </a:rPr>
              <a:t> </a:t>
            </a:r>
            <a:r>
              <a:rPr sz="1200" spc="-20" dirty="0">
                <a:solidFill>
                  <a:schemeClr val="bg1"/>
                </a:solidFill>
                <a:latin typeface="Arial"/>
                <a:cs typeface="Arial"/>
              </a:rPr>
              <a:t>por</a:t>
            </a:r>
            <a:r>
              <a:rPr sz="1200" spc="-80" dirty="0">
                <a:solidFill>
                  <a:schemeClr val="bg1"/>
                </a:solidFill>
                <a:latin typeface="Arial"/>
                <a:cs typeface="Arial"/>
              </a:rPr>
              <a:t> </a:t>
            </a:r>
            <a:r>
              <a:rPr sz="1200" spc="-30" dirty="0">
                <a:solidFill>
                  <a:schemeClr val="bg1"/>
                </a:solidFill>
                <a:latin typeface="Arial"/>
                <a:cs typeface="Arial"/>
              </a:rPr>
              <a:t>la</a:t>
            </a:r>
            <a:r>
              <a:rPr sz="1200" spc="-75" dirty="0">
                <a:solidFill>
                  <a:schemeClr val="bg1"/>
                </a:solidFill>
                <a:latin typeface="Arial"/>
                <a:cs typeface="Arial"/>
              </a:rPr>
              <a:t> </a:t>
            </a:r>
            <a:r>
              <a:rPr sz="1200" spc="-35" dirty="0" err="1">
                <a:solidFill>
                  <a:schemeClr val="bg1"/>
                </a:solidFill>
                <a:latin typeface="Arial"/>
                <a:cs typeface="Arial"/>
              </a:rPr>
              <a:t>organización</a:t>
            </a:r>
            <a:r>
              <a:rPr sz="1200" spc="-75" dirty="0">
                <a:solidFill>
                  <a:schemeClr val="bg1"/>
                </a:solidFill>
                <a:latin typeface="Arial"/>
                <a:cs typeface="Arial"/>
              </a:rPr>
              <a:t> </a:t>
            </a:r>
            <a:r>
              <a:rPr sz="1200" spc="-25" dirty="0">
                <a:solidFill>
                  <a:schemeClr val="bg1"/>
                </a:solidFill>
                <a:latin typeface="Arial"/>
                <a:cs typeface="Arial"/>
              </a:rPr>
              <a:t>y</a:t>
            </a:r>
            <a:r>
              <a:rPr sz="1200" spc="-80" dirty="0">
                <a:solidFill>
                  <a:schemeClr val="bg1"/>
                </a:solidFill>
                <a:latin typeface="Arial"/>
                <a:cs typeface="Arial"/>
              </a:rPr>
              <a:t> </a:t>
            </a:r>
            <a:r>
              <a:rPr sz="1200" spc="-30" dirty="0">
                <a:solidFill>
                  <a:schemeClr val="bg1"/>
                </a:solidFill>
                <a:latin typeface="Arial"/>
                <a:cs typeface="Arial"/>
              </a:rPr>
              <a:t>el</a:t>
            </a:r>
            <a:r>
              <a:rPr sz="1200" spc="-75" dirty="0">
                <a:solidFill>
                  <a:schemeClr val="bg1"/>
                </a:solidFill>
                <a:latin typeface="Arial"/>
                <a:cs typeface="Arial"/>
              </a:rPr>
              <a:t> </a:t>
            </a:r>
            <a:r>
              <a:rPr sz="1200" spc="-60" dirty="0">
                <a:solidFill>
                  <a:schemeClr val="bg1"/>
                </a:solidFill>
                <a:latin typeface="Arial"/>
                <a:cs typeface="Arial"/>
              </a:rPr>
              <a:t>Grupo</a:t>
            </a:r>
            <a:r>
              <a:rPr sz="1200" spc="-80" dirty="0">
                <a:solidFill>
                  <a:schemeClr val="bg1"/>
                </a:solidFill>
                <a:latin typeface="Arial"/>
                <a:cs typeface="Arial"/>
              </a:rPr>
              <a:t> </a:t>
            </a:r>
            <a:r>
              <a:rPr sz="1200" spc="-35" dirty="0">
                <a:solidFill>
                  <a:schemeClr val="bg1"/>
                </a:solidFill>
                <a:latin typeface="Arial"/>
                <a:cs typeface="Arial"/>
              </a:rPr>
              <a:t>Empresarial  Ecopetrol.</a:t>
            </a:r>
            <a:endParaRPr sz="1200" dirty="0">
              <a:solidFill>
                <a:schemeClr val="bg1"/>
              </a:solidFill>
              <a:latin typeface="Arial"/>
              <a:cs typeface="Arial"/>
            </a:endParaRPr>
          </a:p>
          <a:p>
            <a:pPr marL="12700" marR="5080" algn="just">
              <a:lnSpc>
                <a:spcPts val="1400"/>
              </a:lnSpc>
              <a:spcBef>
                <a:spcPts val="1400"/>
              </a:spcBef>
            </a:pPr>
            <a:r>
              <a:rPr sz="1200" spc="-55" dirty="0">
                <a:solidFill>
                  <a:schemeClr val="bg1"/>
                </a:solidFill>
                <a:latin typeface="Arial"/>
                <a:cs typeface="Arial"/>
              </a:rPr>
              <a:t>Para </a:t>
            </a:r>
            <a:r>
              <a:rPr sz="1200" spc="-45" dirty="0">
                <a:solidFill>
                  <a:schemeClr val="bg1"/>
                </a:solidFill>
                <a:latin typeface="Arial"/>
                <a:cs typeface="Arial"/>
              </a:rPr>
              <a:t>que </a:t>
            </a:r>
            <a:r>
              <a:rPr sz="1200" spc="-20" dirty="0">
                <a:solidFill>
                  <a:schemeClr val="bg1"/>
                </a:solidFill>
                <a:latin typeface="Arial"/>
                <a:cs typeface="Arial"/>
              </a:rPr>
              <a:t>Esenttia </a:t>
            </a:r>
            <a:r>
              <a:rPr sz="1200" spc="-45" dirty="0" err="1">
                <a:solidFill>
                  <a:schemeClr val="bg1"/>
                </a:solidFill>
                <a:latin typeface="Arial"/>
                <a:cs typeface="Arial"/>
              </a:rPr>
              <a:t>siga</a:t>
            </a:r>
            <a:r>
              <a:rPr sz="1200" spc="-45" dirty="0">
                <a:solidFill>
                  <a:schemeClr val="bg1"/>
                </a:solidFill>
                <a:latin typeface="Arial"/>
                <a:cs typeface="Arial"/>
              </a:rPr>
              <a:t> </a:t>
            </a:r>
            <a:r>
              <a:rPr sz="1200" spc="-35" dirty="0" err="1">
                <a:solidFill>
                  <a:schemeClr val="bg1"/>
                </a:solidFill>
                <a:latin typeface="Arial"/>
                <a:cs typeface="Arial"/>
              </a:rPr>
              <a:t>siendo</a:t>
            </a:r>
            <a:r>
              <a:rPr sz="1200" spc="-35" dirty="0">
                <a:solidFill>
                  <a:schemeClr val="bg1"/>
                </a:solidFill>
                <a:latin typeface="Arial"/>
                <a:cs typeface="Arial"/>
              </a:rPr>
              <a:t> </a:t>
            </a:r>
            <a:r>
              <a:rPr sz="1200" spc="-30" dirty="0">
                <a:solidFill>
                  <a:schemeClr val="bg1"/>
                </a:solidFill>
                <a:latin typeface="Arial"/>
                <a:cs typeface="Arial"/>
              </a:rPr>
              <a:t>el </a:t>
            </a:r>
            <a:r>
              <a:rPr sz="1200" spc="-40" dirty="0" err="1">
                <a:solidFill>
                  <a:schemeClr val="bg1"/>
                </a:solidFill>
                <a:latin typeface="Arial"/>
                <a:cs typeface="Arial"/>
              </a:rPr>
              <a:t>vehículo</a:t>
            </a:r>
            <a:r>
              <a:rPr sz="1200" spc="-40" dirty="0">
                <a:solidFill>
                  <a:schemeClr val="bg1"/>
                </a:solidFill>
                <a:latin typeface="Arial"/>
                <a:cs typeface="Arial"/>
              </a:rPr>
              <a:t> para </a:t>
            </a:r>
            <a:r>
              <a:rPr sz="1200" spc="-45" dirty="0" err="1">
                <a:solidFill>
                  <a:schemeClr val="bg1"/>
                </a:solidFill>
                <a:latin typeface="Arial"/>
                <a:cs typeface="Arial"/>
              </a:rPr>
              <a:t>alcanzar</a:t>
            </a:r>
            <a:r>
              <a:rPr sz="1200" spc="-45" dirty="0">
                <a:solidFill>
                  <a:schemeClr val="bg1"/>
                </a:solidFill>
                <a:latin typeface="Arial"/>
                <a:cs typeface="Arial"/>
              </a:rPr>
              <a:t> </a:t>
            </a:r>
            <a:r>
              <a:rPr sz="1200" spc="-20" dirty="0" err="1">
                <a:solidFill>
                  <a:schemeClr val="bg1"/>
                </a:solidFill>
                <a:latin typeface="Arial"/>
                <a:cs typeface="Arial"/>
              </a:rPr>
              <a:t>nuestros</a:t>
            </a:r>
            <a:r>
              <a:rPr sz="1200" spc="-20" dirty="0">
                <a:solidFill>
                  <a:schemeClr val="bg1"/>
                </a:solidFill>
                <a:latin typeface="Arial"/>
                <a:cs typeface="Arial"/>
              </a:rPr>
              <a:t> </a:t>
            </a:r>
            <a:r>
              <a:rPr sz="1200" spc="-40" dirty="0" err="1">
                <a:solidFill>
                  <a:schemeClr val="bg1"/>
                </a:solidFill>
                <a:latin typeface="Arial"/>
                <a:cs typeface="Arial"/>
              </a:rPr>
              <a:t>sueños</a:t>
            </a:r>
            <a:r>
              <a:rPr sz="1200" spc="-40" dirty="0">
                <a:solidFill>
                  <a:schemeClr val="bg1"/>
                </a:solidFill>
                <a:latin typeface="Arial"/>
                <a:cs typeface="Arial"/>
              </a:rPr>
              <a:t> </a:t>
            </a:r>
            <a:r>
              <a:rPr sz="1200" spc="-25" dirty="0">
                <a:solidFill>
                  <a:schemeClr val="bg1"/>
                </a:solidFill>
                <a:latin typeface="Arial"/>
                <a:cs typeface="Arial"/>
              </a:rPr>
              <a:t>y los </a:t>
            </a:r>
            <a:r>
              <a:rPr sz="1200" spc="-50" dirty="0">
                <a:solidFill>
                  <a:schemeClr val="bg1"/>
                </a:solidFill>
                <a:latin typeface="Arial"/>
                <a:cs typeface="Arial"/>
              </a:rPr>
              <a:t>de </a:t>
            </a:r>
            <a:r>
              <a:rPr sz="1200" spc="-20" dirty="0" err="1">
                <a:solidFill>
                  <a:schemeClr val="bg1"/>
                </a:solidFill>
                <a:latin typeface="Arial"/>
                <a:cs typeface="Arial"/>
              </a:rPr>
              <a:t>nuestros</a:t>
            </a:r>
            <a:r>
              <a:rPr sz="1200" spc="-20" dirty="0">
                <a:solidFill>
                  <a:schemeClr val="bg1"/>
                </a:solidFill>
                <a:latin typeface="Arial"/>
                <a:cs typeface="Arial"/>
              </a:rPr>
              <a:t> </a:t>
            </a:r>
            <a:r>
              <a:rPr sz="1200" spc="-30" dirty="0" err="1">
                <a:solidFill>
                  <a:schemeClr val="bg1"/>
                </a:solidFill>
                <a:latin typeface="Arial"/>
                <a:cs typeface="Arial"/>
              </a:rPr>
              <a:t>grupos</a:t>
            </a:r>
            <a:r>
              <a:rPr sz="1200" spc="-30" dirty="0">
                <a:solidFill>
                  <a:schemeClr val="bg1"/>
                </a:solidFill>
                <a:latin typeface="Arial"/>
                <a:cs typeface="Arial"/>
              </a:rPr>
              <a:t> </a:t>
            </a:r>
            <a:r>
              <a:rPr sz="1200" spc="-50" dirty="0">
                <a:solidFill>
                  <a:schemeClr val="bg1"/>
                </a:solidFill>
                <a:latin typeface="Arial"/>
                <a:cs typeface="Arial"/>
              </a:rPr>
              <a:t>de</a:t>
            </a:r>
            <a:r>
              <a:rPr sz="1200" spc="-250" dirty="0">
                <a:solidFill>
                  <a:schemeClr val="bg1"/>
                </a:solidFill>
                <a:latin typeface="Arial"/>
                <a:cs typeface="Arial"/>
              </a:rPr>
              <a:t> </a:t>
            </a:r>
            <a:r>
              <a:rPr sz="1200" spc="-20" dirty="0" err="1">
                <a:solidFill>
                  <a:schemeClr val="bg1"/>
                </a:solidFill>
                <a:latin typeface="Arial"/>
                <a:cs typeface="Arial"/>
              </a:rPr>
              <a:t>interés</a:t>
            </a:r>
            <a:r>
              <a:rPr sz="1200" spc="-20" dirty="0">
                <a:solidFill>
                  <a:schemeClr val="bg1"/>
                </a:solidFill>
                <a:latin typeface="Arial"/>
                <a:cs typeface="Arial"/>
              </a:rPr>
              <a:t>,  </a:t>
            </a:r>
            <a:r>
              <a:rPr sz="1200" spc="-55" dirty="0">
                <a:solidFill>
                  <a:schemeClr val="bg1"/>
                </a:solidFill>
                <a:latin typeface="Arial"/>
                <a:cs typeface="Arial"/>
              </a:rPr>
              <a:t>es</a:t>
            </a:r>
            <a:r>
              <a:rPr sz="1200" spc="-90" dirty="0">
                <a:solidFill>
                  <a:schemeClr val="bg1"/>
                </a:solidFill>
                <a:latin typeface="Arial"/>
                <a:cs typeface="Arial"/>
              </a:rPr>
              <a:t> </a:t>
            </a:r>
            <a:r>
              <a:rPr sz="1200" spc="-40" dirty="0" err="1">
                <a:solidFill>
                  <a:schemeClr val="bg1"/>
                </a:solidFill>
                <a:latin typeface="Arial"/>
                <a:cs typeface="Arial"/>
              </a:rPr>
              <a:t>necesario</a:t>
            </a:r>
            <a:r>
              <a:rPr sz="1200" spc="-85" dirty="0">
                <a:solidFill>
                  <a:schemeClr val="bg1"/>
                </a:solidFill>
                <a:latin typeface="Arial"/>
                <a:cs typeface="Arial"/>
              </a:rPr>
              <a:t> </a:t>
            </a:r>
            <a:r>
              <a:rPr sz="1200" spc="-20" dirty="0" err="1">
                <a:solidFill>
                  <a:schemeClr val="bg1"/>
                </a:solidFill>
                <a:latin typeface="Arial"/>
                <a:cs typeface="Arial"/>
              </a:rPr>
              <a:t>contar</a:t>
            </a:r>
            <a:r>
              <a:rPr sz="1200" spc="-85" dirty="0">
                <a:solidFill>
                  <a:schemeClr val="bg1"/>
                </a:solidFill>
                <a:latin typeface="Arial"/>
                <a:cs typeface="Arial"/>
              </a:rPr>
              <a:t> </a:t>
            </a:r>
            <a:r>
              <a:rPr sz="1200" spc="-45" dirty="0">
                <a:solidFill>
                  <a:schemeClr val="bg1"/>
                </a:solidFill>
                <a:latin typeface="Arial"/>
                <a:cs typeface="Arial"/>
              </a:rPr>
              <a:t>con</a:t>
            </a:r>
            <a:r>
              <a:rPr sz="1200" spc="-85" dirty="0">
                <a:solidFill>
                  <a:schemeClr val="bg1"/>
                </a:solidFill>
                <a:latin typeface="Arial"/>
                <a:cs typeface="Arial"/>
              </a:rPr>
              <a:t> </a:t>
            </a:r>
            <a:r>
              <a:rPr sz="1200" spc="-30" dirty="0">
                <a:solidFill>
                  <a:schemeClr val="bg1"/>
                </a:solidFill>
                <a:latin typeface="Arial"/>
                <a:cs typeface="Arial"/>
              </a:rPr>
              <a:t>el</a:t>
            </a:r>
            <a:r>
              <a:rPr sz="1200" spc="-85" dirty="0">
                <a:solidFill>
                  <a:schemeClr val="bg1"/>
                </a:solidFill>
                <a:latin typeface="Arial"/>
                <a:cs typeface="Arial"/>
              </a:rPr>
              <a:t> </a:t>
            </a:r>
            <a:r>
              <a:rPr sz="1200" spc="-25" dirty="0" err="1">
                <a:solidFill>
                  <a:schemeClr val="bg1"/>
                </a:solidFill>
                <a:latin typeface="Arial"/>
                <a:cs typeface="Arial"/>
              </a:rPr>
              <a:t>compromiso</a:t>
            </a:r>
            <a:r>
              <a:rPr sz="1200" spc="-85" dirty="0">
                <a:solidFill>
                  <a:schemeClr val="bg1"/>
                </a:solidFill>
                <a:latin typeface="Arial"/>
                <a:cs typeface="Arial"/>
              </a:rPr>
              <a:t> </a:t>
            </a:r>
            <a:r>
              <a:rPr sz="1200" spc="-50" dirty="0">
                <a:solidFill>
                  <a:schemeClr val="bg1"/>
                </a:solidFill>
                <a:latin typeface="Arial"/>
                <a:cs typeface="Arial"/>
              </a:rPr>
              <a:t>de</a:t>
            </a:r>
            <a:r>
              <a:rPr sz="1200" spc="-85" dirty="0">
                <a:solidFill>
                  <a:schemeClr val="bg1"/>
                </a:solidFill>
                <a:latin typeface="Arial"/>
                <a:cs typeface="Arial"/>
              </a:rPr>
              <a:t> </a:t>
            </a:r>
            <a:r>
              <a:rPr sz="1200" spc="-15" dirty="0" err="1">
                <a:solidFill>
                  <a:schemeClr val="bg1"/>
                </a:solidFill>
                <a:latin typeface="Arial"/>
                <a:cs typeface="Arial"/>
              </a:rPr>
              <a:t>todos</a:t>
            </a:r>
            <a:r>
              <a:rPr sz="1200" spc="-85" dirty="0">
                <a:solidFill>
                  <a:schemeClr val="bg1"/>
                </a:solidFill>
                <a:latin typeface="Arial"/>
                <a:cs typeface="Arial"/>
              </a:rPr>
              <a:t> </a:t>
            </a:r>
            <a:r>
              <a:rPr sz="1200" spc="-20" dirty="0" err="1">
                <a:solidFill>
                  <a:schemeClr val="bg1"/>
                </a:solidFill>
                <a:latin typeface="Arial"/>
                <a:cs typeface="Arial"/>
              </a:rPr>
              <a:t>nuestros</a:t>
            </a:r>
            <a:r>
              <a:rPr sz="1200" spc="-85" dirty="0">
                <a:solidFill>
                  <a:schemeClr val="bg1"/>
                </a:solidFill>
                <a:latin typeface="Arial"/>
                <a:cs typeface="Arial"/>
              </a:rPr>
              <a:t> </a:t>
            </a:r>
            <a:r>
              <a:rPr sz="1200" spc="-35" dirty="0" err="1">
                <a:solidFill>
                  <a:schemeClr val="bg1"/>
                </a:solidFill>
                <a:latin typeface="Arial"/>
                <a:cs typeface="Arial"/>
              </a:rPr>
              <a:t>colaboradores</a:t>
            </a:r>
            <a:r>
              <a:rPr sz="1200" spc="-85" dirty="0">
                <a:solidFill>
                  <a:schemeClr val="bg1"/>
                </a:solidFill>
                <a:latin typeface="Arial"/>
                <a:cs typeface="Arial"/>
              </a:rPr>
              <a:t> </a:t>
            </a:r>
            <a:r>
              <a:rPr sz="1200" spc="-45" dirty="0">
                <a:solidFill>
                  <a:schemeClr val="bg1"/>
                </a:solidFill>
                <a:latin typeface="Arial"/>
                <a:cs typeface="Arial"/>
              </a:rPr>
              <a:t>con</a:t>
            </a:r>
            <a:r>
              <a:rPr sz="1200" spc="-85" dirty="0">
                <a:solidFill>
                  <a:schemeClr val="bg1"/>
                </a:solidFill>
                <a:latin typeface="Arial"/>
                <a:cs typeface="Arial"/>
              </a:rPr>
              <a:t> </a:t>
            </a:r>
            <a:r>
              <a:rPr sz="1200" spc="-25" dirty="0">
                <a:solidFill>
                  <a:schemeClr val="bg1"/>
                </a:solidFill>
                <a:latin typeface="Arial"/>
                <a:cs typeface="Arial"/>
              </a:rPr>
              <a:t>los</a:t>
            </a:r>
            <a:r>
              <a:rPr sz="1200" spc="-85" dirty="0">
                <a:solidFill>
                  <a:schemeClr val="bg1"/>
                </a:solidFill>
                <a:latin typeface="Arial"/>
                <a:cs typeface="Arial"/>
              </a:rPr>
              <a:t> </a:t>
            </a:r>
            <a:r>
              <a:rPr sz="1200" spc="-25" dirty="0" err="1">
                <a:solidFill>
                  <a:schemeClr val="bg1"/>
                </a:solidFill>
                <a:latin typeface="Arial"/>
                <a:cs typeface="Arial"/>
              </a:rPr>
              <a:t>principios</a:t>
            </a:r>
            <a:r>
              <a:rPr sz="1200" spc="-85" dirty="0">
                <a:solidFill>
                  <a:schemeClr val="bg1"/>
                </a:solidFill>
                <a:latin typeface="Arial"/>
                <a:cs typeface="Arial"/>
              </a:rPr>
              <a:t> </a:t>
            </a:r>
            <a:r>
              <a:rPr sz="1200" spc="-50" dirty="0">
                <a:solidFill>
                  <a:schemeClr val="bg1"/>
                </a:solidFill>
                <a:latin typeface="Arial"/>
                <a:cs typeface="Arial"/>
              </a:rPr>
              <a:t>de</a:t>
            </a:r>
            <a:r>
              <a:rPr sz="1200" spc="-85" dirty="0">
                <a:solidFill>
                  <a:schemeClr val="bg1"/>
                </a:solidFill>
                <a:latin typeface="Arial"/>
                <a:cs typeface="Arial"/>
              </a:rPr>
              <a:t> </a:t>
            </a:r>
            <a:r>
              <a:rPr sz="1200" spc="-20" dirty="0" err="1">
                <a:solidFill>
                  <a:schemeClr val="bg1"/>
                </a:solidFill>
                <a:latin typeface="Arial"/>
                <a:cs typeface="Arial"/>
              </a:rPr>
              <a:t>este</a:t>
            </a:r>
            <a:r>
              <a:rPr sz="1200" spc="-85" dirty="0">
                <a:solidFill>
                  <a:schemeClr val="bg1"/>
                </a:solidFill>
                <a:latin typeface="Arial"/>
                <a:cs typeface="Arial"/>
              </a:rPr>
              <a:t> </a:t>
            </a:r>
            <a:r>
              <a:rPr sz="1200" spc="-65" dirty="0">
                <a:solidFill>
                  <a:schemeClr val="bg1"/>
                </a:solidFill>
                <a:latin typeface="Arial"/>
                <a:cs typeface="Arial"/>
              </a:rPr>
              <a:t>Código.</a:t>
            </a:r>
            <a:r>
              <a:rPr sz="1200" spc="-85" dirty="0">
                <a:solidFill>
                  <a:schemeClr val="bg1"/>
                </a:solidFill>
                <a:latin typeface="Arial"/>
                <a:cs typeface="Arial"/>
              </a:rPr>
              <a:t> </a:t>
            </a:r>
            <a:r>
              <a:rPr sz="1200" spc="-95" dirty="0" err="1">
                <a:solidFill>
                  <a:schemeClr val="bg1"/>
                </a:solidFill>
                <a:latin typeface="Arial"/>
                <a:cs typeface="Arial"/>
              </a:rPr>
              <a:t>Yo</a:t>
            </a:r>
            <a:r>
              <a:rPr sz="1200" spc="-95" dirty="0">
                <a:solidFill>
                  <a:schemeClr val="bg1"/>
                </a:solidFill>
                <a:latin typeface="Arial"/>
                <a:cs typeface="Arial"/>
              </a:rPr>
              <a:t>  </a:t>
            </a:r>
            <a:r>
              <a:rPr sz="1200" spc="-30" dirty="0">
                <a:solidFill>
                  <a:schemeClr val="bg1"/>
                </a:solidFill>
                <a:latin typeface="Arial"/>
                <a:cs typeface="Arial"/>
              </a:rPr>
              <a:t>me</a:t>
            </a:r>
            <a:r>
              <a:rPr sz="1200" spc="-75" dirty="0">
                <a:solidFill>
                  <a:schemeClr val="bg1"/>
                </a:solidFill>
                <a:latin typeface="Arial"/>
                <a:cs typeface="Arial"/>
              </a:rPr>
              <a:t> </a:t>
            </a:r>
            <a:r>
              <a:rPr sz="1200" spc="-20" dirty="0" err="1">
                <a:solidFill>
                  <a:schemeClr val="bg1"/>
                </a:solidFill>
                <a:latin typeface="Arial"/>
                <a:cs typeface="Arial"/>
              </a:rPr>
              <a:t>comprometo</a:t>
            </a:r>
            <a:r>
              <a:rPr sz="1200" spc="-70" dirty="0">
                <a:solidFill>
                  <a:schemeClr val="bg1"/>
                </a:solidFill>
                <a:latin typeface="Arial"/>
                <a:cs typeface="Arial"/>
              </a:rPr>
              <a:t> </a:t>
            </a:r>
            <a:r>
              <a:rPr sz="1200" spc="-25" dirty="0">
                <a:solidFill>
                  <a:schemeClr val="bg1"/>
                </a:solidFill>
                <a:latin typeface="Arial"/>
                <a:cs typeface="Arial"/>
              </a:rPr>
              <a:t>y</a:t>
            </a:r>
            <a:r>
              <a:rPr sz="1200" spc="-70" dirty="0">
                <a:solidFill>
                  <a:schemeClr val="bg1"/>
                </a:solidFill>
                <a:latin typeface="Arial"/>
                <a:cs typeface="Arial"/>
              </a:rPr>
              <a:t> </a:t>
            </a:r>
            <a:r>
              <a:rPr sz="1200" spc="-25" dirty="0" err="1">
                <a:solidFill>
                  <a:schemeClr val="bg1"/>
                </a:solidFill>
                <a:latin typeface="Arial"/>
                <a:cs typeface="Arial"/>
              </a:rPr>
              <a:t>cuento</a:t>
            </a:r>
            <a:r>
              <a:rPr sz="1200" spc="-70" dirty="0">
                <a:solidFill>
                  <a:schemeClr val="bg1"/>
                </a:solidFill>
                <a:latin typeface="Arial"/>
                <a:cs typeface="Arial"/>
              </a:rPr>
              <a:t> </a:t>
            </a:r>
            <a:r>
              <a:rPr sz="1200" spc="-45" dirty="0">
                <a:solidFill>
                  <a:schemeClr val="bg1"/>
                </a:solidFill>
                <a:latin typeface="Arial"/>
                <a:cs typeface="Arial"/>
              </a:rPr>
              <a:t>con</a:t>
            </a:r>
            <a:r>
              <a:rPr sz="1200" spc="-70" dirty="0">
                <a:solidFill>
                  <a:schemeClr val="bg1"/>
                </a:solidFill>
                <a:latin typeface="Arial"/>
                <a:cs typeface="Arial"/>
              </a:rPr>
              <a:t> </a:t>
            </a:r>
            <a:r>
              <a:rPr sz="1200" spc="25" dirty="0" err="1">
                <a:solidFill>
                  <a:schemeClr val="bg1"/>
                </a:solidFill>
                <a:latin typeface="Arial"/>
                <a:cs typeface="Arial"/>
              </a:rPr>
              <a:t>tu</a:t>
            </a:r>
            <a:r>
              <a:rPr sz="1200" spc="-70" dirty="0">
                <a:solidFill>
                  <a:schemeClr val="bg1"/>
                </a:solidFill>
                <a:latin typeface="Arial"/>
                <a:cs typeface="Arial"/>
              </a:rPr>
              <a:t> </a:t>
            </a:r>
            <a:r>
              <a:rPr sz="1200" spc="-30" dirty="0" err="1">
                <a:solidFill>
                  <a:schemeClr val="bg1"/>
                </a:solidFill>
                <a:latin typeface="Arial"/>
                <a:cs typeface="Arial"/>
              </a:rPr>
              <a:t>compromiso</a:t>
            </a:r>
            <a:r>
              <a:rPr sz="1200" spc="-30" dirty="0">
                <a:solidFill>
                  <a:schemeClr val="bg1"/>
                </a:solidFill>
                <a:latin typeface="Arial"/>
                <a:cs typeface="Arial"/>
              </a:rPr>
              <a:t>.</a:t>
            </a:r>
            <a:endParaRPr sz="1200" dirty="0">
              <a:solidFill>
                <a:schemeClr val="bg1"/>
              </a:solidFill>
              <a:latin typeface="Arial"/>
              <a:cs typeface="Arial"/>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34728D9C-D2C1-694C-8933-FB20D2A2C1F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9050" y="19050"/>
            <a:ext cx="8255000" cy="8255000"/>
          </a:xfrm>
          <a:prstGeom prst="rect">
            <a:avLst/>
          </a:prstGeom>
        </p:spPr>
      </p:pic>
      <p:sp>
        <p:nvSpPr>
          <p:cNvPr id="2" name="object 2"/>
          <p:cNvSpPr txBox="1">
            <a:spLocks noGrp="1"/>
          </p:cNvSpPr>
          <p:nvPr>
            <p:ph type="title"/>
          </p:nvPr>
        </p:nvSpPr>
        <p:spPr>
          <a:xfrm>
            <a:off x="669800" y="1019240"/>
            <a:ext cx="3476750" cy="1192634"/>
          </a:xfrm>
          <a:prstGeom prst="rect">
            <a:avLst/>
          </a:prstGeom>
        </p:spPr>
        <p:txBody>
          <a:bodyPr vert="horz" wrap="square" lIns="0" tIns="12700" rIns="0" bIns="0" rtlCol="0">
            <a:spAutoFit/>
          </a:bodyPr>
          <a:lstStyle/>
          <a:p>
            <a:pPr marL="12700">
              <a:lnSpc>
                <a:spcPts val="3110"/>
              </a:lnSpc>
              <a:spcBef>
                <a:spcPts val="100"/>
              </a:spcBef>
            </a:pPr>
            <a:r>
              <a:rPr lang="es-CO" sz="2800" spc="-10" dirty="0">
                <a:solidFill>
                  <a:srgbClr val="801327"/>
                </a:solidFill>
                <a:latin typeface="+mj-lt"/>
              </a:rPr>
              <a:t>Mensaje </a:t>
            </a:r>
            <a:r>
              <a:rPr lang="es-CO" sz="2800" spc="-5" dirty="0">
                <a:solidFill>
                  <a:srgbClr val="801327"/>
                </a:solidFill>
                <a:latin typeface="+mj-lt"/>
              </a:rPr>
              <a:t>de</a:t>
            </a:r>
            <a:endParaRPr lang="es-CO" sz="2800" dirty="0">
              <a:latin typeface="+mj-lt"/>
            </a:endParaRPr>
          </a:p>
          <a:p>
            <a:pPr marL="12700" marR="5080">
              <a:lnSpc>
                <a:spcPts val="2860"/>
              </a:lnSpc>
              <a:spcBef>
                <a:spcPts val="259"/>
              </a:spcBef>
            </a:pPr>
            <a:r>
              <a:rPr lang="es-CO" sz="2800" dirty="0">
                <a:solidFill>
                  <a:srgbClr val="801327"/>
                </a:solidFill>
                <a:latin typeface="+mj-lt"/>
              </a:rPr>
              <a:t>la </a:t>
            </a:r>
            <a:r>
              <a:rPr lang="es-CO" sz="2800" spc="-5" dirty="0">
                <a:solidFill>
                  <a:srgbClr val="801327"/>
                </a:solidFill>
                <a:latin typeface="+mj-lt"/>
              </a:rPr>
              <a:t>junta</a:t>
            </a:r>
            <a:r>
              <a:rPr lang="es-CO" sz="2800" spc="-80" dirty="0">
                <a:solidFill>
                  <a:srgbClr val="801327"/>
                </a:solidFill>
                <a:latin typeface="+mj-lt"/>
              </a:rPr>
              <a:t> </a:t>
            </a:r>
            <a:r>
              <a:rPr lang="es-CO" sz="2800" spc="-5" dirty="0">
                <a:solidFill>
                  <a:srgbClr val="801327"/>
                </a:solidFill>
                <a:latin typeface="+mj-lt"/>
              </a:rPr>
              <a:t>directiva  de</a:t>
            </a:r>
            <a:r>
              <a:rPr lang="es-CO" sz="2800" spc="-15" dirty="0">
                <a:solidFill>
                  <a:srgbClr val="801327"/>
                </a:solidFill>
                <a:latin typeface="+mj-lt"/>
              </a:rPr>
              <a:t> </a:t>
            </a:r>
            <a:r>
              <a:rPr lang="es-CO" sz="2800" spc="-25" dirty="0">
                <a:solidFill>
                  <a:srgbClr val="801327"/>
                </a:solidFill>
                <a:latin typeface="+mj-lt"/>
              </a:rPr>
              <a:t>Esenttia S.A.</a:t>
            </a:r>
            <a:endParaRPr lang="es-CO" sz="2800" dirty="0">
              <a:latin typeface="+mj-lt"/>
            </a:endParaRPr>
          </a:p>
        </p:txBody>
      </p:sp>
      <p:sp>
        <p:nvSpPr>
          <p:cNvPr id="3" name="object 3"/>
          <p:cNvSpPr txBox="1"/>
          <p:nvPr/>
        </p:nvSpPr>
        <p:spPr>
          <a:xfrm>
            <a:off x="669800" y="2619692"/>
            <a:ext cx="6941184" cy="3053715"/>
          </a:xfrm>
          <a:prstGeom prst="rect">
            <a:avLst/>
          </a:prstGeom>
        </p:spPr>
        <p:txBody>
          <a:bodyPr vert="horz" wrap="square" lIns="0" tIns="22860" rIns="0" bIns="0" rtlCol="0">
            <a:spAutoFit/>
          </a:bodyPr>
          <a:lstStyle/>
          <a:p>
            <a:pPr marL="12700" marR="5080" algn="just">
              <a:lnSpc>
                <a:spcPts val="1400"/>
              </a:lnSpc>
              <a:spcBef>
                <a:spcPts val="180"/>
              </a:spcBef>
            </a:pPr>
            <a:r>
              <a:rPr lang="es-CO" sz="1200" spc="-70">
                <a:solidFill>
                  <a:schemeClr val="bg1"/>
                </a:solidFill>
                <a:latin typeface="+mj-lt"/>
                <a:cs typeface="Arial"/>
              </a:rPr>
              <a:t>Como </a:t>
            </a:r>
            <a:r>
              <a:rPr lang="es-CO" sz="1200" spc="-35">
                <a:solidFill>
                  <a:schemeClr val="bg1"/>
                </a:solidFill>
                <a:latin typeface="+mj-lt"/>
                <a:cs typeface="Arial"/>
              </a:rPr>
              <a:t>responsables </a:t>
            </a:r>
            <a:r>
              <a:rPr lang="es-CO" sz="1200" spc="-50">
                <a:solidFill>
                  <a:schemeClr val="bg1"/>
                </a:solidFill>
                <a:latin typeface="+mj-lt"/>
                <a:cs typeface="Arial"/>
              </a:rPr>
              <a:t>de </a:t>
            </a:r>
            <a:r>
              <a:rPr lang="es-CO" sz="1200" spc="-10">
                <a:solidFill>
                  <a:schemeClr val="bg1"/>
                </a:solidFill>
                <a:latin typeface="+mj-lt"/>
                <a:cs typeface="Arial"/>
              </a:rPr>
              <a:t>definir </a:t>
            </a:r>
            <a:r>
              <a:rPr lang="es-CO" sz="1200" spc="-30">
                <a:solidFill>
                  <a:schemeClr val="bg1"/>
                </a:solidFill>
                <a:latin typeface="+mj-lt"/>
                <a:cs typeface="Arial"/>
              </a:rPr>
              <a:t>la </a:t>
            </a:r>
            <a:r>
              <a:rPr lang="es-CO" sz="1200" spc="-25">
                <a:solidFill>
                  <a:schemeClr val="bg1"/>
                </a:solidFill>
                <a:latin typeface="+mj-lt"/>
                <a:cs typeface="Arial"/>
              </a:rPr>
              <a:t>visión estratégica y </a:t>
            </a:r>
            <a:r>
              <a:rPr lang="es-CO" sz="1200" spc="-10">
                <a:solidFill>
                  <a:schemeClr val="bg1"/>
                </a:solidFill>
                <a:latin typeface="+mj-lt"/>
                <a:cs typeface="Arial"/>
              </a:rPr>
              <a:t>orientar </a:t>
            </a:r>
            <a:r>
              <a:rPr lang="es-CO" sz="1200" spc="-30">
                <a:solidFill>
                  <a:schemeClr val="bg1"/>
                </a:solidFill>
                <a:latin typeface="+mj-lt"/>
                <a:cs typeface="Arial"/>
              </a:rPr>
              <a:t>la </a:t>
            </a:r>
            <a:r>
              <a:rPr lang="es-CO" sz="1200" spc="-20">
                <a:solidFill>
                  <a:schemeClr val="bg1"/>
                </a:solidFill>
                <a:latin typeface="+mj-lt"/>
                <a:cs typeface="Arial"/>
              </a:rPr>
              <a:t>gestión </a:t>
            </a:r>
            <a:r>
              <a:rPr lang="es-CO" sz="1200" spc="-50">
                <a:solidFill>
                  <a:schemeClr val="bg1"/>
                </a:solidFill>
                <a:latin typeface="+mj-lt"/>
                <a:cs typeface="Arial"/>
              </a:rPr>
              <a:t>de </a:t>
            </a:r>
            <a:r>
              <a:rPr lang="es-CO" sz="1200" spc="-30">
                <a:solidFill>
                  <a:schemeClr val="bg1"/>
                </a:solidFill>
                <a:latin typeface="+mj-lt"/>
                <a:cs typeface="Arial"/>
              </a:rPr>
              <a:t>la </a:t>
            </a:r>
            <a:r>
              <a:rPr lang="es-CO" sz="1200" spc="-50">
                <a:solidFill>
                  <a:schemeClr val="bg1"/>
                </a:solidFill>
                <a:latin typeface="+mj-lt"/>
                <a:cs typeface="Arial"/>
              </a:rPr>
              <a:t>sociedad, </a:t>
            </a:r>
            <a:r>
              <a:rPr lang="es-CO" sz="1200" spc="-30">
                <a:solidFill>
                  <a:schemeClr val="bg1"/>
                </a:solidFill>
                <a:latin typeface="+mj-lt"/>
                <a:cs typeface="Arial"/>
              </a:rPr>
              <a:t>asumimos el  </a:t>
            </a:r>
            <a:r>
              <a:rPr lang="es-CO" sz="1200" spc="-25">
                <a:solidFill>
                  <a:schemeClr val="bg1"/>
                </a:solidFill>
                <a:latin typeface="+mj-lt"/>
                <a:cs typeface="Arial"/>
              </a:rPr>
              <a:t>compromiso </a:t>
            </a:r>
            <a:r>
              <a:rPr lang="es-CO" sz="1200" spc="-50">
                <a:solidFill>
                  <a:schemeClr val="bg1"/>
                </a:solidFill>
                <a:latin typeface="+mj-lt"/>
                <a:cs typeface="Arial"/>
              </a:rPr>
              <a:t>de </a:t>
            </a:r>
            <a:r>
              <a:rPr lang="es-CO" sz="1200" spc="-35">
                <a:solidFill>
                  <a:schemeClr val="bg1"/>
                </a:solidFill>
                <a:latin typeface="+mj-lt"/>
                <a:cs typeface="Arial"/>
              </a:rPr>
              <a:t>establecer, preservar, </a:t>
            </a:r>
            <a:r>
              <a:rPr lang="es-CO" sz="1200" spc="-20">
                <a:solidFill>
                  <a:schemeClr val="bg1"/>
                </a:solidFill>
                <a:latin typeface="+mj-lt"/>
                <a:cs typeface="Arial"/>
              </a:rPr>
              <a:t>mantener </a:t>
            </a:r>
            <a:r>
              <a:rPr lang="es-CO" sz="1200" spc="-25">
                <a:solidFill>
                  <a:schemeClr val="bg1"/>
                </a:solidFill>
                <a:latin typeface="+mj-lt"/>
                <a:cs typeface="Arial"/>
              </a:rPr>
              <a:t>y </a:t>
            </a:r>
            <a:r>
              <a:rPr lang="es-CO" sz="1200" spc="-20">
                <a:solidFill>
                  <a:schemeClr val="bg1"/>
                </a:solidFill>
                <a:latin typeface="+mj-lt"/>
                <a:cs typeface="Arial"/>
              </a:rPr>
              <a:t>promulgar </a:t>
            </a:r>
            <a:r>
              <a:rPr lang="es-CO" sz="1200" spc="-25">
                <a:solidFill>
                  <a:schemeClr val="bg1"/>
                </a:solidFill>
                <a:latin typeface="+mj-lt"/>
                <a:cs typeface="Arial"/>
              </a:rPr>
              <a:t>los </a:t>
            </a:r>
            <a:r>
              <a:rPr lang="es-CO" sz="1200" spc="-35">
                <a:solidFill>
                  <a:schemeClr val="bg1"/>
                </a:solidFill>
                <a:latin typeface="+mj-lt"/>
                <a:cs typeface="Arial"/>
              </a:rPr>
              <a:t>más </a:t>
            </a:r>
            <a:r>
              <a:rPr lang="es-CO" sz="1200" spc="-10">
                <a:solidFill>
                  <a:schemeClr val="bg1"/>
                </a:solidFill>
                <a:latin typeface="+mj-lt"/>
                <a:cs typeface="Arial"/>
              </a:rPr>
              <a:t>altos </a:t>
            </a:r>
            <a:r>
              <a:rPr lang="es-CO" sz="1200" spc="-30">
                <a:solidFill>
                  <a:schemeClr val="bg1"/>
                </a:solidFill>
                <a:latin typeface="+mj-lt"/>
                <a:cs typeface="Arial"/>
              </a:rPr>
              <a:t>estándares </a:t>
            </a:r>
            <a:r>
              <a:rPr lang="es-CO" sz="1200" spc="-50">
                <a:solidFill>
                  <a:schemeClr val="bg1"/>
                </a:solidFill>
                <a:latin typeface="+mj-lt"/>
                <a:cs typeface="Arial"/>
              </a:rPr>
              <a:t>de </a:t>
            </a:r>
            <a:r>
              <a:rPr lang="es-CO" sz="1200" spc="-20">
                <a:solidFill>
                  <a:schemeClr val="bg1"/>
                </a:solidFill>
                <a:latin typeface="+mj-lt"/>
                <a:cs typeface="Arial"/>
              </a:rPr>
              <a:t>integridad </a:t>
            </a:r>
            <a:r>
              <a:rPr lang="es-CO" sz="1200" spc="-25">
                <a:solidFill>
                  <a:schemeClr val="bg1"/>
                </a:solidFill>
                <a:latin typeface="+mj-lt"/>
                <a:cs typeface="Arial"/>
              </a:rPr>
              <a:t>y ética  </a:t>
            </a:r>
            <a:r>
              <a:rPr lang="es-CO" sz="1200" spc="-30">
                <a:solidFill>
                  <a:schemeClr val="bg1"/>
                </a:solidFill>
                <a:latin typeface="+mj-lt"/>
                <a:cs typeface="Arial"/>
              </a:rPr>
              <a:t>empresarial </a:t>
            </a:r>
            <a:r>
              <a:rPr lang="es-CO" sz="1200" spc="-45">
                <a:solidFill>
                  <a:schemeClr val="bg1"/>
                </a:solidFill>
                <a:latin typeface="+mj-lt"/>
                <a:cs typeface="Arial"/>
              </a:rPr>
              <a:t>en </a:t>
            </a:r>
            <a:r>
              <a:rPr lang="es-CO" sz="1200" spc="-20">
                <a:solidFill>
                  <a:schemeClr val="bg1"/>
                </a:solidFill>
                <a:latin typeface="+mj-lt"/>
                <a:cs typeface="Arial"/>
              </a:rPr>
              <a:t>todas </a:t>
            </a:r>
            <a:r>
              <a:rPr lang="es-CO" sz="1200" spc="-25">
                <a:solidFill>
                  <a:schemeClr val="bg1"/>
                </a:solidFill>
                <a:latin typeface="+mj-lt"/>
                <a:cs typeface="Arial"/>
              </a:rPr>
              <a:t>nuestras </a:t>
            </a:r>
            <a:r>
              <a:rPr lang="es-CO" sz="1200" spc="-40">
                <a:solidFill>
                  <a:schemeClr val="bg1"/>
                </a:solidFill>
                <a:latin typeface="+mj-lt"/>
                <a:cs typeface="Arial"/>
              </a:rPr>
              <a:t>actuaciones, asegurando </a:t>
            </a:r>
            <a:r>
              <a:rPr lang="es-CO" sz="1200" spc="-65">
                <a:solidFill>
                  <a:schemeClr val="bg1"/>
                </a:solidFill>
                <a:latin typeface="+mj-lt"/>
                <a:cs typeface="Arial"/>
              </a:rPr>
              <a:t>así, </a:t>
            </a:r>
            <a:r>
              <a:rPr lang="es-CO" sz="1200" spc="-30">
                <a:solidFill>
                  <a:schemeClr val="bg1"/>
                </a:solidFill>
                <a:latin typeface="+mj-lt"/>
                <a:cs typeface="Arial"/>
              </a:rPr>
              <a:t>la </a:t>
            </a:r>
            <a:r>
              <a:rPr lang="es-CO" sz="1200" spc="15">
                <a:solidFill>
                  <a:schemeClr val="bg1"/>
                </a:solidFill>
                <a:latin typeface="+mj-lt"/>
                <a:cs typeface="Arial"/>
              </a:rPr>
              <a:t>total </a:t>
            </a:r>
            <a:r>
              <a:rPr lang="es-CO" sz="1200" spc="-35">
                <a:solidFill>
                  <a:schemeClr val="bg1"/>
                </a:solidFill>
                <a:latin typeface="+mj-lt"/>
                <a:cs typeface="Arial"/>
              </a:rPr>
              <a:t>confianza </a:t>
            </a:r>
            <a:r>
              <a:rPr lang="es-CO" sz="1200" spc="-50">
                <a:solidFill>
                  <a:schemeClr val="bg1"/>
                </a:solidFill>
                <a:latin typeface="+mj-lt"/>
                <a:cs typeface="Arial"/>
              </a:rPr>
              <a:t>de </a:t>
            </a:r>
            <a:r>
              <a:rPr lang="es-CO" sz="1200" spc="-20">
                <a:solidFill>
                  <a:schemeClr val="bg1"/>
                </a:solidFill>
                <a:latin typeface="+mj-lt"/>
                <a:cs typeface="Arial"/>
              </a:rPr>
              <a:t>nuestros </a:t>
            </a:r>
            <a:r>
              <a:rPr lang="es-CO" sz="1200" spc="-30">
                <a:solidFill>
                  <a:schemeClr val="bg1"/>
                </a:solidFill>
                <a:latin typeface="+mj-lt"/>
                <a:cs typeface="Arial"/>
              </a:rPr>
              <a:t>grupos </a:t>
            </a:r>
            <a:r>
              <a:rPr lang="es-CO" sz="1200" spc="-50">
                <a:solidFill>
                  <a:schemeClr val="bg1"/>
                </a:solidFill>
                <a:latin typeface="+mj-lt"/>
                <a:cs typeface="Arial"/>
              </a:rPr>
              <a:t>de</a:t>
            </a:r>
            <a:r>
              <a:rPr lang="es-CO" sz="1200" spc="-204">
                <a:solidFill>
                  <a:schemeClr val="bg1"/>
                </a:solidFill>
                <a:latin typeface="+mj-lt"/>
                <a:cs typeface="Arial"/>
              </a:rPr>
              <a:t> </a:t>
            </a:r>
            <a:r>
              <a:rPr lang="es-CO" sz="1200" spc="-15">
                <a:solidFill>
                  <a:schemeClr val="bg1"/>
                </a:solidFill>
                <a:latin typeface="+mj-lt"/>
                <a:cs typeface="Arial"/>
              </a:rPr>
              <a:t>interés  </a:t>
            </a:r>
            <a:r>
              <a:rPr lang="es-CO" sz="1200" spc="-25">
                <a:solidFill>
                  <a:schemeClr val="bg1"/>
                </a:solidFill>
                <a:latin typeface="+mj-lt"/>
                <a:cs typeface="Arial"/>
              </a:rPr>
              <a:t>y </a:t>
            </a:r>
            <a:r>
              <a:rPr lang="es-CO" sz="1200" spc="-30">
                <a:solidFill>
                  <a:schemeClr val="bg1"/>
                </a:solidFill>
                <a:latin typeface="+mj-lt"/>
                <a:cs typeface="Arial"/>
              </a:rPr>
              <a:t>la </a:t>
            </a:r>
            <a:r>
              <a:rPr lang="es-CO" sz="1200" spc="-25">
                <a:solidFill>
                  <a:schemeClr val="bg1"/>
                </a:solidFill>
                <a:latin typeface="+mj-lt"/>
                <a:cs typeface="Arial"/>
              </a:rPr>
              <a:t>sostenibilidad </a:t>
            </a:r>
            <a:r>
              <a:rPr lang="es-CO" sz="1200" spc="-30">
                <a:solidFill>
                  <a:schemeClr val="bg1"/>
                </a:solidFill>
                <a:latin typeface="+mj-lt"/>
                <a:cs typeface="Arial"/>
              </a:rPr>
              <a:t>del</a:t>
            </a:r>
            <a:r>
              <a:rPr lang="es-CO" sz="1200" spc="-204">
                <a:solidFill>
                  <a:schemeClr val="bg1"/>
                </a:solidFill>
                <a:latin typeface="+mj-lt"/>
                <a:cs typeface="Arial"/>
              </a:rPr>
              <a:t> </a:t>
            </a:r>
            <a:r>
              <a:rPr lang="es-CO" sz="1200" spc="-45">
                <a:solidFill>
                  <a:schemeClr val="bg1"/>
                </a:solidFill>
                <a:latin typeface="+mj-lt"/>
                <a:cs typeface="Arial"/>
              </a:rPr>
              <a:t>negocio.</a:t>
            </a:r>
            <a:endParaRPr lang="es-CO" sz="1200">
              <a:solidFill>
                <a:schemeClr val="bg1"/>
              </a:solidFill>
              <a:latin typeface="+mj-lt"/>
              <a:cs typeface="Arial"/>
            </a:endParaRPr>
          </a:p>
          <a:p>
            <a:pPr marL="12700" marR="5080" algn="just">
              <a:lnSpc>
                <a:spcPts val="1400"/>
              </a:lnSpc>
              <a:spcBef>
                <a:spcPts val="1400"/>
              </a:spcBef>
            </a:pPr>
            <a:r>
              <a:rPr lang="es-CO" sz="1200" spc="-65">
                <a:solidFill>
                  <a:schemeClr val="bg1"/>
                </a:solidFill>
                <a:latin typeface="+mj-lt"/>
                <a:cs typeface="Arial"/>
              </a:rPr>
              <a:t>El Código </a:t>
            </a:r>
            <a:r>
              <a:rPr lang="es-CO" sz="1200" spc="-30">
                <a:solidFill>
                  <a:schemeClr val="bg1"/>
                </a:solidFill>
                <a:latin typeface="+mj-lt"/>
                <a:cs typeface="Arial"/>
              </a:rPr>
              <a:t>Corporativo </a:t>
            </a:r>
            <a:r>
              <a:rPr lang="es-CO" sz="1200" spc="-50">
                <a:solidFill>
                  <a:schemeClr val="bg1"/>
                </a:solidFill>
                <a:latin typeface="+mj-lt"/>
                <a:cs typeface="Arial"/>
              </a:rPr>
              <a:t>de </a:t>
            </a:r>
            <a:r>
              <a:rPr lang="es-CO" sz="1200" spc="-40">
                <a:solidFill>
                  <a:schemeClr val="bg1"/>
                </a:solidFill>
                <a:latin typeface="+mj-lt"/>
                <a:cs typeface="Arial"/>
              </a:rPr>
              <a:t>Ética </a:t>
            </a:r>
            <a:r>
              <a:rPr lang="es-CO" sz="1200" spc="-25">
                <a:solidFill>
                  <a:schemeClr val="bg1"/>
                </a:solidFill>
                <a:latin typeface="+mj-lt"/>
                <a:cs typeface="Arial"/>
              </a:rPr>
              <a:t>y </a:t>
            </a:r>
            <a:r>
              <a:rPr lang="es-CO" sz="1200" spc="-50">
                <a:solidFill>
                  <a:schemeClr val="bg1"/>
                </a:solidFill>
                <a:latin typeface="+mj-lt"/>
                <a:cs typeface="Arial"/>
              </a:rPr>
              <a:t>Conducta </a:t>
            </a:r>
            <a:r>
              <a:rPr lang="es-CO" sz="1200" spc="-40">
                <a:solidFill>
                  <a:schemeClr val="bg1"/>
                </a:solidFill>
                <a:latin typeface="+mj-lt"/>
                <a:cs typeface="Arial"/>
              </a:rPr>
              <a:t>enmarca </a:t>
            </a:r>
            <a:r>
              <a:rPr lang="es-CO" sz="1200" spc="-15">
                <a:solidFill>
                  <a:schemeClr val="bg1"/>
                </a:solidFill>
                <a:latin typeface="+mj-lt"/>
                <a:cs typeface="Arial"/>
              </a:rPr>
              <a:t>nuestro </a:t>
            </a:r>
            <a:r>
              <a:rPr lang="es-CO" sz="1200" spc="-25">
                <a:solidFill>
                  <a:schemeClr val="bg1"/>
                </a:solidFill>
                <a:latin typeface="+mj-lt"/>
                <a:cs typeface="Arial"/>
              </a:rPr>
              <a:t>compromiso </a:t>
            </a:r>
            <a:r>
              <a:rPr lang="es-CO" sz="1200" spc="-40">
                <a:solidFill>
                  <a:schemeClr val="bg1"/>
                </a:solidFill>
                <a:latin typeface="+mj-lt"/>
                <a:cs typeface="Arial"/>
              </a:rPr>
              <a:t>para asegurar </a:t>
            </a:r>
            <a:r>
              <a:rPr lang="es-CO" sz="1200" spc="-30">
                <a:solidFill>
                  <a:schemeClr val="bg1"/>
                </a:solidFill>
                <a:latin typeface="+mj-lt"/>
                <a:cs typeface="Arial"/>
              </a:rPr>
              <a:t>el </a:t>
            </a:r>
            <a:r>
              <a:rPr lang="es-CO" sz="1200" spc="-35">
                <a:solidFill>
                  <a:schemeClr val="bg1"/>
                </a:solidFill>
                <a:latin typeface="+mj-lt"/>
                <a:cs typeface="Arial"/>
              </a:rPr>
              <a:t>más </a:t>
            </a:r>
            <a:r>
              <a:rPr lang="es-CO" sz="1200" spc="-5">
                <a:solidFill>
                  <a:schemeClr val="bg1"/>
                </a:solidFill>
                <a:latin typeface="+mj-lt"/>
                <a:cs typeface="Arial"/>
              </a:rPr>
              <a:t>alto </a:t>
            </a:r>
            <a:r>
              <a:rPr lang="es-CO" sz="1200" spc="-25">
                <a:solidFill>
                  <a:schemeClr val="bg1"/>
                </a:solidFill>
                <a:latin typeface="+mj-lt"/>
                <a:cs typeface="Arial"/>
              </a:rPr>
              <a:t>nivel </a:t>
            </a:r>
            <a:r>
              <a:rPr lang="es-CO" sz="1200" spc="-50">
                <a:solidFill>
                  <a:schemeClr val="bg1"/>
                </a:solidFill>
                <a:latin typeface="+mj-lt"/>
                <a:cs typeface="Arial"/>
              </a:rPr>
              <a:t>de  </a:t>
            </a:r>
            <a:r>
              <a:rPr lang="es-CO" sz="1200" spc="-20">
                <a:solidFill>
                  <a:schemeClr val="bg1"/>
                </a:solidFill>
                <a:latin typeface="+mj-lt"/>
                <a:cs typeface="Arial"/>
              </a:rPr>
              <a:t>integridad </a:t>
            </a:r>
            <a:r>
              <a:rPr lang="es-CO" sz="1200" spc="-45">
                <a:solidFill>
                  <a:schemeClr val="bg1"/>
                </a:solidFill>
                <a:latin typeface="+mj-lt"/>
                <a:cs typeface="Arial"/>
              </a:rPr>
              <a:t>en </a:t>
            </a:r>
            <a:r>
              <a:rPr lang="es-CO" sz="1200" spc="-15">
                <a:solidFill>
                  <a:schemeClr val="bg1"/>
                </a:solidFill>
                <a:latin typeface="+mj-lt"/>
                <a:cs typeface="Arial"/>
              </a:rPr>
              <a:t>nuestro </a:t>
            </a:r>
            <a:r>
              <a:rPr lang="es-CO" sz="1200" spc="-30">
                <a:solidFill>
                  <a:schemeClr val="bg1"/>
                </a:solidFill>
                <a:latin typeface="+mj-lt"/>
                <a:cs typeface="Arial"/>
              </a:rPr>
              <a:t>actuar, </a:t>
            </a:r>
            <a:r>
              <a:rPr lang="es-CO" sz="1200" spc="-45">
                <a:solidFill>
                  <a:schemeClr val="bg1"/>
                </a:solidFill>
                <a:latin typeface="+mj-lt"/>
                <a:cs typeface="Arial"/>
              </a:rPr>
              <a:t>en línea con </a:t>
            </a:r>
            <a:r>
              <a:rPr lang="es-CO" sz="1200" spc="-20">
                <a:solidFill>
                  <a:schemeClr val="bg1"/>
                </a:solidFill>
                <a:latin typeface="+mj-lt"/>
                <a:cs typeface="Arial"/>
              </a:rPr>
              <a:t>nuestros </a:t>
            </a:r>
            <a:r>
              <a:rPr lang="es-CO" sz="1200" spc="-30">
                <a:solidFill>
                  <a:schemeClr val="bg1"/>
                </a:solidFill>
                <a:latin typeface="+mj-lt"/>
                <a:cs typeface="Arial"/>
              </a:rPr>
              <a:t>valores </a:t>
            </a:r>
            <a:r>
              <a:rPr lang="es-CO" sz="1200" spc="-25">
                <a:solidFill>
                  <a:schemeClr val="bg1"/>
                </a:solidFill>
                <a:latin typeface="+mj-lt"/>
                <a:cs typeface="Arial"/>
              </a:rPr>
              <a:t>corporativos. </a:t>
            </a:r>
            <a:r>
              <a:rPr lang="es-CO" sz="1200" spc="-80">
                <a:solidFill>
                  <a:schemeClr val="bg1"/>
                </a:solidFill>
                <a:latin typeface="+mj-lt"/>
                <a:cs typeface="Arial"/>
              </a:rPr>
              <a:t>La </a:t>
            </a:r>
            <a:r>
              <a:rPr lang="es-CO" sz="1200" spc="5">
                <a:solidFill>
                  <a:schemeClr val="bg1"/>
                </a:solidFill>
                <a:latin typeface="+mj-lt"/>
                <a:cs typeface="Arial"/>
              </a:rPr>
              <a:t>falta </a:t>
            </a:r>
            <a:r>
              <a:rPr lang="es-CO" sz="1200" spc="-50">
                <a:solidFill>
                  <a:schemeClr val="bg1"/>
                </a:solidFill>
                <a:latin typeface="+mj-lt"/>
                <a:cs typeface="Arial"/>
              </a:rPr>
              <a:t>de </a:t>
            </a:r>
            <a:r>
              <a:rPr lang="es-CO" sz="1200" spc="-40">
                <a:solidFill>
                  <a:schemeClr val="bg1"/>
                </a:solidFill>
                <a:latin typeface="+mj-lt"/>
                <a:cs typeface="Arial"/>
              </a:rPr>
              <a:t>indicaciones </a:t>
            </a:r>
            <a:r>
              <a:rPr lang="es-CO" sz="1200" spc="-45">
                <a:solidFill>
                  <a:schemeClr val="bg1"/>
                </a:solidFill>
                <a:latin typeface="+mj-lt"/>
                <a:cs typeface="Arial"/>
              </a:rPr>
              <a:t>específicas  </a:t>
            </a:r>
            <a:r>
              <a:rPr lang="es-CO" sz="1200" spc="-30">
                <a:solidFill>
                  <a:schemeClr val="bg1"/>
                </a:solidFill>
                <a:latin typeface="+mj-lt"/>
                <a:cs typeface="Arial"/>
              </a:rPr>
              <a:t>no </a:t>
            </a:r>
            <a:r>
              <a:rPr lang="es-CO" sz="1200" spc="-40">
                <a:solidFill>
                  <a:schemeClr val="bg1"/>
                </a:solidFill>
                <a:latin typeface="+mj-lt"/>
                <a:cs typeface="Arial"/>
              </a:rPr>
              <a:t>exime </a:t>
            </a:r>
            <a:r>
              <a:rPr lang="es-CO" sz="1200" spc="-70">
                <a:solidFill>
                  <a:schemeClr val="bg1"/>
                </a:solidFill>
                <a:latin typeface="+mj-lt"/>
                <a:cs typeface="Arial"/>
              </a:rPr>
              <a:t>a </a:t>
            </a:r>
            <a:r>
              <a:rPr lang="es-CO" sz="1200" spc="-25">
                <a:solidFill>
                  <a:schemeClr val="bg1"/>
                </a:solidFill>
                <a:latin typeface="+mj-lt"/>
                <a:cs typeface="Arial"/>
              </a:rPr>
              <a:t>los </a:t>
            </a:r>
            <a:r>
              <a:rPr lang="es-CO" sz="1200" spc="-40">
                <a:solidFill>
                  <a:schemeClr val="bg1"/>
                </a:solidFill>
                <a:latin typeface="+mj-lt"/>
                <a:cs typeface="Arial"/>
              </a:rPr>
              <a:t>empleados </a:t>
            </a:r>
            <a:r>
              <a:rPr lang="es-CO" sz="1200" spc="-25">
                <a:solidFill>
                  <a:schemeClr val="bg1"/>
                </a:solidFill>
                <a:latin typeface="+mj-lt"/>
                <a:cs typeface="Arial"/>
              </a:rPr>
              <a:t>y </a:t>
            </a:r>
            <a:r>
              <a:rPr lang="es-CO" sz="1200" spc="-70">
                <a:solidFill>
                  <a:schemeClr val="bg1"/>
                </a:solidFill>
                <a:latin typeface="+mj-lt"/>
                <a:cs typeface="Arial"/>
              </a:rPr>
              <a:t>a </a:t>
            </a:r>
            <a:r>
              <a:rPr lang="es-CO" sz="1200" spc="-15">
                <a:solidFill>
                  <a:schemeClr val="bg1"/>
                </a:solidFill>
                <a:latin typeface="+mj-lt"/>
                <a:cs typeface="Arial"/>
              </a:rPr>
              <a:t>todos </a:t>
            </a:r>
            <a:r>
              <a:rPr lang="es-CO" sz="1200" spc="-25">
                <a:solidFill>
                  <a:schemeClr val="bg1"/>
                </a:solidFill>
                <a:latin typeface="+mj-lt"/>
                <a:cs typeface="Arial"/>
              </a:rPr>
              <a:t>los </a:t>
            </a:r>
            <a:r>
              <a:rPr lang="es-CO" sz="1200" spc="-15">
                <a:solidFill>
                  <a:schemeClr val="bg1"/>
                </a:solidFill>
                <a:latin typeface="+mj-lt"/>
                <a:cs typeface="Arial"/>
              </a:rPr>
              <a:t>destinatarios </a:t>
            </a:r>
            <a:r>
              <a:rPr lang="es-CO" sz="1200" spc="-30">
                <a:solidFill>
                  <a:schemeClr val="bg1"/>
                </a:solidFill>
                <a:latin typeface="+mj-lt"/>
                <a:cs typeface="Arial"/>
              </a:rPr>
              <a:t>del </a:t>
            </a:r>
            <a:r>
              <a:rPr lang="es-CO" sz="1200" spc="-65">
                <a:solidFill>
                  <a:schemeClr val="bg1"/>
                </a:solidFill>
                <a:latin typeface="+mj-lt"/>
                <a:cs typeface="Arial"/>
              </a:rPr>
              <a:t>Código, </a:t>
            </a:r>
            <a:r>
              <a:rPr lang="es-CO" sz="1200" spc="-50">
                <a:solidFill>
                  <a:schemeClr val="bg1"/>
                </a:solidFill>
                <a:latin typeface="+mj-lt"/>
                <a:cs typeface="Arial"/>
              </a:rPr>
              <a:t>de </a:t>
            </a:r>
            <a:r>
              <a:rPr lang="es-CO" sz="1200" spc="-30">
                <a:solidFill>
                  <a:schemeClr val="bg1"/>
                </a:solidFill>
                <a:latin typeface="+mj-lt"/>
                <a:cs typeface="Arial"/>
              </a:rPr>
              <a:t>la </a:t>
            </a:r>
            <a:r>
              <a:rPr lang="es-CO" sz="1200" spc="-35">
                <a:solidFill>
                  <a:schemeClr val="bg1"/>
                </a:solidFill>
                <a:latin typeface="+mj-lt"/>
                <a:cs typeface="Arial"/>
              </a:rPr>
              <a:t>responsabilidad </a:t>
            </a:r>
            <a:r>
              <a:rPr lang="es-CO" sz="1200" spc="-50">
                <a:solidFill>
                  <a:schemeClr val="bg1"/>
                </a:solidFill>
                <a:latin typeface="+mj-lt"/>
                <a:cs typeface="Arial"/>
              </a:rPr>
              <a:t>de </a:t>
            </a:r>
            <a:r>
              <a:rPr lang="es-CO" sz="1200" spc="-25">
                <a:solidFill>
                  <a:schemeClr val="bg1"/>
                </a:solidFill>
                <a:latin typeface="+mj-lt"/>
                <a:cs typeface="Arial"/>
              </a:rPr>
              <a:t>actuar </a:t>
            </a:r>
            <a:r>
              <a:rPr lang="es-CO" sz="1200" spc="-45">
                <a:solidFill>
                  <a:schemeClr val="bg1"/>
                </a:solidFill>
                <a:latin typeface="+mj-lt"/>
                <a:cs typeface="Arial"/>
              </a:rPr>
              <a:t>según </a:t>
            </a:r>
            <a:r>
              <a:rPr lang="es-CO" sz="1200" spc="-25">
                <a:solidFill>
                  <a:schemeClr val="bg1"/>
                </a:solidFill>
                <a:latin typeface="+mj-lt"/>
                <a:cs typeface="Arial"/>
              </a:rPr>
              <a:t>los  </a:t>
            </a:r>
            <a:r>
              <a:rPr lang="es-CO" sz="1200" spc="-35">
                <a:solidFill>
                  <a:schemeClr val="bg1"/>
                </a:solidFill>
                <a:latin typeface="+mj-lt"/>
                <a:cs typeface="Arial"/>
              </a:rPr>
              <a:t>más </a:t>
            </a:r>
            <a:r>
              <a:rPr lang="es-CO" sz="1200" spc="-10">
                <a:solidFill>
                  <a:schemeClr val="bg1"/>
                </a:solidFill>
                <a:latin typeface="+mj-lt"/>
                <a:cs typeface="Arial"/>
              </a:rPr>
              <a:t>altos </a:t>
            </a:r>
            <a:r>
              <a:rPr lang="es-CO" sz="1200" spc="-30">
                <a:solidFill>
                  <a:schemeClr val="bg1"/>
                </a:solidFill>
                <a:latin typeface="+mj-lt"/>
                <a:cs typeface="Arial"/>
              </a:rPr>
              <a:t>estándares </a:t>
            </a:r>
            <a:r>
              <a:rPr lang="es-CO" sz="1200" spc="-25">
                <a:solidFill>
                  <a:schemeClr val="bg1"/>
                </a:solidFill>
                <a:latin typeface="+mj-lt"/>
                <a:cs typeface="Arial"/>
              </a:rPr>
              <a:t>éticos </a:t>
            </a:r>
            <a:r>
              <a:rPr lang="es-CO" sz="1200" spc="-50">
                <a:solidFill>
                  <a:schemeClr val="bg1"/>
                </a:solidFill>
                <a:latin typeface="+mj-lt"/>
                <a:cs typeface="Arial"/>
              </a:rPr>
              <a:t>de</a:t>
            </a:r>
            <a:r>
              <a:rPr lang="es-CO" sz="1200" spc="-254">
                <a:solidFill>
                  <a:schemeClr val="bg1"/>
                </a:solidFill>
                <a:latin typeface="+mj-lt"/>
                <a:cs typeface="Arial"/>
              </a:rPr>
              <a:t> </a:t>
            </a:r>
            <a:r>
              <a:rPr lang="es-CO" sz="1200" spc="-40">
                <a:solidFill>
                  <a:schemeClr val="bg1"/>
                </a:solidFill>
                <a:latin typeface="+mj-lt"/>
                <a:cs typeface="Arial"/>
              </a:rPr>
              <a:t>conducta.</a:t>
            </a:r>
            <a:endParaRPr lang="es-CO" sz="1200">
              <a:solidFill>
                <a:schemeClr val="bg1"/>
              </a:solidFill>
              <a:latin typeface="+mj-lt"/>
              <a:cs typeface="Arial"/>
            </a:endParaRPr>
          </a:p>
          <a:p>
            <a:pPr marL="12700" marR="5080" algn="just">
              <a:lnSpc>
                <a:spcPts val="1400"/>
              </a:lnSpc>
              <a:spcBef>
                <a:spcPts val="1400"/>
              </a:spcBef>
            </a:pPr>
            <a:r>
              <a:rPr lang="es-CO" sz="1200" spc="-40">
                <a:solidFill>
                  <a:schemeClr val="bg1"/>
                </a:solidFill>
                <a:latin typeface="+mj-lt"/>
                <a:cs typeface="Arial"/>
              </a:rPr>
              <a:t>Apoyemos </a:t>
            </a:r>
            <a:r>
              <a:rPr lang="es-CO" sz="1200" spc="-25">
                <a:solidFill>
                  <a:schemeClr val="bg1"/>
                </a:solidFill>
                <a:latin typeface="+mj-lt"/>
                <a:cs typeface="Arial"/>
              </a:rPr>
              <a:t>y </a:t>
            </a:r>
            <a:r>
              <a:rPr lang="es-CO" sz="1200" spc="-10">
                <a:solidFill>
                  <a:schemeClr val="bg1"/>
                </a:solidFill>
                <a:latin typeface="+mj-lt"/>
                <a:cs typeface="Arial"/>
              </a:rPr>
              <a:t>fomentemos </a:t>
            </a:r>
            <a:r>
              <a:rPr lang="es-CO" sz="1200" spc="-30">
                <a:solidFill>
                  <a:schemeClr val="bg1"/>
                </a:solidFill>
                <a:latin typeface="+mj-lt"/>
                <a:cs typeface="Arial"/>
              </a:rPr>
              <a:t>la </a:t>
            </a:r>
            <a:r>
              <a:rPr lang="es-CO" sz="1200" spc="-25">
                <a:solidFill>
                  <a:schemeClr val="bg1"/>
                </a:solidFill>
                <a:latin typeface="+mj-lt"/>
                <a:cs typeface="Arial"/>
              </a:rPr>
              <a:t>consulta permanente </a:t>
            </a:r>
            <a:r>
              <a:rPr lang="es-CO" sz="1200" spc="-30">
                <a:solidFill>
                  <a:schemeClr val="bg1"/>
                </a:solidFill>
                <a:latin typeface="+mj-lt"/>
                <a:cs typeface="Arial"/>
              </a:rPr>
              <a:t>del </a:t>
            </a:r>
            <a:r>
              <a:rPr lang="es-CO" sz="1200" spc="-65">
                <a:solidFill>
                  <a:schemeClr val="bg1"/>
                </a:solidFill>
                <a:latin typeface="+mj-lt"/>
                <a:cs typeface="Arial"/>
              </a:rPr>
              <a:t>Código </a:t>
            </a:r>
            <a:r>
              <a:rPr lang="es-CO" sz="1200" spc="-25">
                <a:solidFill>
                  <a:schemeClr val="bg1"/>
                </a:solidFill>
                <a:latin typeface="+mj-lt"/>
                <a:cs typeface="Arial"/>
              </a:rPr>
              <a:t>y </a:t>
            </a:r>
            <a:r>
              <a:rPr lang="es-CO" sz="1200" spc="-40">
                <a:solidFill>
                  <a:schemeClr val="bg1"/>
                </a:solidFill>
                <a:latin typeface="+mj-lt"/>
                <a:cs typeface="Arial"/>
              </a:rPr>
              <a:t>su adopción como </a:t>
            </a:r>
            <a:r>
              <a:rPr lang="es-CO" sz="1200" spc="-25">
                <a:solidFill>
                  <a:schemeClr val="bg1"/>
                </a:solidFill>
                <a:latin typeface="+mj-lt"/>
                <a:cs typeface="Arial"/>
              </a:rPr>
              <a:t>carta </a:t>
            </a:r>
            <a:r>
              <a:rPr lang="es-CO" sz="1200" spc="-50">
                <a:solidFill>
                  <a:schemeClr val="bg1"/>
                </a:solidFill>
                <a:latin typeface="+mj-lt"/>
                <a:cs typeface="Arial"/>
              </a:rPr>
              <a:t>de </a:t>
            </a:r>
            <a:r>
              <a:rPr lang="es-CO" sz="1200" spc="-45">
                <a:solidFill>
                  <a:schemeClr val="bg1"/>
                </a:solidFill>
                <a:latin typeface="+mj-lt"/>
                <a:cs typeface="Arial"/>
              </a:rPr>
              <a:t>navegación,  </a:t>
            </a:r>
            <a:r>
              <a:rPr lang="es-CO" sz="1200" spc="-25">
                <a:solidFill>
                  <a:schemeClr val="bg1"/>
                </a:solidFill>
                <a:latin typeface="+mj-lt"/>
                <a:cs typeface="Arial"/>
              </a:rPr>
              <a:t>orientada</a:t>
            </a:r>
            <a:r>
              <a:rPr lang="es-CO" sz="1200" spc="-70">
                <a:solidFill>
                  <a:schemeClr val="bg1"/>
                </a:solidFill>
                <a:latin typeface="+mj-lt"/>
                <a:cs typeface="Arial"/>
              </a:rPr>
              <a:t> a</a:t>
            </a:r>
            <a:r>
              <a:rPr lang="es-CO" sz="1200" spc="-65">
                <a:solidFill>
                  <a:schemeClr val="bg1"/>
                </a:solidFill>
                <a:latin typeface="+mj-lt"/>
                <a:cs typeface="Arial"/>
              </a:rPr>
              <a:t> </a:t>
            </a:r>
            <a:r>
              <a:rPr lang="es-CO" sz="1200" spc="-25">
                <a:solidFill>
                  <a:schemeClr val="bg1"/>
                </a:solidFill>
                <a:latin typeface="+mj-lt"/>
                <a:cs typeface="Arial"/>
              </a:rPr>
              <a:t>prevenir</a:t>
            </a:r>
            <a:r>
              <a:rPr lang="es-CO" sz="1200" spc="-70">
                <a:solidFill>
                  <a:schemeClr val="bg1"/>
                </a:solidFill>
                <a:latin typeface="+mj-lt"/>
                <a:cs typeface="Arial"/>
              </a:rPr>
              <a:t> </a:t>
            </a:r>
            <a:r>
              <a:rPr lang="es-CO" sz="1200" spc="-25">
                <a:solidFill>
                  <a:schemeClr val="bg1"/>
                </a:solidFill>
                <a:latin typeface="+mj-lt"/>
                <a:cs typeface="Arial"/>
              </a:rPr>
              <a:t>y</a:t>
            </a:r>
            <a:r>
              <a:rPr lang="es-CO" sz="1200" spc="-65">
                <a:solidFill>
                  <a:schemeClr val="bg1"/>
                </a:solidFill>
                <a:latin typeface="+mj-lt"/>
                <a:cs typeface="Arial"/>
              </a:rPr>
              <a:t> </a:t>
            </a:r>
            <a:r>
              <a:rPr lang="es-CO" sz="1200" spc="-30">
                <a:solidFill>
                  <a:schemeClr val="bg1"/>
                </a:solidFill>
                <a:latin typeface="+mj-lt"/>
                <a:cs typeface="Arial"/>
              </a:rPr>
              <a:t>erradicar</a:t>
            </a:r>
            <a:r>
              <a:rPr lang="es-CO" sz="1200" spc="-70">
                <a:solidFill>
                  <a:schemeClr val="bg1"/>
                </a:solidFill>
                <a:latin typeface="+mj-lt"/>
                <a:cs typeface="Arial"/>
              </a:rPr>
              <a:t> </a:t>
            </a:r>
            <a:r>
              <a:rPr lang="es-CO" sz="1200" spc="-35">
                <a:solidFill>
                  <a:schemeClr val="bg1"/>
                </a:solidFill>
                <a:latin typeface="+mj-lt"/>
                <a:cs typeface="Arial"/>
              </a:rPr>
              <a:t>cualquier</a:t>
            </a:r>
            <a:r>
              <a:rPr lang="es-CO" sz="1200" spc="-65">
                <a:solidFill>
                  <a:schemeClr val="bg1"/>
                </a:solidFill>
                <a:latin typeface="+mj-lt"/>
                <a:cs typeface="Arial"/>
              </a:rPr>
              <a:t> </a:t>
            </a:r>
            <a:r>
              <a:rPr lang="es-CO" sz="1200" spc="-5">
                <a:solidFill>
                  <a:schemeClr val="bg1"/>
                </a:solidFill>
                <a:latin typeface="+mj-lt"/>
                <a:cs typeface="Arial"/>
              </a:rPr>
              <a:t>forma</a:t>
            </a:r>
            <a:r>
              <a:rPr lang="es-CO" sz="1200" spc="-70">
                <a:solidFill>
                  <a:schemeClr val="bg1"/>
                </a:solidFill>
                <a:latin typeface="+mj-lt"/>
                <a:cs typeface="Arial"/>
              </a:rPr>
              <a:t> </a:t>
            </a:r>
            <a:r>
              <a:rPr lang="es-CO" sz="1200" spc="-50">
                <a:solidFill>
                  <a:schemeClr val="bg1"/>
                </a:solidFill>
                <a:latin typeface="+mj-lt"/>
                <a:cs typeface="Arial"/>
              </a:rPr>
              <a:t>de</a:t>
            </a:r>
            <a:r>
              <a:rPr lang="es-CO" sz="1200" spc="-65">
                <a:solidFill>
                  <a:schemeClr val="bg1"/>
                </a:solidFill>
                <a:latin typeface="+mj-lt"/>
                <a:cs typeface="Arial"/>
              </a:rPr>
              <a:t> </a:t>
            </a:r>
            <a:r>
              <a:rPr lang="es-CO" sz="1200" spc="-30">
                <a:solidFill>
                  <a:schemeClr val="bg1"/>
                </a:solidFill>
                <a:latin typeface="+mj-lt"/>
                <a:cs typeface="Arial"/>
              </a:rPr>
              <a:t>violación</a:t>
            </a:r>
            <a:r>
              <a:rPr lang="es-CO" sz="1200" spc="-70">
                <a:solidFill>
                  <a:schemeClr val="bg1"/>
                </a:solidFill>
                <a:latin typeface="+mj-lt"/>
                <a:cs typeface="Arial"/>
              </a:rPr>
              <a:t> a</a:t>
            </a:r>
            <a:r>
              <a:rPr lang="es-CO" sz="1200" spc="-65">
                <a:solidFill>
                  <a:schemeClr val="bg1"/>
                </a:solidFill>
                <a:latin typeface="+mj-lt"/>
                <a:cs typeface="Arial"/>
              </a:rPr>
              <a:t> </a:t>
            </a:r>
            <a:r>
              <a:rPr lang="es-CO" sz="1200" spc="-30">
                <a:solidFill>
                  <a:schemeClr val="bg1"/>
                </a:solidFill>
                <a:latin typeface="+mj-lt"/>
                <a:cs typeface="Arial"/>
              </a:rPr>
              <a:t>la</a:t>
            </a:r>
            <a:r>
              <a:rPr lang="es-CO" sz="1200" spc="-70">
                <a:solidFill>
                  <a:schemeClr val="bg1"/>
                </a:solidFill>
                <a:latin typeface="+mj-lt"/>
                <a:cs typeface="Arial"/>
              </a:rPr>
              <a:t> </a:t>
            </a:r>
            <a:r>
              <a:rPr lang="es-CO" sz="1200" spc="-25">
                <a:solidFill>
                  <a:schemeClr val="bg1"/>
                </a:solidFill>
                <a:latin typeface="+mj-lt"/>
                <a:cs typeface="Arial"/>
              </a:rPr>
              <a:t>ética</a:t>
            </a:r>
            <a:r>
              <a:rPr lang="es-CO" sz="1200" spc="-65">
                <a:solidFill>
                  <a:schemeClr val="bg1"/>
                </a:solidFill>
                <a:latin typeface="+mj-lt"/>
                <a:cs typeface="Arial"/>
              </a:rPr>
              <a:t> </a:t>
            </a:r>
            <a:r>
              <a:rPr lang="es-CO" sz="1200" spc="-25">
                <a:solidFill>
                  <a:schemeClr val="bg1"/>
                </a:solidFill>
                <a:latin typeface="+mj-lt"/>
                <a:cs typeface="Arial"/>
              </a:rPr>
              <a:t>y</a:t>
            </a:r>
            <a:r>
              <a:rPr lang="es-CO" sz="1200" spc="-70">
                <a:solidFill>
                  <a:schemeClr val="bg1"/>
                </a:solidFill>
                <a:latin typeface="+mj-lt"/>
                <a:cs typeface="Arial"/>
              </a:rPr>
              <a:t> </a:t>
            </a:r>
            <a:r>
              <a:rPr lang="es-CO" sz="1200" spc="-35">
                <a:solidFill>
                  <a:schemeClr val="bg1"/>
                </a:solidFill>
                <a:latin typeface="+mj-lt"/>
                <a:cs typeface="Arial"/>
              </a:rPr>
              <a:t>las</a:t>
            </a:r>
            <a:r>
              <a:rPr lang="es-CO" sz="1200" spc="-65">
                <a:solidFill>
                  <a:schemeClr val="bg1"/>
                </a:solidFill>
                <a:latin typeface="+mj-lt"/>
                <a:cs typeface="Arial"/>
              </a:rPr>
              <a:t> </a:t>
            </a:r>
            <a:r>
              <a:rPr lang="es-CO" sz="1200" spc="-30">
                <a:solidFill>
                  <a:schemeClr val="bg1"/>
                </a:solidFill>
                <a:latin typeface="+mj-lt"/>
                <a:cs typeface="Arial"/>
              </a:rPr>
              <a:t>prácticas</a:t>
            </a:r>
            <a:r>
              <a:rPr lang="es-CO" sz="1200" spc="-70">
                <a:solidFill>
                  <a:schemeClr val="bg1"/>
                </a:solidFill>
                <a:latin typeface="+mj-lt"/>
                <a:cs typeface="Arial"/>
              </a:rPr>
              <a:t> </a:t>
            </a:r>
            <a:r>
              <a:rPr lang="es-CO" sz="1200" spc="-40">
                <a:solidFill>
                  <a:schemeClr val="bg1"/>
                </a:solidFill>
                <a:latin typeface="+mj-lt"/>
                <a:cs typeface="Arial"/>
              </a:rPr>
              <a:t>indebidas.</a:t>
            </a:r>
            <a:endParaRPr lang="es-CO" sz="1200">
              <a:solidFill>
                <a:schemeClr val="bg1"/>
              </a:solidFill>
              <a:latin typeface="+mj-lt"/>
              <a:cs typeface="Arial"/>
            </a:endParaRPr>
          </a:p>
          <a:p>
            <a:pPr marL="12700" marR="5080" algn="just">
              <a:lnSpc>
                <a:spcPts val="1400"/>
              </a:lnSpc>
              <a:spcBef>
                <a:spcPts val="1400"/>
              </a:spcBef>
            </a:pPr>
            <a:r>
              <a:rPr lang="es-CO" sz="1200" spc="-20">
                <a:solidFill>
                  <a:schemeClr val="bg1"/>
                </a:solidFill>
                <a:latin typeface="+mj-lt"/>
                <a:cs typeface="Arial"/>
              </a:rPr>
              <a:t>Invitamos </a:t>
            </a:r>
            <a:r>
              <a:rPr lang="es-CO" sz="1200" spc="-70">
                <a:solidFill>
                  <a:schemeClr val="bg1"/>
                </a:solidFill>
                <a:latin typeface="+mj-lt"/>
                <a:cs typeface="Arial"/>
              </a:rPr>
              <a:t>a </a:t>
            </a:r>
            <a:r>
              <a:rPr lang="es-CO" sz="1200" spc="-15">
                <a:solidFill>
                  <a:schemeClr val="bg1"/>
                </a:solidFill>
                <a:latin typeface="+mj-lt"/>
                <a:cs typeface="Arial"/>
              </a:rPr>
              <a:t>todos </a:t>
            </a:r>
            <a:r>
              <a:rPr lang="es-CO" sz="1200" spc="-25">
                <a:solidFill>
                  <a:schemeClr val="bg1"/>
                </a:solidFill>
                <a:latin typeface="+mj-lt"/>
                <a:cs typeface="Arial"/>
              </a:rPr>
              <a:t>los </a:t>
            </a:r>
            <a:r>
              <a:rPr lang="es-CO" sz="1200" spc="-15">
                <a:solidFill>
                  <a:schemeClr val="bg1"/>
                </a:solidFill>
                <a:latin typeface="+mj-lt"/>
                <a:cs typeface="Arial"/>
              </a:rPr>
              <a:t>destinatarios </a:t>
            </a:r>
            <a:r>
              <a:rPr lang="es-CO" sz="1200" spc="-50">
                <a:solidFill>
                  <a:schemeClr val="bg1"/>
                </a:solidFill>
                <a:latin typeface="+mj-lt"/>
                <a:cs typeface="Arial"/>
              </a:rPr>
              <a:t>de </a:t>
            </a:r>
            <a:r>
              <a:rPr lang="es-CO" sz="1200" spc="-20">
                <a:solidFill>
                  <a:schemeClr val="bg1"/>
                </a:solidFill>
                <a:latin typeface="+mj-lt"/>
                <a:cs typeface="Arial"/>
              </a:rPr>
              <a:t>este </a:t>
            </a:r>
            <a:r>
              <a:rPr lang="es-CO" sz="1200" spc="-65">
                <a:solidFill>
                  <a:schemeClr val="bg1"/>
                </a:solidFill>
                <a:latin typeface="+mj-lt"/>
                <a:cs typeface="Arial"/>
              </a:rPr>
              <a:t>Código </a:t>
            </a:r>
            <a:r>
              <a:rPr lang="es-CO" sz="1200" spc="-70">
                <a:solidFill>
                  <a:schemeClr val="bg1"/>
                </a:solidFill>
                <a:latin typeface="+mj-lt"/>
                <a:cs typeface="Arial"/>
              </a:rPr>
              <a:t>a </a:t>
            </a:r>
            <a:r>
              <a:rPr lang="es-CO" sz="1200" spc="-25">
                <a:solidFill>
                  <a:schemeClr val="bg1"/>
                </a:solidFill>
                <a:latin typeface="+mj-lt"/>
                <a:cs typeface="Arial"/>
              </a:rPr>
              <a:t>comprometerse </a:t>
            </a:r>
            <a:r>
              <a:rPr lang="es-CO" sz="1200" spc="-45">
                <a:solidFill>
                  <a:schemeClr val="bg1"/>
                </a:solidFill>
                <a:latin typeface="+mj-lt"/>
                <a:cs typeface="Arial"/>
              </a:rPr>
              <a:t>y, con </a:t>
            </a:r>
            <a:r>
              <a:rPr lang="es-CO" sz="1200" spc="-40">
                <a:solidFill>
                  <a:schemeClr val="bg1"/>
                </a:solidFill>
                <a:latin typeface="+mj-lt"/>
                <a:cs typeface="Arial"/>
              </a:rPr>
              <a:t>sus actuaciones, </a:t>
            </a:r>
            <a:r>
              <a:rPr lang="es-CO" sz="1200" spc="-15">
                <a:solidFill>
                  <a:schemeClr val="bg1"/>
                </a:solidFill>
                <a:latin typeface="+mj-lt"/>
                <a:cs typeface="Arial"/>
              </a:rPr>
              <a:t>demostrar</a:t>
            </a:r>
            <a:r>
              <a:rPr lang="es-CO" sz="1200" spc="-160">
                <a:solidFill>
                  <a:schemeClr val="bg1"/>
                </a:solidFill>
                <a:latin typeface="+mj-lt"/>
                <a:cs typeface="Arial"/>
              </a:rPr>
              <a:t> </a:t>
            </a:r>
            <a:r>
              <a:rPr lang="es-CO" sz="1200" spc="-40">
                <a:solidFill>
                  <a:schemeClr val="bg1"/>
                </a:solidFill>
                <a:latin typeface="+mj-lt"/>
                <a:cs typeface="Arial"/>
              </a:rPr>
              <a:t>cero  </a:t>
            </a:r>
            <a:r>
              <a:rPr lang="es-CO" sz="1200" spc="-25">
                <a:solidFill>
                  <a:schemeClr val="bg1"/>
                </a:solidFill>
                <a:latin typeface="+mj-lt"/>
                <a:cs typeface="Arial"/>
              </a:rPr>
              <a:t>tolerancias </a:t>
            </a:r>
            <a:r>
              <a:rPr lang="es-CO" sz="1200" spc="-70">
                <a:solidFill>
                  <a:schemeClr val="bg1"/>
                </a:solidFill>
                <a:latin typeface="+mj-lt"/>
                <a:cs typeface="Arial"/>
              </a:rPr>
              <a:t>a </a:t>
            </a:r>
            <a:r>
              <a:rPr lang="es-CO" sz="1200" spc="-30">
                <a:solidFill>
                  <a:schemeClr val="bg1"/>
                </a:solidFill>
                <a:latin typeface="+mj-lt"/>
                <a:cs typeface="Arial"/>
              </a:rPr>
              <a:t>la violación </a:t>
            </a:r>
            <a:r>
              <a:rPr lang="es-CO" sz="1200" spc="-50">
                <a:solidFill>
                  <a:schemeClr val="bg1"/>
                </a:solidFill>
                <a:latin typeface="+mj-lt"/>
                <a:cs typeface="Arial"/>
              </a:rPr>
              <a:t>de </a:t>
            </a:r>
            <a:r>
              <a:rPr lang="es-CO" sz="1200" spc="-35">
                <a:solidFill>
                  <a:schemeClr val="bg1"/>
                </a:solidFill>
                <a:latin typeface="+mj-lt"/>
                <a:cs typeface="Arial"/>
              </a:rPr>
              <a:t>las </a:t>
            </a:r>
            <a:r>
              <a:rPr lang="es-CO" sz="1200" spc="-25">
                <a:solidFill>
                  <a:schemeClr val="bg1"/>
                </a:solidFill>
                <a:latin typeface="+mj-lt"/>
                <a:cs typeface="Arial"/>
              </a:rPr>
              <a:t>normas </a:t>
            </a:r>
            <a:r>
              <a:rPr lang="es-CO" sz="1200" spc="-45">
                <a:solidFill>
                  <a:schemeClr val="bg1"/>
                </a:solidFill>
                <a:latin typeface="+mj-lt"/>
                <a:cs typeface="Arial"/>
              </a:rPr>
              <a:t>en </a:t>
            </a:r>
            <a:r>
              <a:rPr lang="es-CO" sz="1200" spc="-30">
                <a:solidFill>
                  <a:schemeClr val="bg1"/>
                </a:solidFill>
                <a:latin typeface="+mj-lt"/>
                <a:cs typeface="Arial"/>
              </a:rPr>
              <a:t>él </a:t>
            </a:r>
            <a:r>
              <a:rPr lang="es-CO" sz="1200" spc="-35">
                <a:solidFill>
                  <a:schemeClr val="bg1"/>
                </a:solidFill>
                <a:latin typeface="+mj-lt"/>
                <a:cs typeface="Arial"/>
              </a:rPr>
              <a:t>contenidas. </a:t>
            </a:r>
            <a:r>
              <a:rPr lang="es-CO" sz="1200" spc="-70">
                <a:solidFill>
                  <a:schemeClr val="bg1"/>
                </a:solidFill>
                <a:latin typeface="+mj-lt"/>
                <a:cs typeface="Arial"/>
              </a:rPr>
              <a:t>Así </a:t>
            </a:r>
            <a:r>
              <a:rPr lang="es-CO" sz="1200" spc="-25">
                <a:solidFill>
                  <a:schemeClr val="bg1"/>
                </a:solidFill>
                <a:latin typeface="+mj-lt"/>
                <a:cs typeface="Arial"/>
              </a:rPr>
              <a:t>mismo, </a:t>
            </a:r>
            <a:r>
              <a:rPr lang="es-CO" sz="1200" spc="-70">
                <a:solidFill>
                  <a:schemeClr val="bg1"/>
                </a:solidFill>
                <a:latin typeface="+mj-lt"/>
                <a:cs typeface="Arial"/>
              </a:rPr>
              <a:t>a </a:t>
            </a:r>
            <a:r>
              <a:rPr lang="es-CO" sz="1200" spc="-15">
                <a:solidFill>
                  <a:schemeClr val="bg1"/>
                </a:solidFill>
                <a:latin typeface="+mj-lt"/>
                <a:cs typeface="Arial"/>
              </a:rPr>
              <a:t>reportar, </a:t>
            </a:r>
            <a:r>
              <a:rPr lang="es-CO" sz="1200" spc="-70">
                <a:solidFill>
                  <a:schemeClr val="bg1"/>
                </a:solidFill>
                <a:latin typeface="+mj-lt"/>
                <a:cs typeface="Arial"/>
              </a:rPr>
              <a:t>a </a:t>
            </a:r>
            <a:r>
              <a:rPr lang="es-CO" sz="1200" spc="-15">
                <a:solidFill>
                  <a:schemeClr val="bg1"/>
                </a:solidFill>
                <a:latin typeface="+mj-lt"/>
                <a:cs typeface="Arial"/>
              </a:rPr>
              <a:t>través </a:t>
            </a:r>
            <a:r>
              <a:rPr lang="es-CO" sz="1200" spc="-50">
                <a:solidFill>
                  <a:schemeClr val="bg1"/>
                </a:solidFill>
                <a:latin typeface="+mj-lt"/>
                <a:cs typeface="Arial"/>
              </a:rPr>
              <a:t>de </a:t>
            </a:r>
            <a:r>
              <a:rPr lang="es-CO" sz="1200" spc="-25">
                <a:solidFill>
                  <a:schemeClr val="bg1"/>
                </a:solidFill>
                <a:latin typeface="+mj-lt"/>
                <a:cs typeface="Arial"/>
              </a:rPr>
              <a:t>los </a:t>
            </a:r>
            <a:r>
              <a:rPr lang="es-CO" sz="1200" spc="-50">
                <a:solidFill>
                  <a:schemeClr val="bg1"/>
                </a:solidFill>
                <a:latin typeface="+mj-lt"/>
                <a:cs typeface="Arial"/>
              </a:rPr>
              <a:t>canales  </a:t>
            </a:r>
            <a:r>
              <a:rPr lang="es-CO" sz="1200" spc="-15">
                <a:solidFill>
                  <a:schemeClr val="bg1"/>
                </a:solidFill>
                <a:latin typeface="+mj-lt"/>
                <a:cs typeface="Arial"/>
              </a:rPr>
              <a:t>institucionales </a:t>
            </a:r>
            <a:r>
              <a:rPr lang="es-CO" sz="1200" spc="-35">
                <a:solidFill>
                  <a:schemeClr val="bg1"/>
                </a:solidFill>
                <a:latin typeface="+mj-lt"/>
                <a:cs typeface="Arial"/>
              </a:rPr>
              <a:t>establecidos, </a:t>
            </a:r>
            <a:r>
              <a:rPr lang="es-CO" sz="1200" spc="-25">
                <a:solidFill>
                  <a:schemeClr val="bg1"/>
                </a:solidFill>
                <a:latin typeface="+mj-lt"/>
                <a:cs typeface="Arial"/>
              </a:rPr>
              <a:t>los </a:t>
            </a:r>
            <a:r>
              <a:rPr lang="es-CO" sz="1200" spc="-45">
                <a:solidFill>
                  <a:schemeClr val="bg1"/>
                </a:solidFill>
                <a:latin typeface="+mj-lt"/>
                <a:cs typeface="Arial"/>
              </a:rPr>
              <a:t>hechos </a:t>
            </a:r>
            <a:r>
              <a:rPr lang="es-CO" sz="1200" spc="-35">
                <a:solidFill>
                  <a:schemeClr val="bg1"/>
                </a:solidFill>
                <a:latin typeface="+mj-lt"/>
                <a:cs typeface="Arial"/>
              </a:rPr>
              <a:t>o </a:t>
            </a:r>
            <a:r>
              <a:rPr lang="es-CO" sz="1200" spc="-30">
                <a:solidFill>
                  <a:schemeClr val="bg1"/>
                </a:solidFill>
                <a:latin typeface="+mj-lt"/>
                <a:cs typeface="Arial"/>
              </a:rPr>
              <a:t>actividades </a:t>
            </a:r>
            <a:r>
              <a:rPr lang="es-CO" sz="1200" spc="-45">
                <a:solidFill>
                  <a:schemeClr val="bg1"/>
                </a:solidFill>
                <a:latin typeface="+mj-lt"/>
                <a:cs typeface="Arial"/>
              </a:rPr>
              <a:t>conocidas </a:t>
            </a:r>
            <a:r>
              <a:rPr lang="es-CO" sz="1200" spc="-35">
                <a:solidFill>
                  <a:schemeClr val="bg1"/>
                </a:solidFill>
                <a:latin typeface="+mj-lt"/>
                <a:cs typeface="Arial"/>
              </a:rPr>
              <a:t>o </a:t>
            </a:r>
            <a:r>
              <a:rPr lang="es-CO" sz="1200" spc="-50">
                <a:solidFill>
                  <a:schemeClr val="bg1"/>
                </a:solidFill>
                <a:latin typeface="+mj-lt"/>
                <a:cs typeface="Arial"/>
              </a:rPr>
              <a:t>sospechosas </a:t>
            </a:r>
            <a:r>
              <a:rPr lang="es-CO" sz="1200" spc="-45">
                <a:solidFill>
                  <a:schemeClr val="bg1"/>
                </a:solidFill>
                <a:latin typeface="+mj-lt"/>
                <a:cs typeface="Arial"/>
              </a:rPr>
              <a:t>que </a:t>
            </a:r>
            <a:r>
              <a:rPr lang="es-CO" sz="1200" spc="-50">
                <a:solidFill>
                  <a:schemeClr val="bg1"/>
                </a:solidFill>
                <a:latin typeface="+mj-lt"/>
                <a:cs typeface="Arial"/>
              </a:rPr>
              <a:t>desconozcan </a:t>
            </a:r>
            <a:r>
              <a:rPr lang="es-CO" sz="1200" spc="-40">
                <a:solidFill>
                  <a:schemeClr val="bg1"/>
                </a:solidFill>
                <a:latin typeface="+mj-lt"/>
                <a:cs typeface="Arial"/>
              </a:rPr>
              <a:t>sus  </a:t>
            </a:r>
            <a:r>
              <a:rPr lang="es-CO" sz="1200" spc="-25">
                <a:solidFill>
                  <a:schemeClr val="bg1"/>
                </a:solidFill>
                <a:latin typeface="+mj-lt"/>
                <a:cs typeface="Arial"/>
              </a:rPr>
              <a:t>lineamientos.</a:t>
            </a:r>
            <a:endParaRPr lang="es-CO" sz="1200">
              <a:solidFill>
                <a:schemeClr val="bg1"/>
              </a:solidFill>
              <a:latin typeface="+mj-lt"/>
              <a:cs typeface="Arial"/>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10" name="Picture 9">
            <a:extLst>
              <a:ext uri="{FF2B5EF4-FFF2-40B4-BE49-F238E27FC236}">
                <a16:creationId xmlns:a16="http://schemas.microsoft.com/office/drawing/2014/main" id="{096E1BCC-6E15-0E40-956B-0BD988EEA20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9050" y="19050"/>
            <a:ext cx="8255000" cy="8255000"/>
          </a:xfrm>
          <a:prstGeom prst="rect">
            <a:avLst/>
          </a:prstGeom>
        </p:spPr>
      </p:pic>
      <p:sp>
        <p:nvSpPr>
          <p:cNvPr id="2" name="object 2"/>
          <p:cNvSpPr txBox="1"/>
          <p:nvPr/>
        </p:nvSpPr>
        <p:spPr>
          <a:xfrm>
            <a:off x="669813" y="1442953"/>
            <a:ext cx="4645660" cy="2164715"/>
          </a:xfrm>
          <a:prstGeom prst="rect">
            <a:avLst/>
          </a:prstGeom>
        </p:spPr>
        <p:txBody>
          <a:bodyPr vert="horz" wrap="square" lIns="0" tIns="22860" rIns="0" bIns="0" rtlCol="0">
            <a:spAutoFit/>
          </a:bodyPr>
          <a:lstStyle/>
          <a:p>
            <a:pPr marL="12700" marR="5080" algn="just">
              <a:lnSpc>
                <a:spcPts val="1400"/>
              </a:lnSpc>
              <a:spcBef>
                <a:spcPts val="180"/>
              </a:spcBef>
            </a:pPr>
            <a:r>
              <a:rPr lang="es-CO" sz="1200" spc="-90" dirty="0">
                <a:solidFill>
                  <a:srgbClr val="6D6E71"/>
                </a:solidFill>
                <a:latin typeface="+mj-lt"/>
                <a:cs typeface="Arial"/>
              </a:rPr>
              <a:t>Es </a:t>
            </a:r>
            <a:r>
              <a:rPr lang="es-CO" sz="1200" spc="-30" dirty="0">
                <a:solidFill>
                  <a:srgbClr val="6D6E71"/>
                </a:solidFill>
                <a:latin typeface="+mj-lt"/>
                <a:cs typeface="Arial"/>
              </a:rPr>
              <a:t>un </a:t>
            </a:r>
            <a:r>
              <a:rPr lang="es-CO" sz="1200" spc="-35" dirty="0">
                <a:solidFill>
                  <a:srgbClr val="6D6E71"/>
                </a:solidFill>
                <a:latin typeface="+mj-lt"/>
                <a:cs typeface="Arial"/>
              </a:rPr>
              <a:t>compendio </a:t>
            </a:r>
            <a:r>
              <a:rPr lang="es-CO" sz="1200" spc="-50" dirty="0">
                <a:solidFill>
                  <a:srgbClr val="6D6E71"/>
                </a:solidFill>
                <a:latin typeface="+mj-lt"/>
                <a:cs typeface="Arial"/>
              </a:rPr>
              <a:t>de </a:t>
            </a:r>
            <a:r>
              <a:rPr lang="es-CO" sz="1200" spc="-35" dirty="0">
                <a:solidFill>
                  <a:srgbClr val="6D6E71"/>
                </a:solidFill>
                <a:latin typeface="+mj-lt"/>
                <a:cs typeface="Arial"/>
              </a:rPr>
              <a:t>reglas </a:t>
            </a:r>
            <a:r>
              <a:rPr lang="es-CO" sz="1200" spc="-45" dirty="0">
                <a:solidFill>
                  <a:srgbClr val="6D6E71"/>
                </a:solidFill>
                <a:latin typeface="+mj-lt"/>
                <a:cs typeface="Arial"/>
              </a:rPr>
              <a:t>que </a:t>
            </a:r>
            <a:r>
              <a:rPr lang="es-CO" sz="1200" spc="-25" dirty="0">
                <a:solidFill>
                  <a:srgbClr val="6D6E71"/>
                </a:solidFill>
                <a:latin typeface="+mj-lt"/>
                <a:cs typeface="Arial"/>
              </a:rPr>
              <a:t>definen los </a:t>
            </a:r>
            <a:r>
              <a:rPr lang="es-CO" sz="1200" spc="-30" dirty="0">
                <a:solidFill>
                  <a:srgbClr val="6D6E71"/>
                </a:solidFill>
                <a:latin typeface="+mj-lt"/>
                <a:cs typeface="Arial"/>
              </a:rPr>
              <a:t>estándares </a:t>
            </a:r>
            <a:r>
              <a:rPr lang="es-CO" sz="1200" spc="-50" dirty="0">
                <a:solidFill>
                  <a:srgbClr val="6D6E71"/>
                </a:solidFill>
                <a:latin typeface="+mj-lt"/>
                <a:cs typeface="Arial"/>
              </a:rPr>
              <a:t>de  </a:t>
            </a:r>
            <a:r>
              <a:rPr lang="es-CO" sz="1200" spc="-15" dirty="0">
                <a:solidFill>
                  <a:srgbClr val="6D6E71"/>
                </a:solidFill>
                <a:latin typeface="+mj-lt"/>
                <a:cs typeface="Arial"/>
              </a:rPr>
              <a:t>comportamiento </a:t>
            </a:r>
            <a:r>
              <a:rPr lang="es-CO" sz="1200" spc="-50" dirty="0">
                <a:solidFill>
                  <a:srgbClr val="6D6E71"/>
                </a:solidFill>
                <a:latin typeface="+mj-lt"/>
                <a:cs typeface="Arial"/>
              </a:rPr>
              <a:t>esperados </a:t>
            </a:r>
            <a:r>
              <a:rPr lang="es-CO" sz="1200" spc="-25" dirty="0">
                <a:solidFill>
                  <a:srgbClr val="6D6E71"/>
                </a:solidFill>
                <a:latin typeface="+mj-lt"/>
                <a:cs typeface="Arial"/>
              </a:rPr>
              <a:t>por </a:t>
            </a:r>
            <a:r>
              <a:rPr lang="es-CO" sz="1200" spc="-35" dirty="0">
                <a:solidFill>
                  <a:srgbClr val="6D6E71"/>
                </a:solidFill>
                <a:latin typeface="+mj-lt"/>
                <a:cs typeface="Arial"/>
              </a:rPr>
              <a:t>la </a:t>
            </a:r>
            <a:r>
              <a:rPr lang="es-CO" sz="1200" spc="-45" dirty="0">
                <a:solidFill>
                  <a:srgbClr val="6D6E71"/>
                </a:solidFill>
                <a:latin typeface="+mj-lt"/>
                <a:cs typeface="Arial"/>
              </a:rPr>
              <a:t>organización </a:t>
            </a:r>
            <a:r>
              <a:rPr lang="es-CO" sz="1200" spc="-25" dirty="0">
                <a:solidFill>
                  <a:srgbClr val="6D6E71"/>
                </a:solidFill>
                <a:latin typeface="+mj-lt"/>
                <a:cs typeface="Arial"/>
              </a:rPr>
              <a:t>y </a:t>
            </a:r>
            <a:r>
              <a:rPr lang="es-CO" sz="1200" spc="-60" dirty="0">
                <a:solidFill>
                  <a:srgbClr val="6D6E71"/>
                </a:solidFill>
                <a:latin typeface="+mj-lt"/>
                <a:cs typeface="Arial"/>
              </a:rPr>
              <a:t>guían </a:t>
            </a:r>
            <a:r>
              <a:rPr lang="es-CO" sz="1200" spc="-35" dirty="0">
                <a:solidFill>
                  <a:srgbClr val="6D6E71"/>
                </a:solidFill>
                <a:latin typeface="+mj-lt"/>
                <a:cs typeface="Arial"/>
              </a:rPr>
              <a:t>la </a:t>
            </a:r>
            <a:r>
              <a:rPr lang="es-CO" sz="1200" spc="-15" dirty="0">
                <a:solidFill>
                  <a:srgbClr val="6D6E71"/>
                </a:solidFill>
                <a:latin typeface="+mj-lt"/>
                <a:cs typeface="Arial"/>
              </a:rPr>
              <a:t>forma </a:t>
            </a:r>
            <a:r>
              <a:rPr lang="es-CO" sz="1200" spc="-60" dirty="0">
                <a:solidFill>
                  <a:srgbClr val="6D6E71"/>
                </a:solidFill>
                <a:latin typeface="+mj-lt"/>
                <a:cs typeface="Arial"/>
              </a:rPr>
              <a:t>de  </a:t>
            </a:r>
            <a:r>
              <a:rPr lang="es-CO" sz="1200" spc="-45" dirty="0">
                <a:solidFill>
                  <a:srgbClr val="6D6E71"/>
                </a:solidFill>
                <a:latin typeface="+mj-lt"/>
                <a:cs typeface="Arial"/>
              </a:rPr>
              <a:t>proceder</a:t>
            </a:r>
            <a:r>
              <a:rPr lang="es-CO" sz="1200" spc="-120" dirty="0">
                <a:solidFill>
                  <a:srgbClr val="6D6E71"/>
                </a:solidFill>
                <a:latin typeface="+mj-lt"/>
                <a:cs typeface="Arial"/>
              </a:rPr>
              <a:t> </a:t>
            </a:r>
            <a:r>
              <a:rPr lang="es-CO" sz="1200" spc="-55" dirty="0">
                <a:solidFill>
                  <a:srgbClr val="6D6E71"/>
                </a:solidFill>
                <a:latin typeface="+mj-lt"/>
                <a:cs typeface="Arial"/>
              </a:rPr>
              <a:t>de</a:t>
            </a:r>
            <a:r>
              <a:rPr lang="es-CO" sz="1200" spc="-114" dirty="0">
                <a:solidFill>
                  <a:srgbClr val="6D6E71"/>
                </a:solidFill>
                <a:latin typeface="+mj-lt"/>
                <a:cs typeface="Arial"/>
              </a:rPr>
              <a:t> </a:t>
            </a:r>
            <a:r>
              <a:rPr lang="es-CO" sz="1200" spc="-30" dirty="0">
                <a:solidFill>
                  <a:srgbClr val="6D6E71"/>
                </a:solidFill>
                <a:latin typeface="+mj-lt"/>
                <a:cs typeface="Arial"/>
              </a:rPr>
              <a:t>Esenttia</a:t>
            </a:r>
            <a:r>
              <a:rPr lang="es-CO" sz="1200" spc="-120" dirty="0">
                <a:solidFill>
                  <a:srgbClr val="6D6E71"/>
                </a:solidFill>
                <a:latin typeface="+mj-lt"/>
                <a:cs typeface="Arial"/>
              </a:rPr>
              <a:t> </a:t>
            </a:r>
            <a:r>
              <a:rPr lang="es-CO" sz="1200" spc="-100" dirty="0">
                <a:solidFill>
                  <a:srgbClr val="6D6E71"/>
                </a:solidFill>
                <a:latin typeface="+mj-lt"/>
                <a:cs typeface="Arial"/>
              </a:rPr>
              <a:t>S.A.,</a:t>
            </a:r>
            <a:r>
              <a:rPr lang="es-CO" sz="1200" spc="-105" dirty="0">
                <a:solidFill>
                  <a:srgbClr val="6D6E71"/>
                </a:solidFill>
                <a:latin typeface="+mj-lt"/>
                <a:cs typeface="Arial"/>
              </a:rPr>
              <a:t> </a:t>
            </a:r>
            <a:r>
              <a:rPr lang="es-CO" sz="1200" spc="-25" dirty="0">
                <a:solidFill>
                  <a:srgbClr val="6D6E71"/>
                </a:solidFill>
                <a:latin typeface="+mj-lt"/>
                <a:cs typeface="Arial"/>
              </a:rPr>
              <a:t>y</a:t>
            </a:r>
            <a:r>
              <a:rPr lang="es-CO" sz="1200" spc="-100" dirty="0">
                <a:solidFill>
                  <a:srgbClr val="6D6E71"/>
                </a:solidFill>
                <a:latin typeface="+mj-lt"/>
                <a:cs typeface="Arial"/>
              </a:rPr>
              <a:t> </a:t>
            </a:r>
            <a:r>
              <a:rPr lang="es-CO" sz="1200" spc="-50" dirty="0">
                <a:solidFill>
                  <a:srgbClr val="6D6E71"/>
                </a:solidFill>
                <a:latin typeface="+mj-lt"/>
                <a:cs typeface="Arial"/>
              </a:rPr>
              <a:t>de</a:t>
            </a:r>
            <a:r>
              <a:rPr lang="es-CO" sz="1200" spc="-95" dirty="0">
                <a:solidFill>
                  <a:srgbClr val="6D6E71"/>
                </a:solidFill>
                <a:latin typeface="+mj-lt"/>
                <a:cs typeface="Arial"/>
              </a:rPr>
              <a:t> </a:t>
            </a:r>
            <a:r>
              <a:rPr lang="es-CO" sz="1200" spc="-35" dirty="0">
                <a:solidFill>
                  <a:srgbClr val="6D6E71"/>
                </a:solidFill>
                <a:latin typeface="+mj-lt"/>
                <a:cs typeface="Arial"/>
              </a:rPr>
              <a:t>las</a:t>
            </a:r>
            <a:r>
              <a:rPr lang="es-CO" sz="1200" spc="-100" dirty="0">
                <a:solidFill>
                  <a:srgbClr val="6D6E71"/>
                </a:solidFill>
                <a:latin typeface="+mj-lt"/>
                <a:cs typeface="Arial"/>
              </a:rPr>
              <a:t> </a:t>
            </a:r>
            <a:r>
              <a:rPr lang="es-CO" sz="1200" spc="-20" dirty="0">
                <a:solidFill>
                  <a:srgbClr val="6D6E71"/>
                </a:solidFill>
                <a:latin typeface="+mj-lt"/>
                <a:cs typeface="Arial"/>
              </a:rPr>
              <a:t>restantes de</a:t>
            </a:r>
            <a:r>
              <a:rPr lang="es-CO" sz="1200" spc="-125" dirty="0">
                <a:solidFill>
                  <a:srgbClr val="6D6E71"/>
                </a:solidFill>
                <a:latin typeface="+mj-lt"/>
                <a:cs typeface="Arial"/>
              </a:rPr>
              <a:t> </a:t>
            </a:r>
            <a:r>
              <a:rPr lang="es-CO" sz="1200" spc="-45" dirty="0">
                <a:solidFill>
                  <a:srgbClr val="6D6E71"/>
                </a:solidFill>
                <a:latin typeface="+mj-lt"/>
                <a:cs typeface="Arial"/>
              </a:rPr>
              <a:t>las</a:t>
            </a:r>
            <a:r>
              <a:rPr lang="es-CO" sz="1200" spc="-120" dirty="0">
                <a:solidFill>
                  <a:srgbClr val="6D6E71"/>
                </a:solidFill>
                <a:latin typeface="+mj-lt"/>
                <a:cs typeface="Arial"/>
              </a:rPr>
              <a:t> </a:t>
            </a:r>
            <a:r>
              <a:rPr lang="es-CO" sz="1200" spc="-60" dirty="0">
                <a:solidFill>
                  <a:srgbClr val="6D6E71"/>
                </a:solidFill>
                <a:latin typeface="+mj-lt"/>
                <a:cs typeface="Arial"/>
              </a:rPr>
              <a:t>compañías</a:t>
            </a:r>
            <a:r>
              <a:rPr lang="es-CO" sz="1200" spc="-125" dirty="0">
                <a:solidFill>
                  <a:srgbClr val="6D6E71"/>
                </a:solidFill>
                <a:latin typeface="+mj-lt"/>
                <a:cs typeface="Arial"/>
              </a:rPr>
              <a:t> </a:t>
            </a:r>
            <a:r>
              <a:rPr lang="es-CO" sz="1200" spc="-55" dirty="0">
                <a:solidFill>
                  <a:srgbClr val="6D6E71"/>
                </a:solidFill>
                <a:latin typeface="+mj-lt"/>
                <a:cs typeface="Arial"/>
              </a:rPr>
              <a:t>que</a:t>
            </a:r>
            <a:r>
              <a:rPr lang="es-CO" sz="1200" spc="-120" dirty="0">
                <a:solidFill>
                  <a:srgbClr val="6D6E71"/>
                </a:solidFill>
                <a:latin typeface="+mj-lt"/>
                <a:cs typeface="Arial"/>
              </a:rPr>
              <a:t> </a:t>
            </a:r>
            <a:r>
              <a:rPr lang="es-CO" sz="1200" spc="-35" dirty="0">
                <a:solidFill>
                  <a:srgbClr val="6D6E71"/>
                </a:solidFill>
                <a:latin typeface="+mj-lt"/>
                <a:cs typeface="Arial"/>
              </a:rPr>
              <a:t>integran  el </a:t>
            </a:r>
            <a:r>
              <a:rPr lang="es-CO" sz="1200" spc="-70" dirty="0">
                <a:solidFill>
                  <a:srgbClr val="6D6E71"/>
                </a:solidFill>
                <a:latin typeface="+mj-lt"/>
                <a:cs typeface="Arial"/>
              </a:rPr>
              <a:t>Grupo </a:t>
            </a:r>
            <a:r>
              <a:rPr lang="es-CO" sz="1200" spc="-50" dirty="0">
                <a:solidFill>
                  <a:srgbClr val="6D6E71"/>
                </a:solidFill>
                <a:latin typeface="+mj-lt"/>
                <a:cs typeface="Arial"/>
              </a:rPr>
              <a:t>Empresarial </a:t>
            </a:r>
            <a:r>
              <a:rPr lang="es-CO" sz="1200" spc="-45" dirty="0">
                <a:solidFill>
                  <a:srgbClr val="6D6E71"/>
                </a:solidFill>
                <a:latin typeface="+mj-lt"/>
                <a:cs typeface="Arial"/>
              </a:rPr>
              <a:t>Ecopetrol </a:t>
            </a:r>
            <a:r>
              <a:rPr lang="es-CO" sz="1200" spc="-25" dirty="0">
                <a:solidFill>
                  <a:srgbClr val="6D6E71"/>
                </a:solidFill>
                <a:latin typeface="+mj-lt"/>
                <a:cs typeface="Arial"/>
              </a:rPr>
              <a:t>y </a:t>
            </a:r>
            <a:r>
              <a:rPr lang="es-CO" sz="1200" spc="-55" dirty="0">
                <a:solidFill>
                  <a:srgbClr val="6D6E71"/>
                </a:solidFill>
                <a:latin typeface="+mj-lt"/>
                <a:cs typeface="Arial"/>
              </a:rPr>
              <a:t>de </a:t>
            </a:r>
            <a:r>
              <a:rPr lang="es-CO" sz="1200" spc="-25" dirty="0">
                <a:solidFill>
                  <a:srgbClr val="6D6E71"/>
                </a:solidFill>
                <a:latin typeface="+mj-lt"/>
                <a:cs typeface="Arial"/>
              </a:rPr>
              <a:t>todos </a:t>
            </a:r>
            <a:r>
              <a:rPr lang="es-CO" sz="1200" spc="-35" dirty="0">
                <a:solidFill>
                  <a:srgbClr val="6D6E71"/>
                </a:solidFill>
                <a:latin typeface="+mj-lt"/>
                <a:cs typeface="Arial"/>
              </a:rPr>
              <a:t>los destinarios </a:t>
            </a:r>
            <a:r>
              <a:rPr lang="es-CO" sz="1200" spc="-40" dirty="0">
                <a:solidFill>
                  <a:srgbClr val="6D6E71"/>
                </a:solidFill>
                <a:latin typeface="+mj-lt"/>
                <a:cs typeface="Arial"/>
              </a:rPr>
              <a:t>del </a:t>
            </a:r>
            <a:r>
              <a:rPr lang="es-CO" sz="1200" spc="-75" dirty="0">
                <a:solidFill>
                  <a:srgbClr val="6D6E71"/>
                </a:solidFill>
                <a:latin typeface="+mj-lt"/>
                <a:cs typeface="Arial"/>
              </a:rPr>
              <a:t>Código, </a:t>
            </a:r>
            <a:r>
              <a:rPr lang="es-CO" sz="1200" spc="-60" dirty="0">
                <a:solidFill>
                  <a:srgbClr val="6D6E71"/>
                </a:solidFill>
                <a:latin typeface="+mj-lt"/>
                <a:cs typeface="Arial"/>
              </a:rPr>
              <a:t>bajo  </a:t>
            </a:r>
            <a:r>
              <a:rPr lang="es-CO" sz="1200" spc="-40" dirty="0">
                <a:solidFill>
                  <a:srgbClr val="6D6E71"/>
                </a:solidFill>
                <a:latin typeface="+mj-lt"/>
                <a:cs typeface="Arial"/>
              </a:rPr>
              <a:t>los </a:t>
            </a:r>
            <a:r>
              <a:rPr lang="es-CO" sz="1200" spc="-50" dirty="0">
                <a:solidFill>
                  <a:srgbClr val="6D6E71"/>
                </a:solidFill>
                <a:latin typeface="+mj-lt"/>
                <a:cs typeface="Arial"/>
              </a:rPr>
              <a:t>principios </a:t>
            </a:r>
            <a:r>
              <a:rPr lang="es-CO" sz="1200" spc="-45" dirty="0">
                <a:solidFill>
                  <a:srgbClr val="6D6E71"/>
                </a:solidFill>
                <a:latin typeface="+mj-lt"/>
                <a:cs typeface="Arial"/>
              </a:rPr>
              <a:t>éticos </a:t>
            </a:r>
            <a:r>
              <a:rPr lang="es-CO" sz="1200" spc="-60" dirty="0">
                <a:solidFill>
                  <a:srgbClr val="6D6E71"/>
                </a:solidFill>
                <a:latin typeface="+mj-lt"/>
                <a:cs typeface="Arial"/>
              </a:rPr>
              <a:t>de </a:t>
            </a:r>
            <a:r>
              <a:rPr lang="es-CO" sz="1200" spc="-45" dirty="0">
                <a:solidFill>
                  <a:srgbClr val="6D6E71"/>
                </a:solidFill>
                <a:latin typeface="+mj-lt"/>
                <a:cs typeface="Arial"/>
              </a:rPr>
              <a:t>integridad, </a:t>
            </a:r>
            <a:r>
              <a:rPr lang="es-CO" sz="1200" spc="-60" dirty="0">
                <a:solidFill>
                  <a:srgbClr val="6D6E71"/>
                </a:solidFill>
                <a:latin typeface="+mj-lt"/>
                <a:cs typeface="Arial"/>
              </a:rPr>
              <a:t>responsabilidad, </a:t>
            </a:r>
            <a:r>
              <a:rPr lang="es-CO" sz="1200" spc="-40" dirty="0">
                <a:solidFill>
                  <a:srgbClr val="6D6E71"/>
                </a:solidFill>
                <a:latin typeface="+mj-lt"/>
                <a:cs typeface="Arial"/>
              </a:rPr>
              <a:t>respeto </a:t>
            </a:r>
            <a:r>
              <a:rPr lang="es-CO" sz="1200" spc="-25" dirty="0">
                <a:solidFill>
                  <a:srgbClr val="6D6E71"/>
                </a:solidFill>
                <a:latin typeface="+mj-lt"/>
                <a:cs typeface="Arial"/>
              </a:rPr>
              <a:t>y </a:t>
            </a:r>
            <a:r>
              <a:rPr lang="es-CO" sz="1200" spc="-50" dirty="0">
                <a:solidFill>
                  <a:srgbClr val="6D6E71"/>
                </a:solidFill>
                <a:latin typeface="+mj-lt"/>
                <a:cs typeface="Arial"/>
              </a:rPr>
              <a:t>compromiso  </a:t>
            </a:r>
            <a:r>
              <a:rPr lang="es-CO" sz="1200" spc="-55" dirty="0">
                <a:solidFill>
                  <a:srgbClr val="6D6E71"/>
                </a:solidFill>
                <a:latin typeface="+mj-lt"/>
                <a:cs typeface="Arial"/>
              </a:rPr>
              <a:t>con </a:t>
            </a:r>
            <a:r>
              <a:rPr lang="es-CO" sz="1200" spc="-40" dirty="0">
                <a:solidFill>
                  <a:srgbClr val="6D6E71"/>
                </a:solidFill>
                <a:latin typeface="+mj-lt"/>
                <a:cs typeface="Arial"/>
              </a:rPr>
              <a:t>la</a:t>
            </a:r>
            <a:r>
              <a:rPr lang="es-CO" sz="1200" spc="-150" dirty="0">
                <a:solidFill>
                  <a:srgbClr val="6D6E71"/>
                </a:solidFill>
                <a:latin typeface="+mj-lt"/>
                <a:cs typeface="Arial"/>
              </a:rPr>
              <a:t> </a:t>
            </a:r>
            <a:r>
              <a:rPr lang="es-CO" sz="1200" spc="-55" dirty="0">
                <a:solidFill>
                  <a:srgbClr val="6D6E71"/>
                </a:solidFill>
                <a:latin typeface="+mj-lt"/>
                <a:cs typeface="Arial"/>
              </a:rPr>
              <a:t>vida.</a:t>
            </a:r>
            <a:endParaRPr lang="es-CO" sz="1200" dirty="0">
              <a:latin typeface="+mj-lt"/>
              <a:cs typeface="Arial"/>
            </a:endParaRPr>
          </a:p>
          <a:p>
            <a:pPr marL="12700" marR="5080" algn="just">
              <a:lnSpc>
                <a:spcPts val="1400"/>
              </a:lnSpc>
              <a:spcBef>
                <a:spcPts val="1400"/>
              </a:spcBef>
            </a:pPr>
            <a:r>
              <a:rPr lang="es-CO" sz="1200" spc="-40" dirty="0">
                <a:solidFill>
                  <a:srgbClr val="6D6E71"/>
                </a:solidFill>
                <a:latin typeface="+mj-lt"/>
                <a:cs typeface="Arial"/>
              </a:rPr>
              <a:t>Contar</a:t>
            </a:r>
            <a:r>
              <a:rPr lang="es-CO" sz="1200" spc="-90" dirty="0">
                <a:solidFill>
                  <a:srgbClr val="6D6E71"/>
                </a:solidFill>
                <a:latin typeface="+mj-lt"/>
                <a:cs typeface="Arial"/>
              </a:rPr>
              <a:t> </a:t>
            </a:r>
            <a:r>
              <a:rPr lang="es-CO" sz="1200" spc="-45" dirty="0">
                <a:solidFill>
                  <a:srgbClr val="6D6E71"/>
                </a:solidFill>
                <a:latin typeface="+mj-lt"/>
                <a:cs typeface="Arial"/>
              </a:rPr>
              <a:t>con</a:t>
            </a:r>
            <a:r>
              <a:rPr lang="es-CO" sz="1200" spc="-90" dirty="0">
                <a:solidFill>
                  <a:srgbClr val="6D6E71"/>
                </a:solidFill>
                <a:latin typeface="+mj-lt"/>
                <a:cs typeface="Arial"/>
              </a:rPr>
              <a:t> </a:t>
            </a:r>
            <a:r>
              <a:rPr lang="es-CO" sz="1200" spc="-20" dirty="0">
                <a:solidFill>
                  <a:srgbClr val="6D6E71"/>
                </a:solidFill>
                <a:latin typeface="+mj-lt"/>
                <a:cs typeface="Arial"/>
              </a:rPr>
              <a:t>este</a:t>
            </a:r>
            <a:r>
              <a:rPr lang="es-CO" sz="1200" spc="-90" dirty="0">
                <a:solidFill>
                  <a:srgbClr val="6D6E71"/>
                </a:solidFill>
                <a:latin typeface="+mj-lt"/>
                <a:cs typeface="Arial"/>
              </a:rPr>
              <a:t> </a:t>
            </a:r>
            <a:r>
              <a:rPr lang="es-CO" sz="1200" spc="-5" dirty="0">
                <a:solidFill>
                  <a:srgbClr val="6D6E71"/>
                </a:solidFill>
                <a:latin typeface="+mj-lt"/>
                <a:cs typeface="Arial"/>
              </a:rPr>
              <a:t>instrumento</a:t>
            </a:r>
            <a:r>
              <a:rPr lang="es-CO" sz="1200" spc="-90" dirty="0">
                <a:solidFill>
                  <a:srgbClr val="6D6E71"/>
                </a:solidFill>
                <a:latin typeface="+mj-lt"/>
                <a:cs typeface="Arial"/>
              </a:rPr>
              <a:t> </a:t>
            </a:r>
            <a:r>
              <a:rPr lang="es-CO" sz="1200" spc="-55" dirty="0">
                <a:solidFill>
                  <a:srgbClr val="6D6E71"/>
                </a:solidFill>
                <a:latin typeface="+mj-lt"/>
                <a:cs typeface="Arial"/>
              </a:rPr>
              <a:t>se</a:t>
            </a:r>
            <a:r>
              <a:rPr lang="es-CO" sz="1200" spc="-85" dirty="0">
                <a:solidFill>
                  <a:srgbClr val="6D6E71"/>
                </a:solidFill>
                <a:latin typeface="+mj-lt"/>
                <a:cs typeface="Arial"/>
              </a:rPr>
              <a:t> </a:t>
            </a:r>
            <a:r>
              <a:rPr lang="es-CO" sz="1200" spc="-15" dirty="0">
                <a:solidFill>
                  <a:srgbClr val="6D6E71"/>
                </a:solidFill>
                <a:latin typeface="+mj-lt"/>
                <a:cs typeface="Arial"/>
              </a:rPr>
              <a:t>constituye</a:t>
            </a:r>
            <a:r>
              <a:rPr lang="es-CO" sz="1200" spc="-90" dirty="0">
                <a:solidFill>
                  <a:srgbClr val="6D6E71"/>
                </a:solidFill>
                <a:latin typeface="+mj-lt"/>
                <a:cs typeface="Arial"/>
              </a:rPr>
              <a:t> </a:t>
            </a:r>
            <a:r>
              <a:rPr lang="es-CO" sz="1200" spc="-45" dirty="0">
                <a:solidFill>
                  <a:srgbClr val="6D6E71"/>
                </a:solidFill>
                <a:latin typeface="+mj-lt"/>
                <a:cs typeface="Arial"/>
              </a:rPr>
              <a:t>en</a:t>
            </a:r>
            <a:r>
              <a:rPr lang="es-CO" sz="1200" spc="-90" dirty="0">
                <a:solidFill>
                  <a:srgbClr val="6D6E71"/>
                </a:solidFill>
                <a:latin typeface="+mj-lt"/>
                <a:cs typeface="Arial"/>
              </a:rPr>
              <a:t> </a:t>
            </a:r>
            <a:r>
              <a:rPr lang="es-CO" sz="1200" spc="-30" dirty="0">
                <a:solidFill>
                  <a:srgbClr val="6D6E71"/>
                </a:solidFill>
                <a:latin typeface="+mj-lt"/>
                <a:cs typeface="Arial"/>
              </a:rPr>
              <a:t>un</a:t>
            </a:r>
            <a:r>
              <a:rPr lang="es-CO" sz="1200" spc="-90" dirty="0">
                <a:solidFill>
                  <a:srgbClr val="6D6E71"/>
                </a:solidFill>
                <a:latin typeface="+mj-lt"/>
                <a:cs typeface="Arial"/>
              </a:rPr>
              <a:t> </a:t>
            </a:r>
            <a:r>
              <a:rPr lang="es-CO" sz="1200" spc="-15" dirty="0">
                <a:solidFill>
                  <a:srgbClr val="6D6E71"/>
                </a:solidFill>
                <a:latin typeface="+mj-lt"/>
                <a:cs typeface="Arial"/>
              </a:rPr>
              <a:t>propósito</a:t>
            </a:r>
            <a:r>
              <a:rPr lang="es-CO" sz="1200" spc="-85" dirty="0">
                <a:solidFill>
                  <a:srgbClr val="6D6E71"/>
                </a:solidFill>
                <a:latin typeface="+mj-lt"/>
                <a:cs typeface="Arial"/>
              </a:rPr>
              <a:t> </a:t>
            </a:r>
            <a:r>
              <a:rPr lang="es-CO" sz="1200" spc="-30" dirty="0">
                <a:solidFill>
                  <a:srgbClr val="6D6E71"/>
                </a:solidFill>
                <a:latin typeface="+mj-lt"/>
                <a:cs typeface="Arial"/>
              </a:rPr>
              <a:t>empresarial</a:t>
            </a:r>
            <a:r>
              <a:rPr lang="es-CO" sz="1200" spc="-90" dirty="0">
                <a:solidFill>
                  <a:srgbClr val="6D6E71"/>
                </a:solidFill>
                <a:latin typeface="+mj-lt"/>
                <a:cs typeface="Arial"/>
              </a:rPr>
              <a:t> </a:t>
            </a:r>
            <a:r>
              <a:rPr lang="es-CO" sz="1200" spc="-25" dirty="0">
                <a:solidFill>
                  <a:srgbClr val="6D6E71"/>
                </a:solidFill>
                <a:latin typeface="+mj-lt"/>
                <a:cs typeface="Arial"/>
              </a:rPr>
              <a:t>y  </a:t>
            </a:r>
            <a:r>
              <a:rPr lang="es-CO" sz="1200" spc="-30" dirty="0">
                <a:solidFill>
                  <a:srgbClr val="6D6E71"/>
                </a:solidFill>
                <a:latin typeface="+mj-lt"/>
                <a:cs typeface="Arial"/>
              </a:rPr>
              <a:t>un</a:t>
            </a:r>
            <a:r>
              <a:rPr lang="es-CO" sz="1200" spc="-90" dirty="0">
                <a:solidFill>
                  <a:srgbClr val="6D6E71"/>
                </a:solidFill>
                <a:latin typeface="+mj-lt"/>
                <a:cs typeface="Arial"/>
              </a:rPr>
              <a:t> </a:t>
            </a:r>
            <a:r>
              <a:rPr lang="es-CO" sz="1200" spc="-25" dirty="0">
                <a:solidFill>
                  <a:srgbClr val="6D6E71"/>
                </a:solidFill>
                <a:latin typeface="+mj-lt"/>
                <a:cs typeface="Arial"/>
              </a:rPr>
              <a:t>compromiso</a:t>
            </a:r>
            <a:r>
              <a:rPr lang="es-CO" sz="1200" spc="-90" dirty="0">
                <a:solidFill>
                  <a:srgbClr val="6D6E71"/>
                </a:solidFill>
                <a:latin typeface="+mj-lt"/>
                <a:cs typeface="Arial"/>
              </a:rPr>
              <a:t> </a:t>
            </a:r>
            <a:r>
              <a:rPr lang="es-CO" sz="1200" spc="-35" dirty="0">
                <a:solidFill>
                  <a:srgbClr val="6D6E71"/>
                </a:solidFill>
                <a:latin typeface="+mj-lt"/>
                <a:cs typeface="Arial"/>
              </a:rPr>
              <a:t>personal,</a:t>
            </a:r>
            <a:r>
              <a:rPr lang="es-CO" sz="1200" spc="-90" dirty="0">
                <a:solidFill>
                  <a:srgbClr val="6D6E71"/>
                </a:solidFill>
                <a:latin typeface="+mj-lt"/>
                <a:cs typeface="Arial"/>
              </a:rPr>
              <a:t> </a:t>
            </a:r>
            <a:r>
              <a:rPr lang="es-CO" sz="1200" spc="-45" dirty="0">
                <a:solidFill>
                  <a:srgbClr val="6D6E71"/>
                </a:solidFill>
                <a:latin typeface="+mj-lt"/>
                <a:cs typeface="Arial"/>
              </a:rPr>
              <a:t>que</a:t>
            </a:r>
            <a:r>
              <a:rPr lang="es-CO" sz="1200" spc="-90" dirty="0">
                <a:solidFill>
                  <a:srgbClr val="6D6E71"/>
                </a:solidFill>
                <a:latin typeface="+mj-lt"/>
                <a:cs typeface="Arial"/>
              </a:rPr>
              <a:t> </a:t>
            </a:r>
            <a:r>
              <a:rPr lang="es-CO" sz="1200" spc="-55" dirty="0">
                <a:solidFill>
                  <a:srgbClr val="6D6E71"/>
                </a:solidFill>
                <a:latin typeface="+mj-lt"/>
                <a:cs typeface="Arial"/>
              </a:rPr>
              <a:t>se</a:t>
            </a:r>
            <a:r>
              <a:rPr lang="es-CO" sz="1200" spc="-90" dirty="0">
                <a:solidFill>
                  <a:srgbClr val="6D6E71"/>
                </a:solidFill>
                <a:latin typeface="+mj-lt"/>
                <a:cs typeface="Arial"/>
              </a:rPr>
              <a:t> </a:t>
            </a:r>
            <a:r>
              <a:rPr lang="es-CO" sz="1200" spc="-40" dirty="0">
                <a:solidFill>
                  <a:srgbClr val="6D6E71"/>
                </a:solidFill>
                <a:latin typeface="+mj-lt"/>
                <a:cs typeface="Arial"/>
              </a:rPr>
              <a:t>asume</a:t>
            </a:r>
            <a:r>
              <a:rPr lang="es-CO" sz="1200" spc="-90" dirty="0">
                <a:solidFill>
                  <a:srgbClr val="6D6E71"/>
                </a:solidFill>
                <a:latin typeface="+mj-lt"/>
                <a:cs typeface="Arial"/>
              </a:rPr>
              <a:t> </a:t>
            </a:r>
            <a:r>
              <a:rPr lang="es-CO" sz="1200" spc="-30" dirty="0">
                <a:solidFill>
                  <a:srgbClr val="6D6E71"/>
                </a:solidFill>
                <a:latin typeface="+mj-lt"/>
                <a:cs typeface="Arial"/>
              </a:rPr>
              <a:t>responsablemente;</a:t>
            </a:r>
            <a:r>
              <a:rPr lang="es-CO" sz="1200" spc="-90" dirty="0">
                <a:solidFill>
                  <a:srgbClr val="6D6E71"/>
                </a:solidFill>
                <a:latin typeface="+mj-lt"/>
                <a:cs typeface="Arial"/>
              </a:rPr>
              <a:t> </a:t>
            </a:r>
            <a:r>
              <a:rPr lang="es-CO" sz="1200" spc="-30" dirty="0">
                <a:solidFill>
                  <a:srgbClr val="6D6E71"/>
                </a:solidFill>
                <a:latin typeface="+mj-lt"/>
                <a:cs typeface="Arial"/>
              </a:rPr>
              <a:t>la</a:t>
            </a:r>
            <a:r>
              <a:rPr lang="es-CO" sz="1200" spc="-90" dirty="0">
                <a:solidFill>
                  <a:srgbClr val="6D6E71"/>
                </a:solidFill>
                <a:latin typeface="+mj-lt"/>
                <a:cs typeface="Arial"/>
              </a:rPr>
              <a:t> </a:t>
            </a:r>
            <a:r>
              <a:rPr lang="es-CO" sz="1200" spc="-15" dirty="0">
                <a:solidFill>
                  <a:srgbClr val="6D6E71"/>
                </a:solidFill>
                <a:latin typeface="+mj-lt"/>
                <a:cs typeface="Arial"/>
              </a:rPr>
              <a:t>sumatoria  </a:t>
            </a:r>
            <a:r>
              <a:rPr lang="es-CO" sz="1200" spc="-50" dirty="0">
                <a:solidFill>
                  <a:srgbClr val="6D6E71"/>
                </a:solidFill>
                <a:latin typeface="+mj-lt"/>
                <a:cs typeface="Arial"/>
              </a:rPr>
              <a:t>de </a:t>
            </a:r>
            <a:r>
              <a:rPr lang="es-CO" sz="1200" spc="-35" dirty="0">
                <a:solidFill>
                  <a:srgbClr val="6D6E71"/>
                </a:solidFill>
                <a:latin typeface="+mj-lt"/>
                <a:cs typeface="Arial"/>
              </a:rPr>
              <a:t>las conductas </a:t>
            </a:r>
            <a:r>
              <a:rPr lang="es-CO" sz="1200" spc="-30" dirty="0">
                <a:solidFill>
                  <a:srgbClr val="6D6E71"/>
                </a:solidFill>
                <a:latin typeface="+mj-lt"/>
                <a:cs typeface="Arial"/>
              </a:rPr>
              <a:t>éticas individuales </a:t>
            </a:r>
            <a:r>
              <a:rPr lang="es-CO" sz="1200" spc="-20" dirty="0">
                <a:solidFill>
                  <a:srgbClr val="6D6E71"/>
                </a:solidFill>
                <a:latin typeface="+mj-lt"/>
                <a:cs typeface="Arial"/>
              </a:rPr>
              <a:t>contribuye </a:t>
            </a:r>
            <a:r>
              <a:rPr lang="es-CO" sz="1200" spc="-70" dirty="0">
                <a:solidFill>
                  <a:srgbClr val="6D6E71"/>
                </a:solidFill>
                <a:latin typeface="+mj-lt"/>
                <a:cs typeface="Arial"/>
              </a:rPr>
              <a:t>a </a:t>
            </a:r>
            <a:r>
              <a:rPr lang="es-CO" sz="1200" spc="-30" dirty="0">
                <a:solidFill>
                  <a:srgbClr val="6D6E71"/>
                </a:solidFill>
                <a:latin typeface="+mj-lt"/>
                <a:cs typeface="Arial"/>
              </a:rPr>
              <a:t>la construcción </a:t>
            </a:r>
            <a:r>
              <a:rPr lang="es-CO" sz="1200" spc="-50" dirty="0">
                <a:solidFill>
                  <a:srgbClr val="6D6E71"/>
                </a:solidFill>
                <a:latin typeface="+mj-lt"/>
                <a:cs typeface="Arial"/>
              </a:rPr>
              <a:t>de </a:t>
            </a:r>
            <a:r>
              <a:rPr lang="es-CO" sz="1200" spc="-40" dirty="0">
                <a:solidFill>
                  <a:srgbClr val="6D6E71"/>
                </a:solidFill>
                <a:latin typeface="+mj-lt"/>
                <a:cs typeface="Arial"/>
              </a:rPr>
              <a:t>una  </a:t>
            </a:r>
            <a:r>
              <a:rPr lang="es-CO" sz="1200" spc="-35" dirty="0">
                <a:solidFill>
                  <a:srgbClr val="6D6E71"/>
                </a:solidFill>
                <a:latin typeface="+mj-lt"/>
                <a:cs typeface="Arial"/>
              </a:rPr>
              <a:t>imagen </a:t>
            </a:r>
            <a:r>
              <a:rPr lang="es-CO" sz="1200" spc="-30" dirty="0">
                <a:solidFill>
                  <a:srgbClr val="6D6E71"/>
                </a:solidFill>
                <a:latin typeface="+mj-lt"/>
                <a:cs typeface="Arial"/>
              </a:rPr>
              <a:t>prestigiosa, </a:t>
            </a:r>
            <a:r>
              <a:rPr lang="es-CO" sz="1200" spc="-45" dirty="0">
                <a:solidFill>
                  <a:srgbClr val="6D6E71"/>
                </a:solidFill>
                <a:latin typeface="+mj-lt"/>
                <a:cs typeface="Arial"/>
              </a:rPr>
              <a:t>con </a:t>
            </a:r>
            <a:r>
              <a:rPr lang="es-CO" sz="1200" spc="-40" dirty="0">
                <a:solidFill>
                  <a:srgbClr val="6D6E71"/>
                </a:solidFill>
                <a:latin typeface="+mj-lt"/>
                <a:cs typeface="Arial"/>
              </a:rPr>
              <a:t>una </a:t>
            </a:r>
            <a:r>
              <a:rPr lang="es-CO" sz="1200" spc="-15" dirty="0">
                <a:solidFill>
                  <a:srgbClr val="6D6E71"/>
                </a:solidFill>
                <a:latin typeface="+mj-lt"/>
                <a:cs typeface="Arial"/>
              </a:rPr>
              <a:t>cultura </a:t>
            </a:r>
            <a:r>
              <a:rPr lang="es-CO" sz="1200" spc="-55" dirty="0">
                <a:solidFill>
                  <a:srgbClr val="6D6E71"/>
                </a:solidFill>
                <a:latin typeface="+mj-lt"/>
                <a:cs typeface="Arial"/>
              </a:rPr>
              <a:t>basada </a:t>
            </a:r>
            <a:r>
              <a:rPr lang="es-CO" sz="1200" spc="-45" dirty="0">
                <a:solidFill>
                  <a:srgbClr val="6D6E71"/>
                </a:solidFill>
                <a:latin typeface="+mj-lt"/>
                <a:cs typeface="Arial"/>
              </a:rPr>
              <a:t>en </a:t>
            </a:r>
            <a:r>
              <a:rPr lang="es-CO" sz="1200" spc="-25" dirty="0">
                <a:solidFill>
                  <a:srgbClr val="6D6E71"/>
                </a:solidFill>
                <a:latin typeface="+mj-lt"/>
                <a:cs typeface="Arial"/>
              </a:rPr>
              <a:t>principios </a:t>
            </a:r>
            <a:r>
              <a:rPr lang="es-CO" sz="1200" spc="-30" dirty="0">
                <a:solidFill>
                  <a:srgbClr val="6D6E71"/>
                </a:solidFill>
                <a:latin typeface="+mj-lt"/>
                <a:cs typeface="Arial"/>
              </a:rPr>
              <a:t>superiores </a:t>
            </a:r>
            <a:r>
              <a:rPr lang="es-CO" sz="1200" spc="-50" dirty="0">
                <a:solidFill>
                  <a:srgbClr val="6D6E71"/>
                </a:solidFill>
                <a:latin typeface="+mj-lt"/>
                <a:cs typeface="Arial"/>
              </a:rPr>
              <a:t>de  </a:t>
            </a:r>
            <a:r>
              <a:rPr lang="es-CO" sz="1200" spc="-20" dirty="0">
                <a:solidFill>
                  <a:srgbClr val="6D6E71"/>
                </a:solidFill>
                <a:latin typeface="+mj-lt"/>
                <a:cs typeface="Arial"/>
              </a:rPr>
              <a:t>comportamiento.</a:t>
            </a:r>
            <a:endParaRPr lang="es-CO" sz="1200" dirty="0">
              <a:latin typeface="+mj-lt"/>
              <a:cs typeface="Arial"/>
            </a:endParaRPr>
          </a:p>
        </p:txBody>
      </p:sp>
      <p:sp>
        <p:nvSpPr>
          <p:cNvPr id="3" name="object 3"/>
          <p:cNvSpPr txBox="1"/>
          <p:nvPr/>
        </p:nvSpPr>
        <p:spPr>
          <a:xfrm>
            <a:off x="658357" y="7284459"/>
            <a:ext cx="4645025" cy="382156"/>
          </a:xfrm>
          <a:prstGeom prst="rect">
            <a:avLst/>
          </a:prstGeom>
        </p:spPr>
        <p:txBody>
          <a:bodyPr vert="horz" wrap="square" lIns="0" tIns="22860" rIns="0" bIns="0" rtlCol="0">
            <a:spAutoFit/>
          </a:bodyPr>
          <a:lstStyle/>
          <a:p>
            <a:pPr marL="12700" marR="5080">
              <a:lnSpc>
                <a:spcPts val="1400"/>
              </a:lnSpc>
              <a:spcBef>
                <a:spcPts val="180"/>
              </a:spcBef>
            </a:pPr>
            <a:r>
              <a:rPr lang="es-CO" sz="1200" b="1" i="1" spc="-15" dirty="0">
                <a:solidFill>
                  <a:srgbClr val="FF0000"/>
                </a:solidFill>
                <a:latin typeface="+mj-lt"/>
                <a:cs typeface="Lato-BoldItalic"/>
              </a:rPr>
              <a:t>*Las referencias </a:t>
            </a:r>
            <a:r>
              <a:rPr lang="es-CO" sz="1200" b="1" i="1" spc="-10" dirty="0">
                <a:solidFill>
                  <a:srgbClr val="FF0000"/>
                </a:solidFill>
                <a:latin typeface="+mj-lt"/>
                <a:cs typeface="Lato-BoldItalic"/>
              </a:rPr>
              <a:t>que se </a:t>
            </a:r>
            <a:r>
              <a:rPr lang="es-CO" sz="1200" b="1" i="1" spc="-15" dirty="0">
                <a:solidFill>
                  <a:srgbClr val="FF0000"/>
                </a:solidFill>
                <a:latin typeface="+mj-lt"/>
                <a:cs typeface="Lato-BoldItalic"/>
              </a:rPr>
              <a:t>hacen </a:t>
            </a:r>
            <a:r>
              <a:rPr lang="es-CO" sz="1200" b="1" i="1" spc="-10" dirty="0">
                <a:solidFill>
                  <a:srgbClr val="FF0000"/>
                </a:solidFill>
                <a:latin typeface="+mj-lt"/>
                <a:cs typeface="Lato-BoldItalic"/>
              </a:rPr>
              <a:t>en </a:t>
            </a:r>
            <a:r>
              <a:rPr lang="es-CO" sz="1200" b="1" i="1" spc="-15" dirty="0">
                <a:solidFill>
                  <a:srgbClr val="FF0000"/>
                </a:solidFill>
                <a:latin typeface="+mj-lt"/>
                <a:cs typeface="Lato-BoldItalic"/>
              </a:rPr>
              <a:t>este documento </a:t>
            </a:r>
            <a:r>
              <a:rPr lang="es-CO" sz="1200" b="1" i="1" dirty="0">
                <a:solidFill>
                  <a:srgbClr val="FF0000"/>
                </a:solidFill>
                <a:latin typeface="+mj-lt"/>
                <a:cs typeface="Lato-BoldItalic"/>
              </a:rPr>
              <a:t>a </a:t>
            </a:r>
            <a:r>
              <a:rPr lang="es-CO" sz="1200" b="1" i="1" spc="-15" dirty="0">
                <a:solidFill>
                  <a:srgbClr val="FF0000"/>
                </a:solidFill>
                <a:latin typeface="+mj-lt"/>
                <a:cs typeface="Lato-BoldItalic"/>
              </a:rPr>
              <a:t>Esenttia,  corresponden tanto </a:t>
            </a:r>
            <a:r>
              <a:rPr lang="es-CO" sz="1200" b="1" i="1" dirty="0">
                <a:solidFill>
                  <a:srgbClr val="FF0000"/>
                </a:solidFill>
                <a:latin typeface="+mj-lt"/>
                <a:cs typeface="Lato-BoldItalic"/>
              </a:rPr>
              <a:t>a </a:t>
            </a:r>
            <a:r>
              <a:rPr lang="es-CO" sz="1200" b="1" i="1" spc="-15" dirty="0">
                <a:solidFill>
                  <a:srgbClr val="FF0000"/>
                </a:solidFill>
                <a:latin typeface="+mj-lt"/>
                <a:cs typeface="Lato-BoldItalic"/>
              </a:rPr>
              <a:t>Esenttia S. A. como </a:t>
            </a:r>
            <a:r>
              <a:rPr lang="es-CO" sz="1200" b="1" i="1" dirty="0">
                <a:solidFill>
                  <a:srgbClr val="FF0000"/>
                </a:solidFill>
                <a:latin typeface="+mj-lt"/>
                <a:cs typeface="Lato-BoldItalic"/>
              </a:rPr>
              <a:t>a </a:t>
            </a:r>
            <a:r>
              <a:rPr lang="es-CO" sz="1200" b="1" i="1" spc="-10" dirty="0">
                <a:solidFill>
                  <a:srgbClr val="FF0000"/>
                </a:solidFill>
                <a:latin typeface="+mj-lt"/>
                <a:cs typeface="Lato-BoldItalic"/>
              </a:rPr>
              <a:t>sus</a:t>
            </a:r>
            <a:r>
              <a:rPr lang="es-CO" sz="1200" b="1" i="1" spc="-125" dirty="0">
                <a:solidFill>
                  <a:srgbClr val="FF0000"/>
                </a:solidFill>
                <a:latin typeface="+mj-lt"/>
                <a:cs typeface="Lato-BoldItalic"/>
              </a:rPr>
              <a:t> </a:t>
            </a:r>
            <a:r>
              <a:rPr lang="es-CO" sz="1200" b="1" i="1" spc="-15" dirty="0">
                <a:solidFill>
                  <a:srgbClr val="FF0000"/>
                </a:solidFill>
                <a:latin typeface="+mj-lt"/>
                <a:cs typeface="Lato-BoldItalic"/>
              </a:rPr>
              <a:t>filiales.</a:t>
            </a:r>
            <a:endParaRPr lang="es-CO" sz="1200" dirty="0">
              <a:solidFill>
                <a:srgbClr val="FF0000"/>
              </a:solidFill>
              <a:latin typeface="+mj-lt"/>
              <a:cs typeface="Lato-BoldItalic"/>
            </a:endParaRPr>
          </a:p>
        </p:txBody>
      </p:sp>
      <p:sp>
        <p:nvSpPr>
          <p:cNvPr id="4" name="object 4"/>
          <p:cNvSpPr txBox="1">
            <a:spLocks noGrp="1"/>
          </p:cNvSpPr>
          <p:nvPr>
            <p:ph type="title"/>
          </p:nvPr>
        </p:nvSpPr>
        <p:spPr>
          <a:xfrm>
            <a:off x="669805" y="549372"/>
            <a:ext cx="2976219" cy="664926"/>
          </a:xfrm>
          <a:prstGeom prst="rect">
            <a:avLst/>
          </a:prstGeom>
        </p:spPr>
        <p:txBody>
          <a:bodyPr vert="horz" wrap="square" lIns="0" tIns="48895" rIns="0" bIns="0" rtlCol="0">
            <a:spAutoFit/>
          </a:bodyPr>
          <a:lstStyle/>
          <a:p>
            <a:pPr marL="12700" marR="5080">
              <a:lnSpc>
                <a:spcPts val="2390"/>
              </a:lnSpc>
              <a:spcBef>
                <a:spcPts val="385"/>
              </a:spcBef>
            </a:pPr>
            <a:r>
              <a:rPr lang="es-CO" sz="2200" spc="-20" dirty="0">
                <a:solidFill>
                  <a:srgbClr val="801327"/>
                </a:solidFill>
                <a:latin typeface="+mj-lt"/>
              </a:rPr>
              <a:t>¿Qué </a:t>
            </a:r>
            <a:r>
              <a:rPr lang="es-CO" sz="2200" dirty="0">
                <a:solidFill>
                  <a:srgbClr val="801327"/>
                </a:solidFill>
                <a:latin typeface="+mj-lt"/>
              </a:rPr>
              <a:t>es el </a:t>
            </a:r>
            <a:r>
              <a:rPr lang="es-CO" sz="2200" spc="-10" dirty="0">
                <a:solidFill>
                  <a:srgbClr val="801327"/>
                </a:solidFill>
                <a:latin typeface="+mj-lt"/>
              </a:rPr>
              <a:t>Código  </a:t>
            </a:r>
            <a:r>
              <a:rPr lang="es-CO" sz="2200" spc="-5" dirty="0">
                <a:latin typeface="+mj-lt"/>
              </a:rPr>
              <a:t>de Ética </a:t>
            </a:r>
            <a:r>
              <a:rPr lang="es-CO" sz="2200" dirty="0">
                <a:latin typeface="+mj-lt"/>
              </a:rPr>
              <a:t>y</a:t>
            </a:r>
            <a:r>
              <a:rPr lang="es-CO" sz="2200" spc="-170" dirty="0">
                <a:latin typeface="+mj-lt"/>
              </a:rPr>
              <a:t> </a:t>
            </a:r>
            <a:r>
              <a:rPr lang="es-CO" sz="2200" spc="-10" dirty="0">
                <a:latin typeface="+mj-lt"/>
              </a:rPr>
              <a:t>Conducta?</a:t>
            </a:r>
            <a:endParaRPr lang="es-CO" sz="2200" dirty="0">
              <a:latin typeface="+mj-lt"/>
            </a:endParaRPr>
          </a:p>
        </p:txBody>
      </p:sp>
      <p:sp>
        <p:nvSpPr>
          <p:cNvPr id="5" name="object 5"/>
          <p:cNvSpPr txBox="1"/>
          <p:nvPr/>
        </p:nvSpPr>
        <p:spPr>
          <a:xfrm>
            <a:off x="5744418" y="1722353"/>
            <a:ext cx="1965960" cy="1838965"/>
          </a:xfrm>
          <a:prstGeom prst="rect">
            <a:avLst/>
          </a:prstGeom>
        </p:spPr>
        <p:txBody>
          <a:bodyPr vert="horz" wrap="square" lIns="0" tIns="22860" rIns="0" bIns="0" rtlCol="0">
            <a:spAutoFit/>
          </a:bodyPr>
          <a:lstStyle/>
          <a:p>
            <a:pPr marL="12700" marR="104775" algn="just">
              <a:lnSpc>
                <a:spcPts val="1400"/>
              </a:lnSpc>
              <a:spcBef>
                <a:spcPts val="180"/>
              </a:spcBef>
            </a:pPr>
            <a:r>
              <a:rPr lang="es-CO" sz="1200" spc="-50">
                <a:solidFill>
                  <a:schemeClr val="bg1"/>
                </a:solidFill>
                <a:latin typeface="+mj-lt"/>
                <a:cs typeface="Arial"/>
              </a:rPr>
              <a:t>Este </a:t>
            </a:r>
            <a:r>
              <a:rPr lang="es-CO" sz="1200" spc="-70">
                <a:solidFill>
                  <a:schemeClr val="bg1"/>
                </a:solidFill>
                <a:latin typeface="+mj-lt"/>
                <a:cs typeface="Arial"/>
              </a:rPr>
              <a:t>Código </a:t>
            </a:r>
            <a:r>
              <a:rPr lang="es-CO" sz="1200" spc="-35">
                <a:solidFill>
                  <a:schemeClr val="bg1"/>
                </a:solidFill>
                <a:latin typeface="+mj-lt"/>
                <a:cs typeface="Arial"/>
              </a:rPr>
              <a:t>no pretende  resolver o </a:t>
            </a:r>
            <a:r>
              <a:rPr lang="es-CO" sz="1200" spc="-15">
                <a:solidFill>
                  <a:schemeClr val="bg1"/>
                </a:solidFill>
                <a:latin typeface="+mj-lt"/>
                <a:cs typeface="Arial"/>
              </a:rPr>
              <a:t>definir </a:t>
            </a:r>
            <a:r>
              <a:rPr lang="es-CO" sz="1200" spc="-30">
                <a:solidFill>
                  <a:schemeClr val="bg1"/>
                </a:solidFill>
                <a:latin typeface="+mj-lt"/>
                <a:cs typeface="Arial"/>
              </a:rPr>
              <a:t>todas </a:t>
            </a:r>
            <a:r>
              <a:rPr lang="es-CO" sz="1200" spc="-45">
                <a:solidFill>
                  <a:schemeClr val="bg1"/>
                </a:solidFill>
                <a:latin typeface="+mj-lt"/>
                <a:cs typeface="Arial"/>
              </a:rPr>
              <a:t>las  conductas, </a:t>
            </a:r>
            <a:r>
              <a:rPr lang="es-CO" sz="1200" spc="-40">
                <a:solidFill>
                  <a:schemeClr val="bg1"/>
                </a:solidFill>
                <a:latin typeface="+mj-lt"/>
                <a:cs typeface="Arial"/>
              </a:rPr>
              <a:t>pero </a:t>
            </a:r>
            <a:r>
              <a:rPr lang="es-CO" sz="1200" spc="-65">
                <a:solidFill>
                  <a:schemeClr val="bg1"/>
                </a:solidFill>
                <a:latin typeface="+mj-lt"/>
                <a:cs typeface="Arial"/>
              </a:rPr>
              <a:t>sí </a:t>
            </a:r>
            <a:r>
              <a:rPr lang="es-CO" sz="1200" spc="-60">
                <a:solidFill>
                  <a:schemeClr val="bg1"/>
                </a:solidFill>
                <a:latin typeface="+mj-lt"/>
                <a:cs typeface="Arial"/>
              </a:rPr>
              <a:t>es </a:t>
            </a:r>
            <a:r>
              <a:rPr lang="es-CO" sz="1200" spc="-50">
                <a:solidFill>
                  <a:schemeClr val="bg1"/>
                </a:solidFill>
                <a:latin typeface="+mj-lt"/>
                <a:cs typeface="Arial"/>
              </a:rPr>
              <a:t>una  </a:t>
            </a:r>
            <a:r>
              <a:rPr lang="es-CO" sz="1200" spc="-65">
                <a:solidFill>
                  <a:schemeClr val="bg1"/>
                </a:solidFill>
                <a:latin typeface="+mj-lt"/>
                <a:cs typeface="Arial"/>
              </a:rPr>
              <a:t>guía </a:t>
            </a:r>
            <a:r>
              <a:rPr lang="es-CO" sz="1200" spc="-50">
                <a:solidFill>
                  <a:schemeClr val="bg1"/>
                </a:solidFill>
                <a:latin typeface="+mj-lt"/>
                <a:cs typeface="Arial"/>
              </a:rPr>
              <a:t>para </a:t>
            </a:r>
            <a:r>
              <a:rPr lang="es-CO" sz="1200" spc="-25">
                <a:solidFill>
                  <a:schemeClr val="bg1"/>
                </a:solidFill>
                <a:latin typeface="+mj-lt"/>
                <a:cs typeface="Arial"/>
              </a:rPr>
              <a:t>nuestro </a:t>
            </a:r>
            <a:r>
              <a:rPr lang="es-CO" sz="1200" spc="-35">
                <a:solidFill>
                  <a:schemeClr val="bg1"/>
                </a:solidFill>
                <a:latin typeface="+mj-lt"/>
                <a:cs typeface="Arial"/>
              </a:rPr>
              <a:t>actuar </a:t>
            </a:r>
            <a:r>
              <a:rPr lang="es-CO" sz="1200" spc="-25">
                <a:solidFill>
                  <a:schemeClr val="bg1"/>
                </a:solidFill>
                <a:latin typeface="+mj-lt"/>
                <a:cs typeface="Arial"/>
              </a:rPr>
              <a:t>y  </a:t>
            </a:r>
            <a:r>
              <a:rPr lang="es-CO" sz="1200" spc="-50">
                <a:solidFill>
                  <a:schemeClr val="bg1"/>
                </a:solidFill>
                <a:latin typeface="+mj-lt"/>
                <a:cs typeface="Arial"/>
              </a:rPr>
              <a:t>para </a:t>
            </a:r>
            <a:r>
              <a:rPr lang="es-CO" sz="1200" spc="-35">
                <a:solidFill>
                  <a:schemeClr val="bg1"/>
                </a:solidFill>
                <a:latin typeface="+mj-lt"/>
                <a:cs typeface="Arial"/>
              </a:rPr>
              <a:t>la </a:t>
            </a:r>
            <a:r>
              <a:rPr lang="es-CO" sz="1200" spc="-10">
                <a:solidFill>
                  <a:schemeClr val="bg1"/>
                </a:solidFill>
                <a:latin typeface="+mj-lt"/>
                <a:cs typeface="Arial"/>
              </a:rPr>
              <a:t>toma </a:t>
            </a:r>
            <a:r>
              <a:rPr lang="es-CO" sz="1200" spc="-55">
                <a:solidFill>
                  <a:schemeClr val="bg1"/>
                </a:solidFill>
                <a:latin typeface="+mj-lt"/>
                <a:cs typeface="Arial"/>
              </a:rPr>
              <a:t>de </a:t>
            </a:r>
            <a:r>
              <a:rPr lang="es-CO" sz="1200" spc="-50">
                <a:solidFill>
                  <a:schemeClr val="bg1"/>
                </a:solidFill>
                <a:latin typeface="+mj-lt"/>
                <a:cs typeface="Arial"/>
              </a:rPr>
              <a:t>decisiones  responsables.</a:t>
            </a:r>
            <a:endParaRPr lang="es-CO" sz="1200">
              <a:solidFill>
                <a:schemeClr val="bg1"/>
              </a:solidFill>
              <a:latin typeface="+mj-lt"/>
              <a:cs typeface="Arial"/>
            </a:endParaRPr>
          </a:p>
          <a:p>
            <a:pPr>
              <a:lnSpc>
                <a:spcPct val="100000"/>
              </a:lnSpc>
              <a:spcBef>
                <a:spcPts val="10"/>
              </a:spcBef>
            </a:pPr>
            <a:endParaRPr lang="es-CO" sz="1300">
              <a:latin typeface="+mj-lt"/>
              <a:cs typeface="Arial"/>
            </a:endParaRPr>
          </a:p>
          <a:p>
            <a:pPr marL="12700" marR="5080">
              <a:lnSpc>
                <a:spcPts val="1400"/>
              </a:lnSpc>
              <a:spcBef>
                <a:spcPts val="5"/>
              </a:spcBef>
            </a:pPr>
            <a:r>
              <a:rPr lang="es-CO" sz="1200" b="1" i="1">
                <a:solidFill>
                  <a:srgbClr val="EF9F20"/>
                </a:solidFill>
                <a:latin typeface="+mj-lt"/>
                <a:cs typeface="Lato-HeavyItalic"/>
              </a:rPr>
              <a:t>Vicepresidencia Corporativa  de Cumplimiento de</a:t>
            </a:r>
            <a:r>
              <a:rPr lang="es-CO" sz="1200" b="1" i="1" spc="-114">
                <a:solidFill>
                  <a:srgbClr val="EF9F20"/>
                </a:solidFill>
                <a:latin typeface="+mj-lt"/>
                <a:cs typeface="Lato-HeavyItalic"/>
              </a:rPr>
              <a:t> </a:t>
            </a:r>
            <a:r>
              <a:rPr lang="es-CO" sz="1200" b="1" i="1">
                <a:solidFill>
                  <a:srgbClr val="EF9F20"/>
                </a:solidFill>
                <a:latin typeface="+mj-lt"/>
                <a:cs typeface="Lato-HeavyItalic"/>
              </a:rPr>
              <a:t>Ecopetrol</a:t>
            </a:r>
            <a:endParaRPr lang="es-CO" sz="1200">
              <a:latin typeface="+mj-lt"/>
              <a:cs typeface="Lato-HeavyItalic"/>
            </a:endParaRPr>
          </a:p>
        </p:txBody>
      </p:sp>
      <p:sp>
        <p:nvSpPr>
          <p:cNvPr id="6" name="object 6"/>
          <p:cNvSpPr txBox="1"/>
          <p:nvPr/>
        </p:nvSpPr>
        <p:spPr>
          <a:xfrm>
            <a:off x="669806" y="3689373"/>
            <a:ext cx="4645025" cy="3340017"/>
          </a:xfrm>
          <a:prstGeom prst="rect">
            <a:avLst/>
          </a:prstGeom>
        </p:spPr>
        <p:txBody>
          <a:bodyPr vert="horz" wrap="square" lIns="0" tIns="69215" rIns="0" bIns="0" rtlCol="0">
            <a:spAutoFit/>
          </a:bodyPr>
          <a:lstStyle/>
          <a:p>
            <a:pPr marL="12700" marR="5080">
              <a:lnSpc>
                <a:spcPts val="2390"/>
              </a:lnSpc>
              <a:spcBef>
                <a:spcPts val="385"/>
              </a:spcBef>
            </a:pPr>
            <a:r>
              <a:rPr lang="es-CO" sz="2200" b="1" spc="-20" dirty="0">
                <a:solidFill>
                  <a:srgbClr val="801327"/>
                </a:solidFill>
                <a:latin typeface="+mj-lt"/>
                <a:ea typeface="+mj-ea"/>
              </a:rPr>
              <a:t>¿A quiénes aplica </a:t>
            </a:r>
          </a:p>
          <a:p>
            <a:pPr marL="12700" marR="5080">
              <a:lnSpc>
                <a:spcPts val="2390"/>
              </a:lnSpc>
              <a:spcBef>
                <a:spcPts val="385"/>
              </a:spcBef>
            </a:pPr>
            <a:r>
              <a:rPr lang="es-CO" sz="2200" b="1" spc="-20" dirty="0">
                <a:solidFill>
                  <a:srgbClr val="C01F3C"/>
                </a:solidFill>
                <a:latin typeface="+mj-lt"/>
                <a:ea typeface="+mj-ea"/>
              </a:rPr>
              <a:t>este Código?</a:t>
            </a:r>
          </a:p>
          <a:p>
            <a:pPr marL="12700" marR="5080" algn="just">
              <a:lnSpc>
                <a:spcPts val="1400"/>
              </a:lnSpc>
              <a:spcBef>
                <a:spcPts val="690"/>
              </a:spcBef>
            </a:pPr>
            <a:r>
              <a:rPr lang="es-CO" sz="1200" spc="-80" dirty="0">
                <a:solidFill>
                  <a:srgbClr val="6D6E71"/>
                </a:solidFill>
                <a:latin typeface="+mj-lt"/>
                <a:cs typeface="Arial"/>
              </a:rPr>
              <a:t>Son </a:t>
            </a:r>
            <a:r>
              <a:rPr lang="es-CO" sz="1200" spc="-30" dirty="0">
                <a:solidFill>
                  <a:srgbClr val="6D6E71"/>
                </a:solidFill>
                <a:latin typeface="+mj-lt"/>
                <a:cs typeface="Arial"/>
              </a:rPr>
              <a:t>destinatarios </a:t>
            </a:r>
            <a:r>
              <a:rPr lang="es-CO" sz="1200" spc="-55" dirty="0">
                <a:solidFill>
                  <a:srgbClr val="6D6E71"/>
                </a:solidFill>
                <a:latin typeface="+mj-lt"/>
                <a:cs typeface="Arial"/>
              </a:rPr>
              <a:t>de </a:t>
            </a:r>
            <a:r>
              <a:rPr lang="es-CO" sz="1200" spc="-35" dirty="0">
                <a:solidFill>
                  <a:srgbClr val="6D6E71"/>
                </a:solidFill>
                <a:latin typeface="+mj-lt"/>
                <a:cs typeface="Arial"/>
              </a:rPr>
              <a:t>este </a:t>
            </a:r>
            <a:r>
              <a:rPr lang="es-CO" sz="1200" spc="-75" dirty="0">
                <a:solidFill>
                  <a:srgbClr val="6D6E71"/>
                </a:solidFill>
                <a:latin typeface="+mj-lt"/>
                <a:cs typeface="Arial"/>
              </a:rPr>
              <a:t>Código </a:t>
            </a:r>
            <a:r>
              <a:rPr lang="es-CO" sz="1200" spc="-35" dirty="0">
                <a:solidFill>
                  <a:srgbClr val="6D6E71"/>
                </a:solidFill>
                <a:latin typeface="+mj-lt"/>
                <a:cs typeface="Arial"/>
              </a:rPr>
              <a:t>los miembros </a:t>
            </a:r>
            <a:r>
              <a:rPr lang="es-CO" sz="1200" spc="-55" dirty="0">
                <a:solidFill>
                  <a:srgbClr val="6D6E71"/>
                </a:solidFill>
                <a:latin typeface="+mj-lt"/>
                <a:cs typeface="Arial"/>
              </a:rPr>
              <a:t>de </a:t>
            </a:r>
            <a:r>
              <a:rPr lang="es-CO" sz="1200" spc="-30" dirty="0">
                <a:solidFill>
                  <a:srgbClr val="6D6E71"/>
                </a:solidFill>
                <a:latin typeface="+mj-lt"/>
                <a:cs typeface="Arial"/>
              </a:rPr>
              <a:t>juntas </a:t>
            </a:r>
            <a:r>
              <a:rPr lang="es-CO" sz="1200" spc="-35" dirty="0">
                <a:solidFill>
                  <a:srgbClr val="6D6E71"/>
                </a:solidFill>
                <a:latin typeface="+mj-lt"/>
                <a:cs typeface="Arial"/>
              </a:rPr>
              <a:t>directivas </a:t>
            </a:r>
            <a:r>
              <a:rPr lang="es-CO" sz="1200" spc="-25" dirty="0">
                <a:solidFill>
                  <a:srgbClr val="6D6E71"/>
                </a:solidFill>
                <a:latin typeface="+mj-lt"/>
                <a:cs typeface="Arial"/>
              </a:rPr>
              <a:t>y  </a:t>
            </a:r>
            <a:r>
              <a:rPr lang="es-CO" sz="1200" spc="-40" dirty="0">
                <a:solidFill>
                  <a:srgbClr val="6D6E71"/>
                </a:solidFill>
                <a:latin typeface="+mj-lt"/>
                <a:cs typeface="Arial"/>
              </a:rPr>
              <a:t>trabajadores </a:t>
            </a:r>
            <a:r>
              <a:rPr lang="es-CO" sz="1200" spc="-55" dirty="0">
                <a:solidFill>
                  <a:srgbClr val="6D6E71"/>
                </a:solidFill>
                <a:latin typeface="+mj-lt"/>
                <a:cs typeface="Arial"/>
              </a:rPr>
              <a:t>de </a:t>
            </a:r>
            <a:r>
              <a:rPr lang="es-CO" sz="1200" spc="-35" dirty="0">
                <a:solidFill>
                  <a:srgbClr val="6D6E71"/>
                </a:solidFill>
                <a:latin typeface="+mj-lt"/>
                <a:cs typeface="Arial"/>
              </a:rPr>
              <a:t>Esenttia </a:t>
            </a:r>
            <a:r>
              <a:rPr lang="es-CO" sz="1200" spc="-110" dirty="0">
                <a:solidFill>
                  <a:srgbClr val="6D6E71"/>
                </a:solidFill>
                <a:latin typeface="+mj-lt"/>
                <a:cs typeface="Arial"/>
              </a:rPr>
              <a:t>S.A. </a:t>
            </a:r>
            <a:r>
              <a:rPr lang="es-CO" sz="1200" spc="-25" dirty="0">
                <a:solidFill>
                  <a:srgbClr val="6D6E71"/>
                </a:solidFill>
                <a:latin typeface="+mj-lt"/>
                <a:cs typeface="Arial"/>
              </a:rPr>
              <a:t>y </a:t>
            </a:r>
            <a:r>
              <a:rPr lang="es-CO" sz="1200" spc="-40" dirty="0">
                <a:solidFill>
                  <a:srgbClr val="6D6E71"/>
                </a:solidFill>
                <a:latin typeface="+mj-lt"/>
                <a:cs typeface="Arial"/>
              </a:rPr>
              <a:t>del grupo </a:t>
            </a:r>
            <a:r>
              <a:rPr lang="es-CO" sz="1200" spc="-50" dirty="0">
                <a:solidFill>
                  <a:srgbClr val="6D6E71"/>
                </a:solidFill>
                <a:latin typeface="+mj-lt"/>
                <a:cs typeface="Arial"/>
              </a:rPr>
              <a:t>Empresarial Ecopetrol, </a:t>
            </a:r>
            <a:r>
              <a:rPr lang="es-CO" sz="1200" spc="-30" dirty="0">
                <a:solidFill>
                  <a:srgbClr val="6D6E71"/>
                </a:solidFill>
                <a:latin typeface="+mj-lt"/>
                <a:cs typeface="Arial"/>
              </a:rPr>
              <a:t>todas </a:t>
            </a:r>
            <a:r>
              <a:rPr lang="es-CO" sz="1200" spc="-50" dirty="0">
                <a:solidFill>
                  <a:srgbClr val="6D6E71"/>
                </a:solidFill>
                <a:latin typeface="+mj-lt"/>
                <a:cs typeface="Arial"/>
              </a:rPr>
              <a:t>las  personas </a:t>
            </a:r>
            <a:r>
              <a:rPr lang="es-CO" sz="1200" spc="-35" dirty="0">
                <a:solidFill>
                  <a:srgbClr val="6D6E71"/>
                </a:solidFill>
                <a:latin typeface="+mj-lt"/>
                <a:cs typeface="Arial"/>
              </a:rPr>
              <a:t>naturales o </a:t>
            </a:r>
            <a:r>
              <a:rPr lang="es-CO" sz="1200" spc="-50" dirty="0">
                <a:solidFill>
                  <a:srgbClr val="6D6E71"/>
                </a:solidFill>
                <a:latin typeface="+mj-lt"/>
                <a:cs typeface="Arial"/>
              </a:rPr>
              <a:t>jurídicas </a:t>
            </a:r>
            <a:r>
              <a:rPr lang="es-CO" sz="1200" spc="-55" dirty="0">
                <a:solidFill>
                  <a:srgbClr val="6D6E71"/>
                </a:solidFill>
                <a:latin typeface="+mj-lt"/>
                <a:cs typeface="Arial"/>
              </a:rPr>
              <a:t>que </a:t>
            </a:r>
            <a:r>
              <a:rPr lang="es-CO" sz="1200" spc="-40" dirty="0">
                <a:solidFill>
                  <a:srgbClr val="6D6E71"/>
                </a:solidFill>
                <a:latin typeface="+mj-lt"/>
                <a:cs typeface="Arial"/>
              </a:rPr>
              <a:t>tengan </a:t>
            </a:r>
            <a:r>
              <a:rPr lang="es-CO" sz="1200" spc="-45" dirty="0">
                <a:solidFill>
                  <a:srgbClr val="6D6E71"/>
                </a:solidFill>
                <a:latin typeface="+mj-lt"/>
                <a:cs typeface="Arial"/>
              </a:rPr>
              <a:t>cualquier relación </a:t>
            </a:r>
            <a:r>
              <a:rPr lang="es-CO" sz="1200" spc="-55" dirty="0">
                <a:solidFill>
                  <a:srgbClr val="6D6E71"/>
                </a:solidFill>
                <a:latin typeface="+mj-lt"/>
                <a:cs typeface="Arial"/>
              </a:rPr>
              <a:t>con </a:t>
            </a:r>
            <a:r>
              <a:rPr lang="es-CO" sz="1200" spc="-45" dirty="0">
                <a:solidFill>
                  <a:srgbClr val="6D6E71"/>
                </a:solidFill>
                <a:latin typeface="+mj-lt"/>
                <a:cs typeface="Arial"/>
              </a:rPr>
              <a:t>este,  incluyendo</a:t>
            </a:r>
            <a:r>
              <a:rPr lang="es-CO" sz="1200" spc="-100" dirty="0">
                <a:solidFill>
                  <a:srgbClr val="6D6E71"/>
                </a:solidFill>
                <a:latin typeface="+mj-lt"/>
                <a:cs typeface="Arial"/>
              </a:rPr>
              <a:t> </a:t>
            </a:r>
            <a:r>
              <a:rPr lang="es-CO" sz="1200" spc="-70" dirty="0">
                <a:solidFill>
                  <a:srgbClr val="6D6E71"/>
                </a:solidFill>
                <a:latin typeface="+mj-lt"/>
                <a:cs typeface="Arial"/>
              </a:rPr>
              <a:t>a</a:t>
            </a:r>
            <a:r>
              <a:rPr lang="es-CO" sz="1200" spc="-100" dirty="0">
                <a:solidFill>
                  <a:srgbClr val="6D6E71"/>
                </a:solidFill>
                <a:latin typeface="+mj-lt"/>
                <a:cs typeface="Arial"/>
              </a:rPr>
              <a:t> </a:t>
            </a:r>
            <a:r>
              <a:rPr lang="es-CO" sz="1200" spc="-45" dirty="0">
                <a:solidFill>
                  <a:srgbClr val="6D6E71"/>
                </a:solidFill>
                <a:latin typeface="+mj-lt"/>
                <a:cs typeface="Arial"/>
              </a:rPr>
              <a:t>beneficiarios,</a:t>
            </a:r>
            <a:r>
              <a:rPr lang="es-CO" sz="1200" spc="-100" dirty="0">
                <a:solidFill>
                  <a:srgbClr val="6D6E71"/>
                </a:solidFill>
                <a:latin typeface="+mj-lt"/>
                <a:cs typeface="Arial"/>
              </a:rPr>
              <a:t> </a:t>
            </a:r>
            <a:r>
              <a:rPr lang="es-CO" sz="1200" spc="-50" dirty="0">
                <a:solidFill>
                  <a:srgbClr val="6D6E71"/>
                </a:solidFill>
                <a:latin typeface="+mj-lt"/>
                <a:cs typeface="Arial"/>
              </a:rPr>
              <a:t>accionistas,</a:t>
            </a:r>
            <a:r>
              <a:rPr lang="es-CO" sz="1200" spc="-100" dirty="0">
                <a:solidFill>
                  <a:srgbClr val="6D6E71"/>
                </a:solidFill>
                <a:latin typeface="+mj-lt"/>
                <a:cs typeface="Arial"/>
              </a:rPr>
              <a:t> </a:t>
            </a:r>
            <a:r>
              <a:rPr lang="es-CO" sz="1200" spc="-25" dirty="0">
                <a:solidFill>
                  <a:srgbClr val="6D6E71"/>
                </a:solidFill>
                <a:latin typeface="+mj-lt"/>
                <a:cs typeface="Arial"/>
              </a:rPr>
              <a:t>contratistas,</a:t>
            </a:r>
            <a:r>
              <a:rPr lang="es-CO" sz="1200" spc="-95" dirty="0">
                <a:solidFill>
                  <a:srgbClr val="6D6E71"/>
                </a:solidFill>
                <a:latin typeface="+mj-lt"/>
                <a:cs typeface="Arial"/>
              </a:rPr>
              <a:t> </a:t>
            </a:r>
            <a:r>
              <a:rPr lang="es-CO" sz="1200" spc="-50" dirty="0">
                <a:solidFill>
                  <a:srgbClr val="6D6E71"/>
                </a:solidFill>
                <a:latin typeface="+mj-lt"/>
                <a:cs typeface="Arial"/>
              </a:rPr>
              <a:t>proveedores,</a:t>
            </a:r>
            <a:r>
              <a:rPr lang="es-CO" sz="1200" spc="-100" dirty="0">
                <a:solidFill>
                  <a:srgbClr val="6D6E71"/>
                </a:solidFill>
                <a:latin typeface="+mj-lt"/>
                <a:cs typeface="Arial"/>
              </a:rPr>
              <a:t> </a:t>
            </a:r>
            <a:r>
              <a:rPr lang="es-CO" sz="1200" spc="-55" dirty="0">
                <a:solidFill>
                  <a:srgbClr val="6D6E71"/>
                </a:solidFill>
                <a:latin typeface="+mj-lt"/>
                <a:cs typeface="Arial"/>
              </a:rPr>
              <a:t>agentes,  </a:t>
            </a:r>
            <a:r>
              <a:rPr lang="es-CO" sz="1200" spc="-60" dirty="0">
                <a:solidFill>
                  <a:srgbClr val="6D6E71"/>
                </a:solidFill>
                <a:latin typeface="+mj-lt"/>
                <a:cs typeface="Arial"/>
              </a:rPr>
              <a:t>socios, </a:t>
            </a:r>
            <a:r>
              <a:rPr lang="es-CO" sz="1200" spc="-40" dirty="0">
                <a:solidFill>
                  <a:srgbClr val="6D6E71"/>
                </a:solidFill>
                <a:latin typeface="+mj-lt"/>
                <a:cs typeface="Arial"/>
              </a:rPr>
              <a:t>clientes, </a:t>
            </a:r>
            <a:r>
              <a:rPr lang="es-CO" sz="1200" spc="-55" dirty="0">
                <a:solidFill>
                  <a:srgbClr val="6D6E71"/>
                </a:solidFill>
                <a:latin typeface="+mj-lt"/>
                <a:cs typeface="Arial"/>
              </a:rPr>
              <a:t>aliados, (incluidos joint Ventures) </a:t>
            </a:r>
            <a:r>
              <a:rPr lang="es-CO" sz="1200" spc="-35" dirty="0">
                <a:solidFill>
                  <a:srgbClr val="6D6E71"/>
                </a:solidFill>
                <a:latin typeface="+mj-lt"/>
                <a:cs typeface="Arial"/>
              </a:rPr>
              <a:t>oferentes, </a:t>
            </a:r>
            <a:r>
              <a:rPr lang="es-CO" sz="1200" spc="-60" dirty="0">
                <a:solidFill>
                  <a:srgbClr val="6D6E71"/>
                </a:solidFill>
                <a:latin typeface="+mj-lt"/>
                <a:cs typeface="Arial"/>
              </a:rPr>
              <a:t>además </a:t>
            </a:r>
            <a:r>
              <a:rPr lang="es-CO" sz="1200" spc="-40" dirty="0">
                <a:solidFill>
                  <a:srgbClr val="6D6E71"/>
                </a:solidFill>
                <a:latin typeface="+mj-lt"/>
                <a:cs typeface="Arial"/>
              </a:rPr>
              <a:t>del </a:t>
            </a:r>
            <a:r>
              <a:rPr lang="es-CO" sz="1200" spc="-45" dirty="0">
                <a:solidFill>
                  <a:srgbClr val="6D6E71"/>
                </a:solidFill>
                <a:latin typeface="+mj-lt"/>
                <a:cs typeface="Arial"/>
              </a:rPr>
              <a:t>personal </a:t>
            </a:r>
            <a:r>
              <a:rPr lang="es-CO" sz="1200" spc="-25" dirty="0">
                <a:solidFill>
                  <a:srgbClr val="6D6E71"/>
                </a:solidFill>
                <a:latin typeface="+mj-lt"/>
                <a:cs typeface="Arial"/>
              </a:rPr>
              <a:t>y </a:t>
            </a:r>
            <a:r>
              <a:rPr lang="es-CO" sz="1200" spc="-20" dirty="0">
                <a:solidFill>
                  <a:srgbClr val="6D6E71"/>
                </a:solidFill>
                <a:latin typeface="+mj-lt"/>
                <a:cs typeface="Arial"/>
              </a:rPr>
              <a:t>firmas </a:t>
            </a:r>
            <a:r>
              <a:rPr lang="es-CO" sz="1200" spc="-55" dirty="0">
                <a:solidFill>
                  <a:srgbClr val="6D6E71"/>
                </a:solidFill>
                <a:latin typeface="+mj-lt"/>
                <a:cs typeface="Arial"/>
              </a:rPr>
              <a:t>que </a:t>
            </a:r>
            <a:r>
              <a:rPr lang="es-CO" sz="1200" spc="-40" dirty="0">
                <a:solidFill>
                  <a:srgbClr val="6D6E71"/>
                </a:solidFill>
                <a:latin typeface="+mj-lt"/>
                <a:cs typeface="Arial"/>
              </a:rPr>
              <a:t>los  </a:t>
            </a:r>
            <a:r>
              <a:rPr lang="es-CO" sz="1200" spc="-20" dirty="0">
                <a:solidFill>
                  <a:srgbClr val="6D6E71"/>
                </a:solidFill>
                <a:latin typeface="+mj-lt"/>
                <a:cs typeface="Arial"/>
              </a:rPr>
              <a:t>contratistas</a:t>
            </a:r>
            <a:r>
              <a:rPr lang="es-CO" sz="1200" spc="-100" dirty="0">
                <a:solidFill>
                  <a:srgbClr val="6D6E71"/>
                </a:solidFill>
                <a:latin typeface="+mj-lt"/>
                <a:cs typeface="Arial"/>
              </a:rPr>
              <a:t> </a:t>
            </a:r>
            <a:r>
              <a:rPr lang="es-CO" sz="1200" spc="-45" dirty="0">
                <a:solidFill>
                  <a:srgbClr val="6D6E71"/>
                </a:solidFill>
                <a:latin typeface="+mj-lt"/>
                <a:cs typeface="Arial"/>
              </a:rPr>
              <a:t>vinculen</a:t>
            </a:r>
            <a:r>
              <a:rPr lang="es-CO" sz="1200" spc="-100" dirty="0">
                <a:solidFill>
                  <a:srgbClr val="6D6E71"/>
                </a:solidFill>
                <a:latin typeface="+mj-lt"/>
                <a:cs typeface="Arial"/>
              </a:rPr>
              <a:t> </a:t>
            </a:r>
            <a:r>
              <a:rPr lang="es-CO" sz="1200" spc="-50" dirty="0">
                <a:solidFill>
                  <a:srgbClr val="6D6E71"/>
                </a:solidFill>
                <a:latin typeface="+mj-lt"/>
                <a:cs typeface="Arial"/>
              </a:rPr>
              <a:t>para</a:t>
            </a:r>
            <a:r>
              <a:rPr lang="es-CO" sz="1200" spc="-100" dirty="0">
                <a:solidFill>
                  <a:srgbClr val="6D6E71"/>
                </a:solidFill>
                <a:latin typeface="+mj-lt"/>
                <a:cs typeface="Arial"/>
              </a:rPr>
              <a:t> </a:t>
            </a:r>
            <a:r>
              <a:rPr lang="es-CO" sz="1200" spc="-40" dirty="0">
                <a:solidFill>
                  <a:srgbClr val="6D6E71"/>
                </a:solidFill>
                <a:latin typeface="+mj-lt"/>
                <a:cs typeface="Arial"/>
              </a:rPr>
              <a:t>la</a:t>
            </a:r>
            <a:r>
              <a:rPr lang="es-CO" sz="1200" spc="-100" dirty="0">
                <a:solidFill>
                  <a:srgbClr val="6D6E71"/>
                </a:solidFill>
                <a:latin typeface="+mj-lt"/>
                <a:cs typeface="Arial"/>
              </a:rPr>
              <a:t> </a:t>
            </a:r>
            <a:r>
              <a:rPr lang="es-CO" sz="1200" spc="-55" dirty="0">
                <a:solidFill>
                  <a:srgbClr val="6D6E71"/>
                </a:solidFill>
                <a:latin typeface="+mj-lt"/>
                <a:cs typeface="Arial"/>
              </a:rPr>
              <a:t>ejecución</a:t>
            </a:r>
            <a:r>
              <a:rPr lang="es-CO" sz="1200" spc="-100" dirty="0">
                <a:solidFill>
                  <a:srgbClr val="6D6E71"/>
                </a:solidFill>
                <a:latin typeface="+mj-lt"/>
                <a:cs typeface="Arial"/>
              </a:rPr>
              <a:t> </a:t>
            </a:r>
            <a:r>
              <a:rPr lang="es-CO" sz="1200" spc="-55" dirty="0">
                <a:solidFill>
                  <a:srgbClr val="6D6E71"/>
                </a:solidFill>
                <a:latin typeface="+mj-lt"/>
                <a:cs typeface="Arial"/>
              </a:rPr>
              <a:t>de</a:t>
            </a:r>
            <a:r>
              <a:rPr lang="es-CO" sz="1200" spc="-100" dirty="0">
                <a:solidFill>
                  <a:srgbClr val="6D6E71"/>
                </a:solidFill>
                <a:latin typeface="+mj-lt"/>
                <a:cs typeface="Arial"/>
              </a:rPr>
              <a:t> </a:t>
            </a:r>
            <a:r>
              <a:rPr lang="es-CO" sz="1200" spc="-45" dirty="0">
                <a:solidFill>
                  <a:srgbClr val="6D6E71"/>
                </a:solidFill>
                <a:latin typeface="+mj-lt"/>
                <a:cs typeface="Arial"/>
              </a:rPr>
              <a:t>las</a:t>
            </a:r>
            <a:r>
              <a:rPr lang="es-CO" sz="1200" spc="-100" dirty="0">
                <a:solidFill>
                  <a:srgbClr val="6D6E71"/>
                </a:solidFill>
                <a:latin typeface="+mj-lt"/>
                <a:cs typeface="Arial"/>
              </a:rPr>
              <a:t> </a:t>
            </a:r>
            <a:r>
              <a:rPr lang="es-CO" sz="1200" spc="-45" dirty="0">
                <a:solidFill>
                  <a:srgbClr val="6D6E71"/>
                </a:solidFill>
                <a:latin typeface="+mj-lt"/>
                <a:cs typeface="Arial"/>
              </a:rPr>
              <a:t>actividades</a:t>
            </a:r>
            <a:r>
              <a:rPr lang="es-CO" sz="1200" spc="-100" dirty="0">
                <a:solidFill>
                  <a:srgbClr val="6D6E71"/>
                </a:solidFill>
                <a:latin typeface="+mj-lt"/>
                <a:cs typeface="Arial"/>
              </a:rPr>
              <a:t> </a:t>
            </a:r>
            <a:r>
              <a:rPr lang="es-CO" sz="1200" spc="-60" dirty="0">
                <a:solidFill>
                  <a:srgbClr val="6D6E71"/>
                </a:solidFill>
                <a:latin typeface="+mj-lt"/>
                <a:cs typeface="Arial"/>
              </a:rPr>
              <a:t>pactadas.</a:t>
            </a:r>
            <a:endParaRPr lang="es-CO" sz="1200" dirty="0">
              <a:latin typeface="+mj-lt"/>
              <a:cs typeface="Arial"/>
            </a:endParaRPr>
          </a:p>
          <a:p>
            <a:pPr marL="12700" marR="6985" algn="just">
              <a:lnSpc>
                <a:spcPts val="1400"/>
              </a:lnSpc>
              <a:spcBef>
                <a:spcPts val="1400"/>
              </a:spcBef>
            </a:pPr>
            <a:r>
              <a:rPr lang="es-CO" sz="1200" spc="-50" dirty="0">
                <a:solidFill>
                  <a:srgbClr val="6D6E71"/>
                </a:solidFill>
                <a:latin typeface="+mj-lt"/>
                <a:cs typeface="Arial"/>
              </a:rPr>
              <a:t>Por </a:t>
            </a:r>
            <a:r>
              <a:rPr lang="es-CO" sz="1200" spc="-20" dirty="0">
                <a:solidFill>
                  <a:srgbClr val="6D6E71"/>
                </a:solidFill>
                <a:latin typeface="+mj-lt"/>
                <a:cs typeface="Arial"/>
              </a:rPr>
              <a:t>lo </a:t>
            </a:r>
            <a:r>
              <a:rPr lang="es-CO" sz="1200" spc="-30" dirty="0">
                <a:solidFill>
                  <a:srgbClr val="6D6E71"/>
                </a:solidFill>
                <a:latin typeface="+mj-lt"/>
                <a:cs typeface="Arial"/>
              </a:rPr>
              <a:t>anterior, </a:t>
            </a:r>
            <a:r>
              <a:rPr lang="es-CO" sz="1200" spc="-35" dirty="0">
                <a:solidFill>
                  <a:srgbClr val="6D6E71"/>
                </a:solidFill>
                <a:latin typeface="+mj-lt"/>
                <a:cs typeface="Arial"/>
              </a:rPr>
              <a:t>este </a:t>
            </a:r>
            <a:r>
              <a:rPr lang="es-CO" sz="1200" spc="-75" dirty="0">
                <a:solidFill>
                  <a:srgbClr val="6D6E71"/>
                </a:solidFill>
                <a:latin typeface="+mj-lt"/>
                <a:cs typeface="Arial"/>
              </a:rPr>
              <a:t>Código </a:t>
            </a:r>
            <a:r>
              <a:rPr lang="es-CO" sz="1200" spc="-50" dirty="0">
                <a:solidFill>
                  <a:srgbClr val="6D6E71"/>
                </a:solidFill>
                <a:latin typeface="+mj-lt"/>
                <a:cs typeface="Arial"/>
              </a:rPr>
              <a:t>será </a:t>
            </a:r>
            <a:r>
              <a:rPr lang="es-CO" sz="1200" spc="-55" dirty="0">
                <a:solidFill>
                  <a:srgbClr val="6D6E71"/>
                </a:solidFill>
                <a:latin typeface="+mj-lt"/>
                <a:cs typeface="Arial"/>
              </a:rPr>
              <a:t>de </a:t>
            </a:r>
            <a:r>
              <a:rPr lang="es-CO" sz="1200" spc="-30" dirty="0">
                <a:solidFill>
                  <a:srgbClr val="6D6E71"/>
                </a:solidFill>
                <a:latin typeface="+mj-lt"/>
                <a:cs typeface="Arial"/>
              </a:rPr>
              <a:t>obligatorio </a:t>
            </a:r>
            <a:r>
              <a:rPr lang="es-CO" sz="1200" spc="-40" dirty="0">
                <a:solidFill>
                  <a:srgbClr val="6D6E71"/>
                </a:solidFill>
                <a:latin typeface="+mj-lt"/>
                <a:cs typeface="Arial"/>
              </a:rPr>
              <a:t>conocimiento </a:t>
            </a:r>
            <a:r>
              <a:rPr lang="es-CO" sz="1200" spc="-25" dirty="0">
                <a:solidFill>
                  <a:srgbClr val="6D6E71"/>
                </a:solidFill>
                <a:latin typeface="+mj-lt"/>
                <a:cs typeface="Arial"/>
              </a:rPr>
              <a:t>y </a:t>
            </a:r>
            <a:r>
              <a:rPr lang="es-CO" sz="1200" spc="-55" dirty="0">
                <a:solidFill>
                  <a:srgbClr val="6D6E71"/>
                </a:solidFill>
                <a:latin typeface="+mj-lt"/>
                <a:cs typeface="Arial"/>
              </a:rPr>
              <a:t>aplicación  </a:t>
            </a:r>
            <a:r>
              <a:rPr lang="es-CO" sz="1200" spc="-50" dirty="0">
                <a:solidFill>
                  <a:srgbClr val="6D6E71"/>
                </a:solidFill>
                <a:latin typeface="+mj-lt"/>
                <a:cs typeface="Arial"/>
              </a:rPr>
              <a:t>para sus </a:t>
            </a:r>
            <a:r>
              <a:rPr lang="es-CO" sz="1200" spc="-35" dirty="0">
                <a:solidFill>
                  <a:srgbClr val="6D6E71"/>
                </a:solidFill>
                <a:latin typeface="+mj-lt"/>
                <a:cs typeface="Arial"/>
              </a:rPr>
              <a:t>destinatarios, </a:t>
            </a:r>
            <a:r>
              <a:rPr lang="es-CO" sz="1200" spc="-50" dirty="0">
                <a:solidFill>
                  <a:srgbClr val="6D6E71"/>
                </a:solidFill>
                <a:latin typeface="+mj-lt"/>
                <a:cs typeface="Arial"/>
              </a:rPr>
              <a:t>quienes </a:t>
            </a:r>
            <a:r>
              <a:rPr lang="es-CO" sz="1200" spc="-55" dirty="0">
                <a:solidFill>
                  <a:srgbClr val="6D6E71"/>
                </a:solidFill>
                <a:latin typeface="+mj-lt"/>
                <a:cs typeface="Arial"/>
              </a:rPr>
              <a:t>deben </a:t>
            </a:r>
            <a:r>
              <a:rPr lang="es-CO" sz="1200" spc="-40" dirty="0">
                <a:solidFill>
                  <a:srgbClr val="6D6E71"/>
                </a:solidFill>
                <a:latin typeface="+mj-lt"/>
                <a:cs typeface="Arial"/>
              </a:rPr>
              <a:t>velar </a:t>
            </a:r>
            <a:r>
              <a:rPr lang="es-CO" sz="1200" spc="-50" dirty="0">
                <a:solidFill>
                  <a:srgbClr val="6D6E71"/>
                </a:solidFill>
                <a:latin typeface="+mj-lt"/>
                <a:cs typeface="Arial"/>
              </a:rPr>
              <a:t>para </a:t>
            </a:r>
            <a:r>
              <a:rPr lang="es-CO" sz="1200" spc="-55" dirty="0">
                <a:solidFill>
                  <a:srgbClr val="6D6E71"/>
                </a:solidFill>
                <a:latin typeface="+mj-lt"/>
                <a:cs typeface="Arial"/>
              </a:rPr>
              <a:t>que </a:t>
            </a:r>
            <a:r>
              <a:rPr lang="es-CO" sz="1200" spc="-50" dirty="0">
                <a:solidFill>
                  <a:srgbClr val="6D6E71"/>
                </a:solidFill>
                <a:latin typeface="+mj-lt"/>
                <a:cs typeface="Arial"/>
              </a:rPr>
              <a:t>sus actuaciones </a:t>
            </a:r>
            <a:r>
              <a:rPr lang="es-CO" sz="1200" spc="-70" dirty="0">
                <a:solidFill>
                  <a:srgbClr val="6D6E71"/>
                </a:solidFill>
                <a:latin typeface="+mj-lt"/>
                <a:cs typeface="Arial"/>
              </a:rPr>
              <a:t>se  </a:t>
            </a:r>
            <a:r>
              <a:rPr lang="es-CO" sz="1200" spc="-45" dirty="0">
                <a:solidFill>
                  <a:srgbClr val="6D6E71"/>
                </a:solidFill>
                <a:latin typeface="+mj-lt"/>
                <a:cs typeface="Arial"/>
              </a:rPr>
              <a:t>enmarquen</a:t>
            </a:r>
            <a:r>
              <a:rPr lang="es-CO" sz="1200" spc="-105" dirty="0">
                <a:solidFill>
                  <a:srgbClr val="6D6E71"/>
                </a:solidFill>
                <a:latin typeface="+mj-lt"/>
                <a:cs typeface="Arial"/>
              </a:rPr>
              <a:t> </a:t>
            </a:r>
            <a:r>
              <a:rPr lang="es-CO" sz="1200" spc="-40" dirty="0">
                <a:solidFill>
                  <a:srgbClr val="6D6E71"/>
                </a:solidFill>
                <a:latin typeface="+mj-lt"/>
                <a:cs typeface="Arial"/>
              </a:rPr>
              <a:t>siempre</a:t>
            </a:r>
            <a:r>
              <a:rPr lang="es-CO" sz="1200" spc="-100" dirty="0">
                <a:solidFill>
                  <a:srgbClr val="6D6E71"/>
                </a:solidFill>
                <a:latin typeface="+mj-lt"/>
                <a:cs typeface="Arial"/>
              </a:rPr>
              <a:t> </a:t>
            </a:r>
            <a:r>
              <a:rPr lang="es-CO" sz="1200" spc="-50" dirty="0">
                <a:solidFill>
                  <a:srgbClr val="6D6E71"/>
                </a:solidFill>
                <a:latin typeface="+mj-lt"/>
                <a:cs typeface="Arial"/>
              </a:rPr>
              <a:t>en</a:t>
            </a:r>
            <a:r>
              <a:rPr lang="es-CO" sz="1200" spc="-100" dirty="0">
                <a:solidFill>
                  <a:srgbClr val="6D6E71"/>
                </a:solidFill>
                <a:latin typeface="+mj-lt"/>
                <a:cs typeface="Arial"/>
              </a:rPr>
              <a:t> </a:t>
            </a:r>
            <a:r>
              <a:rPr lang="es-CO" sz="1200" spc="-45" dirty="0">
                <a:solidFill>
                  <a:srgbClr val="6D6E71"/>
                </a:solidFill>
                <a:latin typeface="+mj-lt"/>
                <a:cs typeface="Arial"/>
              </a:rPr>
              <a:t>las</a:t>
            </a:r>
            <a:r>
              <a:rPr lang="es-CO" sz="1200" spc="-100" dirty="0">
                <a:solidFill>
                  <a:srgbClr val="6D6E71"/>
                </a:solidFill>
                <a:latin typeface="+mj-lt"/>
                <a:cs typeface="Arial"/>
              </a:rPr>
              <a:t> </a:t>
            </a:r>
            <a:r>
              <a:rPr lang="es-CO" sz="1200" spc="-45" dirty="0">
                <a:solidFill>
                  <a:srgbClr val="6D6E71"/>
                </a:solidFill>
                <a:latin typeface="+mj-lt"/>
                <a:cs typeface="Arial"/>
              </a:rPr>
              <a:t>reglas</a:t>
            </a:r>
            <a:r>
              <a:rPr lang="es-CO" sz="1200" spc="-105" dirty="0">
                <a:solidFill>
                  <a:srgbClr val="6D6E71"/>
                </a:solidFill>
                <a:latin typeface="+mj-lt"/>
                <a:cs typeface="Arial"/>
              </a:rPr>
              <a:t> </a:t>
            </a:r>
            <a:r>
              <a:rPr lang="es-CO" sz="1200" spc="-55" dirty="0">
                <a:solidFill>
                  <a:srgbClr val="6D6E71"/>
                </a:solidFill>
                <a:latin typeface="+mj-lt"/>
                <a:cs typeface="Arial"/>
              </a:rPr>
              <a:t>que</a:t>
            </a:r>
            <a:r>
              <a:rPr lang="es-CO" sz="1200" spc="-100" dirty="0">
                <a:solidFill>
                  <a:srgbClr val="6D6E71"/>
                </a:solidFill>
                <a:latin typeface="+mj-lt"/>
                <a:cs typeface="Arial"/>
              </a:rPr>
              <a:t> </a:t>
            </a:r>
            <a:r>
              <a:rPr lang="es-CO" sz="1200" spc="-35" dirty="0">
                <a:solidFill>
                  <a:srgbClr val="6D6E71"/>
                </a:solidFill>
                <a:latin typeface="+mj-lt"/>
                <a:cs typeface="Arial"/>
              </a:rPr>
              <a:t>este</a:t>
            </a:r>
            <a:r>
              <a:rPr lang="es-CO" sz="1200" spc="-100" dirty="0">
                <a:solidFill>
                  <a:srgbClr val="6D6E71"/>
                </a:solidFill>
                <a:latin typeface="+mj-lt"/>
                <a:cs typeface="Arial"/>
              </a:rPr>
              <a:t> </a:t>
            </a:r>
            <a:r>
              <a:rPr lang="es-CO" sz="1200" spc="-45" dirty="0">
                <a:solidFill>
                  <a:srgbClr val="6D6E71"/>
                </a:solidFill>
                <a:latin typeface="+mj-lt"/>
                <a:cs typeface="Arial"/>
              </a:rPr>
              <a:t>contiene.</a:t>
            </a:r>
            <a:endParaRPr lang="es-CO" sz="1200" dirty="0">
              <a:latin typeface="+mj-lt"/>
              <a:cs typeface="Arial"/>
            </a:endParaRPr>
          </a:p>
          <a:p>
            <a:pPr marL="12700" marR="5080" algn="just">
              <a:lnSpc>
                <a:spcPts val="1400"/>
              </a:lnSpc>
              <a:spcBef>
                <a:spcPts val="1405"/>
              </a:spcBef>
            </a:pPr>
            <a:r>
              <a:rPr lang="es-CO" sz="1200" spc="-80" dirty="0">
                <a:solidFill>
                  <a:srgbClr val="6D6E71"/>
                </a:solidFill>
                <a:latin typeface="+mj-lt"/>
                <a:cs typeface="Arial"/>
              </a:rPr>
              <a:t>Las </a:t>
            </a:r>
            <a:r>
              <a:rPr lang="es-CO" sz="1200" spc="-60" dirty="0">
                <a:solidFill>
                  <a:srgbClr val="6D6E71"/>
                </a:solidFill>
                <a:latin typeface="+mj-lt"/>
                <a:cs typeface="Arial"/>
              </a:rPr>
              <a:t>compañías </a:t>
            </a:r>
            <a:r>
              <a:rPr lang="es-CO" sz="1200" spc="-40" dirty="0">
                <a:solidFill>
                  <a:srgbClr val="6D6E71"/>
                </a:solidFill>
                <a:latin typeface="+mj-lt"/>
                <a:cs typeface="Arial"/>
              </a:rPr>
              <a:t>del </a:t>
            </a:r>
            <a:r>
              <a:rPr lang="es-CO" sz="1200" spc="-70" dirty="0">
                <a:solidFill>
                  <a:srgbClr val="6D6E71"/>
                </a:solidFill>
                <a:latin typeface="+mj-lt"/>
                <a:cs typeface="Arial"/>
              </a:rPr>
              <a:t>Grupo </a:t>
            </a:r>
            <a:r>
              <a:rPr lang="es-CO" sz="1200" spc="-55" dirty="0">
                <a:solidFill>
                  <a:srgbClr val="6D6E71"/>
                </a:solidFill>
                <a:latin typeface="+mj-lt"/>
                <a:cs typeface="Arial"/>
              </a:rPr>
              <a:t>deben </a:t>
            </a:r>
            <a:r>
              <a:rPr lang="es-CO" sz="1200" spc="-35" dirty="0">
                <a:solidFill>
                  <a:srgbClr val="6D6E71"/>
                </a:solidFill>
                <a:latin typeface="+mj-lt"/>
                <a:cs typeface="Arial"/>
              </a:rPr>
              <a:t>adoptar </a:t>
            </a:r>
            <a:r>
              <a:rPr lang="es-CO" sz="1200" spc="-45" dirty="0">
                <a:solidFill>
                  <a:srgbClr val="6D6E71"/>
                </a:solidFill>
                <a:latin typeface="+mj-lt"/>
                <a:cs typeface="Arial"/>
              </a:rPr>
              <a:t>las reglas </a:t>
            </a:r>
            <a:r>
              <a:rPr lang="es-CO" sz="1200" spc="-55" dirty="0">
                <a:solidFill>
                  <a:srgbClr val="6D6E71"/>
                </a:solidFill>
                <a:latin typeface="+mj-lt"/>
                <a:cs typeface="Arial"/>
              </a:rPr>
              <a:t>de </a:t>
            </a:r>
            <a:r>
              <a:rPr lang="es-CO" sz="1200" spc="-35" dirty="0">
                <a:solidFill>
                  <a:srgbClr val="6D6E71"/>
                </a:solidFill>
                <a:latin typeface="+mj-lt"/>
                <a:cs typeface="Arial"/>
              </a:rPr>
              <a:t>este </a:t>
            </a:r>
            <a:r>
              <a:rPr lang="es-CO" sz="1200" spc="-75" dirty="0">
                <a:solidFill>
                  <a:srgbClr val="6D6E71"/>
                </a:solidFill>
                <a:latin typeface="+mj-lt"/>
                <a:cs typeface="Arial"/>
              </a:rPr>
              <a:t>Código </a:t>
            </a:r>
            <a:r>
              <a:rPr lang="es-CO" sz="1200" spc="-25" dirty="0">
                <a:solidFill>
                  <a:srgbClr val="6D6E71"/>
                </a:solidFill>
                <a:latin typeface="+mj-lt"/>
                <a:cs typeface="Arial"/>
              </a:rPr>
              <a:t>y  </a:t>
            </a:r>
            <a:r>
              <a:rPr lang="es-CO" sz="1200" spc="-35" dirty="0">
                <a:solidFill>
                  <a:srgbClr val="6D6E71"/>
                </a:solidFill>
                <a:latin typeface="+mj-lt"/>
                <a:cs typeface="Arial"/>
              </a:rPr>
              <a:t>garantizar</a:t>
            </a:r>
            <a:r>
              <a:rPr lang="es-CO" sz="1200" spc="-105" dirty="0">
                <a:solidFill>
                  <a:srgbClr val="6D6E71"/>
                </a:solidFill>
                <a:latin typeface="+mj-lt"/>
                <a:cs typeface="Arial"/>
              </a:rPr>
              <a:t> </a:t>
            </a:r>
            <a:r>
              <a:rPr lang="es-CO" sz="1200" spc="-45" dirty="0">
                <a:solidFill>
                  <a:srgbClr val="6D6E71"/>
                </a:solidFill>
                <a:latin typeface="+mj-lt"/>
                <a:cs typeface="Arial"/>
              </a:rPr>
              <a:t>su</a:t>
            </a:r>
            <a:r>
              <a:rPr lang="es-CO" sz="1200" spc="-100" dirty="0">
                <a:solidFill>
                  <a:srgbClr val="6D6E71"/>
                </a:solidFill>
                <a:latin typeface="+mj-lt"/>
                <a:cs typeface="Arial"/>
              </a:rPr>
              <a:t> </a:t>
            </a:r>
            <a:r>
              <a:rPr lang="es-CO" sz="1200" spc="-30" dirty="0">
                <a:solidFill>
                  <a:srgbClr val="6D6E71"/>
                </a:solidFill>
                <a:latin typeface="+mj-lt"/>
                <a:cs typeface="Arial"/>
              </a:rPr>
              <a:t>difusión</a:t>
            </a:r>
            <a:r>
              <a:rPr lang="es-CO" sz="1200" spc="-100" dirty="0">
                <a:solidFill>
                  <a:srgbClr val="6D6E71"/>
                </a:solidFill>
                <a:latin typeface="+mj-lt"/>
                <a:cs typeface="Arial"/>
              </a:rPr>
              <a:t> </a:t>
            </a:r>
            <a:r>
              <a:rPr lang="es-CO" sz="1200" spc="-25" dirty="0">
                <a:solidFill>
                  <a:srgbClr val="6D6E71"/>
                </a:solidFill>
                <a:latin typeface="+mj-lt"/>
                <a:cs typeface="Arial"/>
              </a:rPr>
              <a:t>y</a:t>
            </a:r>
            <a:r>
              <a:rPr lang="es-CO" sz="1200" spc="-100" dirty="0">
                <a:solidFill>
                  <a:srgbClr val="6D6E71"/>
                </a:solidFill>
                <a:latin typeface="+mj-lt"/>
                <a:cs typeface="Arial"/>
              </a:rPr>
              <a:t> </a:t>
            </a:r>
            <a:r>
              <a:rPr lang="es-CO" sz="1200" spc="-60" dirty="0">
                <a:solidFill>
                  <a:srgbClr val="6D6E71"/>
                </a:solidFill>
                <a:latin typeface="+mj-lt"/>
                <a:cs typeface="Arial"/>
              </a:rPr>
              <a:t>aplicación.</a:t>
            </a:r>
            <a:endParaRPr lang="es-CO" sz="1200" dirty="0">
              <a:latin typeface="+mj-lt"/>
              <a:cs typeface="Arial"/>
            </a:endParaRPr>
          </a:p>
        </p:txBody>
      </p:sp>
      <p:sp>
        <p:nvSpPr>
          <p:cNvPr id="7" name="object 7"/>
          <p:cNvSpPr txBox="1"/>
          <p:nvPr/>
        </p:nvSpPr>
        <p:spPr>
          <a:xfrm>
            <a:off x="5748920" y="4472090"/>
            <a:ext cx="1862455" cy="2342515"/>
          </a:xfrm>
          <a:prstGeom prst="rect">
            <a:avLst/>
          </a:prstGeom>
        </p:spPr>
        <p:txBody>
          <a:bodyPr vert="horz" wrap="square" lIns="0" tIns="22860" rIns="0" bIns="0" rtlCol="0">
            <a:spAutoFit/>
          </a:bodyPr>
          <a:lstStyle/>
          <a:p>
            <a:pPr marL="12700" marR="5080" algn="just">
              <a:lnSpc>
                <a:spcPts val="1400"/>
              </a:lnSpc>
              <a:spcBef>
                <a:spcPts val="180"/>
              </a:spcBef>
            </a:pPr>
            <a:r>
              <a:rPr lang="es-CO" sz="1200" spc="-15">
                <a:solidFill>
                  <a:schemeClr val="bg1"/>
                </a:solidFill>
                <a:latin typeface="+mj-lt"/>
                <a:cs typeface="Arial"/>
              </a:rPr>
              <a:t>Destinatarios </a:t>
            </a:r>
            <a:r>
              <a:rPr lang="es-CO" sz="1200" spc="-45">
                <a:solidFill>
                  <a:schemeClr val="bg1"/>
                </a:solidFill>
                <a:latin typeface="+mj-lt"/>
                <a:cs typeface="Arial"/>
              </a:rPr>
              <a:t>de </a:t>
            </a:r>
            <a:r>
              <a:rPr lang="es-CO" sz="1200" spc="-10">
                <a:solidFill>
                  <a:schemeClr val="bg1"/>
                </a:solidFill>
                <a:latin typeface="+mj-lt"/>
                <a:cs typeface="Arial"/>
              </a:rPr>
              <a:t>nuestro  </a:t>
            </a:r>
            <a:r>
              <a:rPr lang="es-CO" sz="1200" spc="-60">
                <a:solidFill>
                  <a:schemeClr val="bg1"/>
                </a:solidFill>
                <a:latin typeface="+mj-lt"/>
                <a:cs typeface="Arial"/>
              </a:rPr>
              <a:t>Código </a:t>
            </a:r>
            <a:r>
              <a:rPr lang="es-CO" sz="1200" spc="-45">
                <a:solidFill>
                  <a:schemeClr val="bg1"/>
                </a:solidFill>
                <a:latin typeface="+mj-lt"/>
                <a:cs typeface="Arial"/>
              </a:rPr>
              <a:t>de </a:t>
            </a:r>
            <a:r>
              <a:rPr lang="es-CO" sz="1200" spc="-40">
                <a:solidFill>
                  <a:schemeClr val="bg1"/>
                </a:solidFill>
                <a:latin typeface="+mj-lt"/>
                <a:cs typeface="Arial"/>
              </a:rPr>
              <a:t>Ética </a:t>
            </a:r>
            <a:r>
              <a:rPr lang="es-CO" sz="1200" spc="-25">
                <a:solidFill>
                  <a:schemeClr val="bg1"/>
                </a:solidFill>
                <a:latin typeface="+mj-lt"/>
                <a:cs typeface="Arial"/>
              </a:rPr>
              <a:t>y </a:t>
            </a:r>
            <a:r>
              <a:rPr lang="es-CO" sz="1200" spc="-50">
                <a:solidFill>
                  <a:schemeClr val="bg1"/>
                </a:solidFill>
                <a:latin typeface="+mj-lt"/>
                <a:cs typeface="Arial"/>
              </a:rPr>
              <a:t>Conducta:  </a:t>
            </a:r>
            <a:r>
              <a:rPr lang="es-CO" sz="1200" spc="-20">
                <a:solidFill>
                  <a:schemeClr val="bg1"/>
                </a:solidFill>
                <a:latin typeface="+mj-lt"/>
                <a:cs typeface="Arial"/>
              </a:rPr>
              <a:t>antes </a:t>
            </a:r>
            <a:r>
              <a:rPr lang="es-CO" sz="1200" spc="-45">
                <a:solidFill>
                  <a:schemeClr val="bg1"/>
                </a:solidFill>
                <a:latin typeface="+mj-lt"/>
                <a:cs typeface="Arial"/>
              </a:rPr>
              <a:t>de </a:t>
            </a:r>
            <a:r>
              <a:rPr lang="es-CO" sz="1200" spc="-20">
                <a:solidFill>
                  <a:schemeClr val="bg1"/>
                </a:solidFill>
                <a:latin typeface="+mj-lt"/>
                <a:cs typeface="Arial"/>
              </a:rPr>
              <a:t>actuar </a:t>
            </a:r>
            <a:r>
              <a:rPr lang="es-CO" sz="1200" spc="-25">
                <a:solidFill>
                  <a:schemeClr val="bg1"/>
                </a:solidFill>
                <a:latin typeface="+mj-lt"/>
                <a:cs typeface="Arial"/>
              </a:rPr>
              <a:t>revisemos  </a:t>
            </a:r>
            <a:r>
              <a:rPr lang="es-CO" sz="1200" spc="-20">
                <a:solidFill>
                  <a:schemeClr val="bg1"/>
                </a:solidFill>
                <a:latin typeface="+mj-lt"/>
                <a:cs typeface="Arial"/>
              </a:rPr>
              <a:t>los</a:t>
            </a:r>
            <a:r>
              <a:rPr lang="es-CO" sz="1200" spc="-100">
                <a:solidFill>
                  <a:schemeClr val="bg1"/>
                </a:solidFill>
                <a:latin typeface="+mj-lt"/>
                <a:cs typeface="Arial"/>
              </a:rPr>
              <a:t> </a:t>
            </a:r>
            <a:r>
              <a:rPr lang="es-CO" sz="1200" spc="-20">
                <a:solidFill>
                  <a:schemeClr val="bg1"/>
                </a:solidFill>
                <a:latin typeface="+mj-lt"/>
                <a:cs typeface="Arial"/>
              </a:rPr>
              <a:t>principios</a:t>
            </a:r>
            <a:r>
              <a:rPr lang="es-CO" sz="1200" spc="-95">
                <a:solidFill>
                  <a:schemeClr val="bg1"/>
                </a:solidFill>
                <a:latin typeface="+mj-lt"/>
                <a:cs typeface="Arial"/>
              </a:rPr>
              <a:t> </a:t>
            </a:r>
            <a:r>
              <a:rPr lang="es-CO" sz="1200" spc="-25">
                <a:solidFill>
                  <a:schemeClr val="bg1"/>
                </a:solidFill>
                <a:latin typeface="+mj-lt"/>
                <a:cs typeface="Arial"/>
              </a:rPr>
              <a:t>y</a:t>
            </a:r>
            <a:r>
              <a:rPr lang="es-CO" sz="1200" spc="-95">
                <a:solidFill>
                  <a:schemeClr val="bg1"/>
                </a:solidFill>
                <a:latin typeface="+mj-lt"/>
                <a:cs typeface="Arial"/>
              </a:rPr>
              <a:t> </a:t>
            </a:r>
            <a:r>
              <a:rPr lang="es-CO" sz="1200" spc="-30">
                <a:solidFill>
                  <a:schemeClr val="bg1"/>
                </a:solidFill>
                <a:latin typeface="+mj-lt"/>
                <a:cs typeface="Arial"/>
              </a:rPr>
              <a:t>conductas</a:t>
            </a:r>
            <a:r>
              <a:rPr lang="es-CO" sz="1200" spc="-95">
                <a:solidFill>
                  <a:schemeClr val="bg1"/>
                </a:solidFill>
                <a:latin typeface="+mj-lt"/>
                <a:cs typeface="Arial"/>
              </a:rPr>
              <a:t> </a:t>
            </a:r>
            <a:r>
              <a:rPr lang="es-CO" sz="1200" spc="-45">
                <a:solidFill>
                  <a:schemeClr val="bg1"/>
                </a:solidFill>
                <a:latin typeface="+mj-lt"/>
                <a:cs typeface="Arial"/>
              </a:rPr>
              <a:t>de  </a:t>
            </a:r>
            <a:r>
              <a:rPr lang="es-CO" sz="1200" spc="-20">
                <a:solidFill>
                  <a:schemeClr val="bg1"/>
                </a:solidFill>
                <a:latin typeface="+mj-lt"/>
                <a:cs typeface="Arial"/>
              </a:rPr>
              <a:t>este </a:t>
            </a:r>
            <a:r>
              <a:rPr lang="es-CO" sz="1200" spc="-30">
                <a:solidFill>
                  <a:schemeClr val="bg1"/>
                </a:solidFill>
                <a:latin typeface="+mj-lt"/>
                <a:cs typeface="Arial"/>
              </a:rPr>
              <a:t>compendio </a:t>
            </a:r>
            <a:r>
              <a:rPr lang="es-CO" sz="1200" spc="-45">
                <a:solidFill>
                  <a:schemeClr val="bg1"/>
                </a:solidFill>
                <a:latin typeface="+mj-lt"/>
                <a:cs typeface="Arial"/>
              </a:rPr>
              <a:t>de </a:t>
            </a:r>
            <a:r>
              <a:rPr lang="es-CO" sz="1200" spc="-35">
                <a:solidFill>
                  <a:schemeClr val="bg1"/>
                </a:solidFill>
                <a:latin typeface="+mj-lt"/>
                <a:cs typeface="Arial"/>
              </a:rPr>
              <a:t>reglas.</a:t>
            </a:r>
            <a:r>
              <a:rPr lang="es-CO" sz="1200" spc="-240">
                <a:solidFill>
                  <a:schemeClr val="bg1"/>
                </a:solidFill>
                <a:latin typeface="+mj-lt"/>
                <a:cs typeface="Arial"/>
              </a:rPr>
              <a:t> </a:t>
            </a:r>
            <a:r>
              <a:rPr lang="es-CO" sz="1200" spc="-75">
                <a:solidFill>
                  <a:schemeClr val="bg1"/>
                </a:solidFill>
                <a:latin typeface="+mj-lt"/>
                <a:cs typeface="Arial"/>
              </a:rPr>
              <a:t>Si  </a:t>
            </a:r>
            <a:r>
              <a:rPr lang="es-CO" sz="1200" spc="-30">
                <a:solidFill>
                  <a:schemeClr val="bg1"/>
                </a:solidFill>
                <a:latin typeface="+mj-lt"/>
                <a:cs typeface="Arial"/>
              </a:rPr>
              <a:t>la </a:t>
            </a:r>
            <a:r>
              <a:rPr lang="es-CO" sz="1200" spc="-35">
                <a:solidFill>
                  <a:schemeClr val="bg1"/>
                </a:solidFill>
                <a:latin typeface="+mj-lt"/>
                <a:cs typeface="Arial"/>
              </a:rPr>
              <a:t>decisión </a:t>
            </a:r>
            <a:r>
              <a:rPr lang="es-CO" sz="1200" spc="-30">
                <a:solidFill>
                  <a:schemeClr val="bg1"/>
                </a:solidFill>
                <a:latin typeface="+mj-lt"/>
                <a:cs typeface="Arial"/>
              </a:rPr>
              <a:t>no </a:t>
            </a:r>
            <a:r>
              <a:rPr lang="es-CO" sz="1200" spc="-55">
                <a:solidFill>
                  <a:schemeClr val="bg1"/>
                </a:solidFill>
                <a:latin typeface="+mj-lt"/>
                <a:cs typeface="Arial"/>
              </a:rPr>
              <a:t>acoge </a:t>
            </a:r>
            <a:r>
              <a:rPr lang="es-CO" sz="1200" spc="-20">
                <a:solidFill>
                  <a:schemeClr val="bg1"/>
                </a:solidFill>
                <a:latin typeface="+mj-lt"/>
                <a:cs typeface="Arial"/>
              </a:rPr>
              <a:t>los  </a:t>
            </a:r>
            <a:r>
              <a:rPr lang="es-CO" sz="1200" spc="-15">
                <a:solidFill>
                  <a:schemeClr val="bg1"/>
                </a:solidFill>
                <a:latin typeface="+mj-lt"/>
                <a:cs typeface="Arial"/>
              </a:rPr>
              <a:t>lineamientos </a:t>
            </a:r>
            <a:r>
              <a:rPr lang="es-CO" sz="1200" spc="-20">
                <a:solidFill>
                  <a:schemeClr val="bg1"/>
                </a:solidFill>
                <a:latin typeface="+mj-lt"/>
                <a:cs typeface="Arial"/>
              </a:rPr>
              <a:t>éticos </a:t>
            </a:r>
            <a:r>
              <a:rPr lang="es-CO" sz="1200" spc="-50">
                <a:solidFill>
                  <a:schemeClr val="bg1"/>
                </a:solidFill>
                <a:latin typeface="+mj-lt"/>
                <a:cs typeface="Arial"/>
              </a:rPr>
              <a:t>aquí  </a:t>
            </a:r>
            <a:r>
              <a:rPr lang="es-CO" sz="1200" spc="-30">
                <a:solidFill>
                  <a:schemeClr val="bg1"/>
                </a:solidFill>
                <a:latin typeface="+mj-lt"/>
                <a:cs typeface="Arial"/>
              </a:rPr>
              <a:t>establecidos </a:t>
            </a:r>
            <a:r>
              <a:rPr lang="es-CO" sz="1200" spc="-35">
                <a:solidFill>
                  <a:schemeClr val="bg1"/>
                </a:solidFill>
                <a:latin typeface="+mj-lt"/>
                <a:cs typeface="Arial"/>
              </a:rPr>
              <a:t>o </a:t>
            </a:r>
            <a:r>
              <a:rPr lang="es-CO" sz="1200" spc="-50">
                <a:solidFill>
                  <a:schemeClr val="bg1"/>
                </a:solidFill>
                <a:latin typeface="+mj-lt"/>
                <a:cs typeface="Arial"/>
              </a:rPr>
              <a:t>se </a:t>
            </a:r>
            <a:r>
              <a:rPr lang="es-CO" sz="1200" spc="-20">
                <a:solidFill>
                  <a:schemeClr val="bg1"/>
                </a:solidFill>
                <a:latin typeface="+mj-lt"/>
                <a:cs typeface="Arial"/>
              </a:rPr>
              <a:t>aparta </a:t>
            </a:r>
            <a:r>
              <a:rPr lang="es-CO" sz="1200" spc="-45">
                <a:solidFill>
                  <a:schemeClr val="bg1"/>
                </a:solidFill>
                <a:latin typeface="+mj-lt"/>
                <a:cs typeface="Arial"/>
              </a:rPr>
              <a:t>de  </a:t>
            </a:r>
            <a:r>
              <a:rPr lang="es-CO" sz="1200" spc="-35">
                <a:solidFill>
                  <a:schemeClr val="bg1"/>
                </a:solidFill>
                <a:latin typeface="+mj-lt"/>
                <a:cs typeface="Arial"/>
              </a:rPr>
              <a:t>alguna </a:t>
            </a:r>
            <a:r>
              <a:rPr lang="es-CO" sz="1200" spc="-30">
                <a:solidFill>
                  <a:schemeClr val="bg1"/>
                </a:solidFill>
                <a:latin typeface="+mj-lt"/>
                <a:cs typeface="Arial"/>
              </a:rPr>
              <a:t>manera </a:t>
            </a:r>
            <a:r>
              <a:rPr lang="es-CO" sz="1200" spc="-45">
                <a:solidFill>
                  <a:schemeClr val="bg1"/>
                </a:solidFill>
                <a:latin typeface="+mj-lt"/>
                <a:cs typeface="Arial"/>
              </a:rPr>
              <a:t>de </a:t>
            </a:r>
            <a:r>
              <a:rPr lang="es-CO" sz="1200" spc="-20">
                <a:solidFill>
                  <a:schemeClr val="bg1"/>
                </a:solidFill>
                <a:latin typeface="+mj-lt"/>
                <a:cs typeface="Arial"/>
              </a:rPr>
              <a:t>los  </a:t>
            </a:r>
            <a:r>
              <a:rPr lang="es-CO" sz="1200" spc="-15">
                <a:solidFill>
                  <a:schemeClr val="bg1"/>
                </a:solidFill>
                <a:latin typeface="+mj-lt"/>
                <a:cs typeface="Arial"/>
              </a:rPr>
              <a:t>mismos</a:t>
            </a:r>
            <a:r>
              <a:rPr lang="es-CO" sz="1200" spc="-125">
                <a:solidFill>
                  <a:schemeClr val="bg1"/>
                </a:solidFill>
                <a:latin typeface="+mj-lt"/>
                <a:cs typeface="Arial"/>
              </a:rPr>
              <a:t> </a:t>
            </a:r>
            <a:r>
              <a:rPr lang="es-CO" sz="1200" spc="-35">
                <a:solidFill>
                  <a:schemeClr val="bg1"/>
                </a:solidFill>
                <a:latin typeface="+mj-lt"/>
                <a:cs typeface="Arial"/>
              </a:rPr>
              <a:t>hay</a:t>
            </a:r>
            <a:r>
              <a:rPr lang="es-CO" sz="1200" spc="-125">
                <a:solidFill>
                  <a:schemeClr val="bg1"/>
                </a:solidFill>
                <a:latin typeface="+mj-lt"/>
                <a:cs typeface="Arial"/>
              </a:rPr>
              <a:t> </a:t>
            </a:r>
            <a:r>
              <a:rPr lang="es-CO" sz="1200" spc="-40">
                <a:solidFill>
                  <a:schemeClr val="bg1"/>
                </a:solidFill>
                <a:latin typeface="+mj-lt"/>
                <a:cs typeface="Arial"/>
              </a:rPr>
              <a:t>que</a:t>
            </a:r>
            <a:r>
              <a:rPr lang="es-CO" sz="1200" spc="-125">
                <a:solidFill>
                  <a:schemeClr val="bg1"/>
                </a:solidFill>
                <a:latin typeface="+mj-lt"/>
                <a:cs typeface="Arial"/>
              </a:rPr>
              <a:t> </a:t>
            </a:r>
            <a:r>
              <a:rPr lang="es-CO" sz="1200" spc="-30">
                <a:solidFill>
                  <a:schemeClr val="bg1"/>
                </a:solidFill>
                <a:latin typeface="+mj-lt"/>
                <a:cs typeface="Arial"/>
              </a:rPr>
              <a:t>abstenerse,  </a:t>
            </a:r>
            <a:r>
              <a:rPr lang="es-CO" sz="1200" spc="-20">
                <a:solidFill>
                  <a:schemeClr val="bg1"/>
                </a:solidFill>
                <a:latin typeface="+mj-lt"/>
                <a:cs typeface="Arial"/>
              </a:rPr>
              <a:t>definiendo</a:t>
            </a:r>
            <a:r>
              <a:rPr lang="es-CO" sz="1200" spc="290">
                <a:solidFill>
                  <a:schemeClr val="bg1"/>
                </a:solidFill>
                <a:latin typeface="+mj-lt"/>
                <a:cs typeface="Arial"/>
              </a:rPr>
              <a:t> </a:t>
            </a:r>
            <a:r>
              <a:rPr lang="es-CO" sz="1200" spc="-5">
                <a:solidFill>
                  <a:schemeClr val="bg1"/>
                </a:solidFill>
                <a:latin typeface="+mj-lt"/>
                <a:cs typeface="Arial"/>
              </a:rPr>
              <a:t>otras </a:t>
            </a:r>
            <a:r>
              <a:rPr lang="es-CO" sz="1200" spc="-35">
                <a:solidFill>
                  <a:schemeClr val="bg1"/>
                </a:solidFill>
                <a:latin typeface="+mj-lt"/>
                <a:cs typeface="Arial"/>
              </a:rPr>
              <a:t>opciones  </a:t>
            </a:r>
            <a:r>
              <a:rPr lang="es-CO" sz="1200" spc="-40">
                <a:solidFill>
                  <a:schemeClr val="bg1"/>
                </a:solidFill>
                <a:latin typeface="+mj-lt"/>
                <a:cs typeface="Arial"/>
              </a:rPr>
              <a:t>acordes</a:t>
            </a:r>
            <a:r>
              <a:rPr lang="es-CO" sz="1200" spc="-100">
                <a:solidFill>
                  <a:schemeClr val="bg1"/>
                </a:solidFill>
                <a:latin typeface="+mj-lt"/>
                <a:cs typeface="Arial"/>
              </a:rPr>
              <a:t> </a:t>
            </a:r>
            <a:r>
              <a:rPr lang="es-CO" sz="1200" spc="-45">
                <a:solidFill>
                  <a:schemeClr val="bg1"/>
                </a:solidFill>
                <a:latin typeface="+mj-lt"/>
                <a:cs typeface="Arial"/>
              </a:rPr>
              <a:t>con</a:t>
            </a:r>
            <a:r>
              <a:rPr lang="es-CO" sz="1200" spc="-100">
                <a:solidFill>
                  <a:schemeClr val="bg1"/>
                </a:solidFill>
                <a:latin typeface="+mj-lt"/>
                <a:cs typeface="Arial"/>
              </a:rPr>
              <a:t> </a:t>
            </a:r>
            <a:r>
              <a:rPr lang="es-CO" sz="1200" spc="-20">
                <a:solidFill>
                  <a:schemeClr val="bg1"/>
                </a:solidFill>
                <a:latin typeface="+mj-lt"/>
                <a:cs typeface="Arial"/>
              </a:rPr>
              <a:t>los</a:t>
            </a:r>
            <a:r>
              <a:rPr lang="es-CO" sz="1200" spc="-100">
                <a:solidFill>
                  <a:schemeClr val="bg1"/>
                </a:solidFill>
                <a:latin typeface="+mj-lt"/>
                <a:cs typeface="Arial"/>
              </a:rPr>
              <a:t> </a:t>
            </a:r>
            <a:r>
              <a:rPr lang="es-CO" sz="1200" spc="-20">
                <a:solidFill>
                  <a:schemeClr val="bg1"/>
                </a:solidFill>
                <a:latin typeface="+mj-lt"/>
                <a:cs typeface="Arial"/>
              </a:rPr>
              <a:t>principios</a:t>
            </a:r>
            <a:r>
              <a:rPr lang="es-CO" sz="1200" spc="-100">
                <a:solidFill>
                  <a:schemeClr val="bg1"/>
                </a:solidFill>
                <a:latin typeface="+mj-lt"/>
                <a:cs typeface="Arial"/>
              </a:rPr>
              <a:t> </a:t>
            </a:r>
            <a:r>
              <a:rPr lang="es-CO" sz="1200" spc="-45">
                <a:solidFill>
                  <a:schemeClr val="bg1"/>
                </a:solidFill>
                <a:latin typeface="+mj-lt"/>
                <a:cs typeface="Arial"/>
              </a:rPr>
              <a:t>de  </a:t>
            </a:r>
            <a:r>
              <a:rPr lang="es-CO" sz="1200" spc="-30">
                <a:solidFill>
                  <a:schemeClr val="bg1"/>
                </a:solidFill>
                <a:latin typeface="+mj-lt"/>
                <a:cs typeface="Arial"/>
              </a:rPr>
              <a:t>la</a:t>
            </a:r>
            <a:r>
              <a:rPr lang="es-CO" sz="1200" spc="-60">
                <a:solidFill>
                  <a:schemeClr val="bg1"/>
                </a:solidFill>
                <a:latin typeface="+mj-lt"/>
                <a:cs typeface="Arial"/>
              </a:rPr>
              <a:t> </a:t>
            </a:r>
            <a:r>
              <a:rPr lang="es-CO" sz="1200" spc="-40">
                <a:solidFill>
                  <a:schemeClr val="bg1"/>
                </a:solidFill>
                <a:latin typeface="+mj-lt"/>
                <a:cs typeface="Arial"/>
              </a:rPr>
              <a:t>empresa.</a:t>
            </a:r>
            <a:endParaRPr lang="es-CO" sz="1200">
              <a:solidFill>
                <a:schemeClr val="bg1"/>
              </a:solidFill>
              <a:latin typeface="+mj-lt"/>
              <a:cs typeface="Arial"/>
            </a:endParaRPr>
          </a:p>
        </p:txBody>
      </p:sp>
      <p:sp>
        <p:nvSpPr>
          <p:cNvPr id="8" name="object 8"/>
          <p:cNvSpPr txBox="1"/>
          <p:nvPr/>
        </p:nvSpPr>
        <p:spPr>
          <a:xfrm>
            <a:off x="5744348" y="6988366"/>
            <a:ext cx="1862454" cy="346249"/>
          </a:xfrm>
          <a:prstGeom prst="rect">
            <a:avLst/>
          </a:prstGeom>
        </p:spPr>
        <p:txBody>
          <a:bodyPr vert="horz" wrap="square" lIns="0" tIns="12700" rIns="0" bIns="0" rtlCol="0">
            <a:spAutoFit/>
          </a:bodyPr>
          <a:lstStyle/>
          <a:p>
            <a:pPr marL="12700">
              <a:lnSpc>
                <a:spcPts val="1320"/>
              </a:lnSpc>
              <a:spcBef>
                <a:spcPts val="100"/>
              </a:spcBef>
            </a:pPr>
            <a:r>
              <a:rPr lang="es-CO" sz="1200" b="1" i="1" spc="-5" dirty="0">
                <a:solidFill>
                  <a:srgbClr val="EF9F20"/>
                </a:solidFill>
                <a:latin typeface="+mj-lt"/>
                <a:cs typeface="Lato-HeavyItalic"/>
              </a:rPr>
              <a:t>FELIPE </a:t>
            </a:r>
            <a:r>
              <a:rPr lang="es-CO" sz="1200" b="1" i="1" dirty="0">
                <a:solidFill>
                  <a:srgbClr val="EF9F20"/>
                </a:solidFill>
                <a:latin typeface="+mj-lt"/>
                <a:cs typeface="Lato-HeavyItalic"/>
              </a:rPr>
              <a:t>BAYÓN</a:t>
            </a:r>
            <a:r>
              <a:rPr lang="es-CO" sz="1200" b="1" i="1" spc="-100" dirty="0">
                <a:solidFill>
                  <a:srgbClr val="EF9F20"/>
                </a:solidFill>
                <a:latin typeface="+mj-lt"/>
                <a:cs typeface="Lato-HeavyItalic"/>
              </a:rPr>
              <a:t> </a:t>
            </a:r>
            <a:r>
              <a:rPr lang="es-CO" sz="1200" b="1" i="1" dirty="0">
                <a:solidFill>
                  <a:srgbClr val="EF9F20"/>
                </a:solidFill>
                <a:latin typeface="+mj-lt"/>
                <a:cs typeface="Lato-HeavyItalic"/>
              </a:rPr>
              <a:t>PARDO</a:t>
            </a:r>
            <a:endParaRPr lang="es-CO" sz="1200" dirty="0">
              <a:latin typeface="+mj-lt"/>
              <a:cs typeface="Lato-HeavyItalic"/>
            </a:endParaRPr>
          </a:p>
          <a:p>
            <a:pPr marL="12700">
              <a:lnSpc>
                <a:spcPts val="1320"/>
              </a:lnSpc>
            </a:pPr>
            <a:r>
              <a:rPr lang="es-CO" sz="1200" b="1" i="1" dirty="0">
                <a:solidFill>
                  <a:srgbClr val="EF9F20"/>
                </a:solidFill>
                <a:latin typeface="+mj-lt"/>
                <a:cs typeface="Lato-HeavyItalic"/>
              </a:rPr>
              <a:t>Presidente de</a:t>
            </a:r>
            <a:r>
              <a:rPr lang="es-CO" sz="1200" b="1" i="1" spc="-110" dirty="0">
                <a:solidFill>
                  <a:srgbClr val="EF9F20"/>
                </a:solidFill>
                <a:latin typeface="+mj-lt"/>
                <a:cs typeface="Lato-HeavyItalic"/>
              </a:rPr>
              <a:t> </a:t>
            </a:r>
            <a:r>
              <a:rPr lang="es-CO" sz="1200" b="1" i="1" dirty="0">
                <a:solidFill>
                  <a:srgbClr val="EF9F20"/>
                </a:solidFill>
                <a:latin typeface="+mj-lt"/>
                <a:cs typeface="Lato-HeavyItalic"/>
              </a:rPr>
              <a:t>Ecopetrol</a:t>
            </a:r>
            <a:endParaRPr lang="es-CO" sz="1200" dirty="0">
              <a:latin typeface="+mj-lt"/>
              <a:cs typeface="Lato-HeavyItalic"/>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Personalizado 1">
      <a:majorFont>
        <a:latin typeface="Lato"/>
        <a:ea typeface=""/>
        <a:cs typeface=""/>
      </a:majorFont>
      <a:minorFont>
        <a:latin typeface="Lato"/>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o" ma:contentTypeID="0x0101000A4FA54AEFCAD74E8D27F899BC684E8C" ma:contentTypeVersion="12" ma:contentTypeDescription="Crear nuevo documento." ma:contentTypeScope="" ma:versionID="352d5f679f6b52992992b7077ef2e839">
  <xsd:schema xmlns:xsd="http://www.w3.org/2001/XMLSchema" xmlns:xs="http://www.w3.org/2001/XMLSchema" xmlns:p="http://schemas.microsoft.com/office/2006/metadata/properties" xmlns:ns2="bfa80029-3c1e-4137-8ef3-70cb642e44b0" xmlns:ns3="5266f87c-df90-44fb-bda1-02ff7029fb6b" targetNamespace="http://schemas.microsoft.com/office/2006/metadata/properties" ma:root="true" ma:fieldsID="6b51cfcbff944ca7f7833576cf9f2899" ns2:_="" ns3:_="">
    <xsd:import namespace="bfa80029-3c1e-4137-8ef3-70cb642e44b0"/>
    <xsd:import namespace="5266f87c-df90-44fb-bda1-02ff7029fb6b"/>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AutoTags" minOccurs="0"/>
                <xsd:element ref="ns2:MediaServiceGenerationTime" minOccurs="0"/>
                <xsd:element ref="ns2:MediaServiceEventHashCode" minOccurs="0"/>
                <xsd:element ref="ns2:MediaServiceDateTaken" minOccurs="0"/>
                <xsd:element ref="ns2:MediaServiceLocation" minOccurs="0"/>
                <xsd:element ref="ns2:MediaServiceOCR" minOccurs="0"/>
                <xsd:element ref="ns3:SharedWithUsers" minOccurs="0"/>
                <xsd:element ref="ns3: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fa80029-3c1e-4137-8ef3-70cb642e44b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2" nillable="true" ma:displayName="Tags" ma:internalName="MediaServiceAutoTags"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DateTaken" ma:index="15" nillable="true" ma:displayName="MediaServiceDateTaken" ma:hidden="true" ma:internalName="MediaServiceDateTaken" ma:readOnly="true">
      <xsd:simpleType>
        <xsd:restriction base="dms:Text"/>
      </xsd:simpleType>
    </xsd:element>
    <xsd:element name="MediaServiceLocation" ma:index="16" nillable="true" ma:displayName="Location" ma:internalName="MediaServiceLocation"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5266f87c-df90-44fb-bda1-02ff7029fb6b" elementFormDefault="qualified">
    <xsd:import namespace="http://schemas.microsoft.com/office/2006/documentManagement/types"/>
    <xsd:import namespace="http://schemas.microsoft.com/office/infopath/2007/PartnerControls"/>
    <xsd:element name="SharedWithUsers" ma:index="18" nillable="true" ma:displayName="Compartido c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Detalles de uso compartido"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ipo de contenido"/>
        <xsd:element ref="dc:title" minOccurs="0" maxOccurs="1" ma:index="4" ma:displayName="Título"/>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B3653A66-44E2-44D0-8DAE-83095A55FC75}">
  <ds:schemaRefs>
    <ds:schemaRef ds:uri="http://schemas.microsoft.com/office/2006/metadata/properties"/>
    <ds:schemaRef ds:uri="5266f87c-df90-44fb-bda1-02ff7029fb6b"/>
    <ds:schemaRef ds:uri="http://schemas.microsoft.com/office/2006/documentManagement/types"/>
    <ds:schemaRef ds:uri="bfa80029-3c1e-4137-8ef3-70cb642e44b0"/>
    <ds:schemaRef ds:uri="http://schemas.openxmlformats.org/package/2006/metadata/core-properties"/>
    <ds:schemaRef ds:uri="http://www.w3.org/XML/1998/namespace"/>
    <ds:schemaRef ds:uri="http://purl.org/dc/terms/"/>
    <ds:schemaRef ds:uri="http://purl.org/dc/elements/1.1/"/>
    <ds:schemaRef ds:uri="http://purl.org/dc/dcmitype/"/>
    <ds:schemaRef ds:uri="http://schemas.microsoft.com/office/infopath/2007/PartnerControls"/>
  </ds:schemaRefs>
</ds:datastoreItem>
</file>

<file path=customXml/itemProps2.xml><?xml version="1.0" encoding="utf-8"?>
<ds:datastoreItem xmlns:ds="http://schemas.openxmlformats.org/officeDocument/2006/customXml" ds:itemID="{0EB0C827-884A-47EB-8870-3F0F708499B4}">
  <ds:schemaRefs>
    <ds:schemaRef ds:uri="http://schemas.microsoft.com/sharepoint/v3/contenttype/forms"/>
  </ds:schemaRefs>
</ds:datastoreItem>
</file>

<file path=customXml/itemProps3.xml><?xml version="1.0" encoding="utf-8"?>
<ds:datastoreItem xmlns:ds="http://schemas.openxmlformats.org/officeDocument/2006/customXml" ds:itemID="{9B3F6DF6-988F-4280-B712-C62E7B54F87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bfa80029-3c1e-4137-8ef3-70cb642e44b0"/>
    <ds:schemaRef ds:uri="5266f87c-df90-44fb-bda1-02ff7029fb6b"/>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
  <TotalTime>1798</TotalTime>
  <Words>13146</Words>
  <Application>Microsoft Office PowerPoint</Application>
  <PresentationFormat>Personalizado</PresentationFormat>
  <Paragraphs>614</Paragraphs>
  <Slides>39</Slides>
  <Notes>1</Notes>
  <HiddenSlides>0</HiddenSlides>
  <MMClips>0</MMClips>
  <ScaleCrop>false</ScaleCrop>
  <HeadingPairs>
    <vt:vector size="6" baseType="variant">
      <vt:variant>
        <vt:lpstr>Fuentes usadas</vt:lpstr>
      </vt:variant>
      <vt:variant>
        <vt:i4>10</vt:i4>
      </vt:variant>
      <vt:variant>
        <vt:lpstr>Tema</vt:lpstr>
      </vt:variant>
      <vt:variant>
        <vt:i4>1</vt:i4>
      </vt:variant>
      <vt:variant>
        <vt:lpstr>Títulos de diapositiva</vt:lpstr>
      </vt:variant>
      <vt:variant>
        <vt:i4>39</vt:i4>
      </vt:variant>
    </vt:vector>
  </HeadingPairs>
  <TitlesOfParts>
    <vt:vector size="50" baseType="lpstr">
      <vt:lpstr>Arial</vt:lpstr>
      <vt:lpstr>Arial-BoldItalicMT</vt:lpstr>
      <vt:lpstr>Calibri</vt:lpstr>
      <vt:lpstr>Lato</vt:lpstr>
      <vt:lpstr>Lato (Cuerpo)</vt:lpstr>
      <vt:lpstr>Lato-Black</vt:lpstr>
      <vt:lpstr>Lato-BlackItalic</vt:lpstr>
      <vt:lpstr>Lato-HeavyItalic</vt:lpstr>
      <vt:lpstr>Times New Roman</vt:lpstr>
      <vt:lpstr>Verdana</vt:lpstr>
      <vt:lpstr>Office Theme</vt:lpstr>
      <vt:lpstr>Presentación de PowerPoint</vt:lpstr>
      <vt:lpstr>Presentación de PowerPoint</vt:lpstr>
      <vt:lpstr>Presentación de PowerPoint</vt:lpstr>
      <vt:lpstr>Presentación de PowerPoint</vt:lpstr>
      <vt:lpstr>Declaración de la Junta Directiva  de Ecopetrol</vt:lpstr>
      <vt:lpstr>Mensaje del Presidente de Ecopetrol</vt:lpstr>
      <vt:lpstr>Mensaje del presidente  de Esenttia S.A.</vt:lpstr>
      <vt:lpstr>Mensaje de la junta directiva  de Esenttia S.A.</vt:lpstr>
      <vt:lpstr>¿Qué es el Código  de Ética y Conducta?</vt:lpstr>
      <vt:lpstr>¿Cuáles son las  responsabilidades de  los destinatarios?</vt:lpstr>
      <vt:lpstr>Principios éticos  de Ecopetrol y su  Grupo Empresarial</vt:lpstr>
      <vt:lpstr>Conﬂicto de interés</vt:lpstr>
      <vt:lpstr>Prohibición del soborno y otras formas de corrupción</vt:lpstr>
      <vt:lpstr>Presentación de PowerPoint</vt:lpstr>
      <vt:lpstr>Presentación de PowerPoint</vt:lpstr>
      <vt:lpstr>Presentación de PowerPoint</vt:lpstr>
      <vt:lpstr>Presentación de PowerPoint</vt:lpstr>
      <vt:lpstr>Presentación de PowerPoint</vt:lpstr>
      <vt:lpstr>Presentación de PowerPoint</vt:lpstr>
      <vt:lpstr>Actuar con  responsabilidad social  y respeto por los  Derechos Humanos y rechazo de la discriminación</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Conductas contrarias a  la ética, con repercusión para los contratistas, aliados y clientes de Esenttia  y sus ﬁliales</vt:lpstr>
      <vt:lpstr>Presentación de PowerPoint</vt:lpstr>
      <vt:lpstr>Presentación de PowerPoint</vt:lpstr>
      <vt:lpstr>Presentación de PowerPoint</vt:lpstr>
      <vt:lpstr>Presentación de PowerPoint</vt:lpstr>
      <vt:lpstr>Presentación de PowerPoint</vt:lpstr>
      <vt:lpstr>http://lineaetica.ecopetrol.com.co</vt:lpstr>
      <vt:lpstr>Presentación de PowerPoint</vt:lpstr>
      <vt:lpstr>¡Que no le pase a usted!</vt:lpstr>
      <vt:lpstr>¡Que no le pase a usted!</vt:lpstr>
      <vt:lpstr>Presentación de PowerPoint</vt:lpstr>
      <vt:lpstr>Presentación de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191023 ESENTTIA SODG 1068 Ajustar Codigo de Ecopetrol editable</dc:title>
  <dc:creator>Ivan Mora</dc:creator>
  <cp:lastModifiedBy>Iván Esteban Mora Rodríguez</cp:lastModifiedBy>
  <cp:revision>21</cp:revision>
  <dcterms:created xsi:type="dcterms:W3CDTF">2019-10-23T22:22:26Z</dcterms:created>
  <dcterms:modified xsi:type="dcterms:W3CDTF">2021-04-13T13:58:18Z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2019-10-23T00:00:00Z</vt:filetime>
  </property>
  <property fmtid="{D5CDD505-2E9C-101B-9397-08002B2CF9AE}" pid="3" name="Creator">
    <vt:lpwstr>Adobe Illustrator CC 23.1 (Macintosh)</vt:lpwstr>
  </property>
  <property fmtid="{D5CDD505-2E9C-101B-9397-08002B2CF9AE}" pid="4" name="LastSaved">
    <vt:filetime>2019-10-23T00:00:00Z</vt:filetime>
  </property>
  <property fmtid="{D5CDD505-2E9C-101B-9397-08002B2CF9AE}" pid="5" name="ContentTypeId">
    <vt:lpwstr>0x0101000A4FA54AEFCAD74E8D27F899BC684E8C</vt:lpwstr>
  </property>
</Properties>
</file>